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6050-1ED5-4C7B-8924-240D607691BA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675F-5E94-4618-851D-DEDAC4052B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6050-1ED5-4C7B-8924-240D607691BA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675F-5E94-4618-851D-DEDAC4052B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6050-1ED5-4C7B-8924-240D607691BA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675F-5E94-4618-851D-DEDAC4052BDF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6050-1ED5-4C7B-8924-240D607691BA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675F-5E94-4618-851D-DEDAC4052BD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6050-1ED5-4C7B-8924-240D607691BA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675F-5E94-4618-851D-DEDAC4052B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6050-1ED5-4C7B-8924-240D607691BA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675F-5E94-4618-851D-DEDAC4052BD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6050-1ED5-4C7B-8924-240D607691BA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675F-5E94-4618-851D-DEDAC4052B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6050-1ED5-4C7B-8924-240D607691BA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675F-5E94-4618-851D-DEDAC4052B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6050-1ED5-4C7B-8924-240D607691BA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675F-5E94-4618-851D-DEDAC4052B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6050-1ED5-4C7B-8924-240D607691BA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675F-5E94-4618-851D-DEDAC4052BDF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6050-1ED5-4C7B-8924-240D607691BA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675F-5E94-4618-851D-DEDAC4052BD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DD46050-1ED5-4C7B-8924-240D607691BA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730675F-5E94-4618-851D-DEDAC4052BD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Citizens and the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Civics </a:t>
            </a:r>
          </a:p>
          <a:p>
            <a:r>
              <a:rPr lang="en-US" dirty="0" smtClean="0"/>
              <a:t>Ch.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27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724150"/>
            <a:ext cx="6857999" cy="3352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 2: The American Legal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96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Basic Legal Rights</a:t>
            </a:r>
          </a:p>
          <a:p>
            <a:endParaRPr lang="en-US" dirty="0"/>
          </a:p>
          <a:p>
            <a:r>
              <a:rPr lang="en-US" dirty="0" smtClean="0"/>
              <a:t>Protection Against Unlawful Imprisonment</a:t>
            </a:r>
          </a:p>
          <a:p>
            <a:r>
              <a:rPr lang="en-US" dirty="0" smtClean="0"/>
              <a:t>Writ of habeas corpus </a:t>
            </a:r>
          </a:p>
          <a:p>
            <a:r>
              <a:rPr lang="en-US" dirty="0" smtClean="0"/>
              <a:t>Lets you go before a judge to justify your imprisonment</a:t>
            </a:r>
          </a:p>
          <a:p>
            <a:endParaRPr lang="en-US" dirty="0"/>
          </a:p>
          <a:p>
            <a:r>
              <a:rPr lang="en-US" dirty="0" smtClean="0"/>
              <a:t>Constitution prevents bills of attainder (punishes someone without a fair hearing or trial) and ex post facto laws (it was not against the law when the original crime was committed)</a:t>
            </a:r>
          </a:p>
          <a:p>
            <a:endParaRPr lang="en-US" dirty="0"/>
          </a:p>
          <a:p>
            <a:r>
              <a:rPr lang="en-US" dirty="0" smtClean="0"/>
              <a:t>Due Process – government cannot take our lives, liberty, or property without following legal procedure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43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Rights of the Accused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person is believed to be innocent until proven guilty in a court of law</a:t>
            </a:r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Amendment protects against “unreasonable search and seizure”</a:t>
            </a:r>
          </a:p>
          <a:p>
            <a:r>
              <a:rPr lang="en-US" dirty="0" smtClean="0"/>
              <a:t>Police need probable cause to get a search warrant</a:t>
            </a:r>
          </a:p>
          <a:p>
            <a:r>
              <a:rPr lang="en-US" dirty="0" smtClean="0"/>
              <a:t>Evidence that is gathered that violates the 4</a:t>
            </a:r>
            <a:r>
              <a:rPr lang="en-US" baseline="30000" dirty="0" smtClean="0"/>
              <a:t>th</a:t>
            </a:r>
            <a:r>
              <a:rPr lang="en-US" dirty="0" smtClean="0"/>
              <a:t> Amendment cannot be used in a court of law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3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Rights of the Accused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Amendment states that no person can be forced “to be a witness against himself” </a:t>
            </a:r>
          </a:p>
          <a:p>
            <a:r>
              <a:rPr lang="en-US" dirty="0" smtClean="0"/>
              <a:t>Guarantees due process</a:t>
            </a:r>
          </a:p>
          <a:p>
            <a:r>
              <a:rPr lang="en-US" dirty="0" smtClean="0"/>
              <a:t>Protects against self-incrimination</a:t>
            </a:r>
          </a:p>
          <a:p>
            <a:r>
              <a:rPr lang="en-US" dirty="0" smtClean="0"/>
              <a:t>Protects against double jeopardy</a:t>
            </a:r>
          </a:p>
          <a:p>
            <a:r>
              <a:rPr lang="en-US" dirty="0" smtClean="0"/>
              <a:t>Provides for grand juries in the case of federal crimes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35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Rights of the Accused </a:t>
            </a:r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dirty="0" smtClean="0"/>
              <a:t>Sixth Amendment guarantees the right to counsel</a:t>
            </a:r>
          </a:p>
          <a:p>
            <a:r>
              <a:rPr lang="en-US" dirty="0" smtClean="0"/>
              <a:t>Guarantees the right to know the accusations</a:t>
            </a:r>
          </a:p>
          <a:p>
            <a:r>
              <a:rPr lang="en-US" dirty="0" smtClean="0"/>
              <a:t>Guarantees the right to a speedy public trial</a:t>
            </a:r>
          </a:p>
          <a:p>
            <a:r>
              <a:rPr lang="en-US" dirty="0" smtClean="0"/>
              <a:t>Guarantees the right to confront witnesses</a:t>
            </a:r>
          </a:p>
          <a:p>
            <a:r>
              <a:rPr lang="en-US" dirty="0" smtClean="0"/>
              <a:t>Guarantees the right to be tried by an impartial jury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64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Rights of the Accused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Eighth Amendment forbids cruel and unusual punishment</a:t>
            </a:r>
          </a:p>
          <a:p>
            <a:r>
              <a:rPr lang="en-US" dirty="0" smtClean="0"/>
              <a:t>Prohibits excessive bail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02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Rights of the Accused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14</a:t>
            </a:r>
            <a:r>
              <a:rPr lang="en-US" baseline="30000" dirty="0" smtClean="0"/>
              <a:t>th</a:t>
            </a:r>
            <a:r>
              <a:rPr lang="en-US" dirty="0" smtClean="0"/>
              <a:t> Amendment requires the states to treat all people equally under the law</a:t>
            </a:r>
          </a:p>
          <a:p>
            <a:r>
              <a:rPr lang="en-US" dirty="0" smtClean="0"/>
              <a:t>Guarantees due process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48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743200"/>
            <a:ext cx="7696200" cy="3680619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 1: Sources and Types of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71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Why do we have laws?</a:t>
            </a:r>
          </a:p>
          <a:p>
            <a:endParaRPr lang="en-US" dirty="0"/>
          </a:p>
          <a:p>
            <a:r>
              <a:rPr lang="en-US" dirty="0" smtClean="0"/>
              <a:t>Laws are a set of rules that help people get along</a:t>
            </a:r>
          </a:p>
          <a:p>
            <a:r>
              <a:rPr lang="en-US" dirty="0" smtClean="0"/>
              <a:t>They help to keep the peace and prevent criminal acts</a:t>
            </a:r>
          </a:p>
          <a:p>
            <a:r>
              <a:rPr lang="en-US" dirty="0" smtClean="0"/>
              <a:t>Laws establish which actions a society permits and which it does not.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506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675466"/>
            <a:ext cx="8305800" cy="3953934"/>
          </a:xfrm>
        </p:spPr>
        <p:txBody>
          <a:bodyPr>
            <a:normAutofit fontScale="62500" lnSpcReduction="20000"/>
          </a:bodyPr>
          <a:lstStyle/>
          <a:p>
            <a:r>
              <a:rPr lang="en-US" sz="3300" b="1" dirty="0" smtClean="0"/>
              <a:t>What makes a good law?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Has to be fair</a:t>
            </a:r>
          </a:p>
          <a:p>
            <a:r>
              <a:rPr lang="en-US" dirty="0" smtClean="0"/>
              <a:t>A fair law gives equal treatment to all people who are in a similar situation</a:t>
            </a:r>
          </a:p>
          <a:p>
            <a:endParaRPr lang="en-US" dirty="0"/>
          </a:p>
          <a:p>
            <a:r>
              <a:rPr lang="en-US" dirty="0" smtClean="0"/>
              <a:t>Has to be reasonable </a:t>
            </a:r>
          </a:p>
          <a:p>
            <a:r>
              <a:rPr lang="en-US" dirty="0" smtClean="0"/>
              <a:t>Punishments should fit the crime</a:t>
            </a:r>
          </a:p>
          <a:p>
            <a:endParaRPr lang="en-US" dirty="0"/>
          </a:p>
          <a:p>
            <a:r>
              <a:rPr lang="en-US" dirty="0" smtClean="0"/>
              <a:t>Have to be understandable</a:t>
            </a:r>
          </a:p>
          <a:p>
            <a:r>
              <a:rPr lang="en-US" dirty="0" smtClean="0"/>
              <a:t>If laws are too complicated, people might break them unintentionally </a:t>
            </a:r>
          </a:p>
          <a:p>
            <a:endParaRPr lang="en-US" dirty="0"/>
          </a:p>
          <a:p>
            <a:r>
              <a:rPr lang="en-US" dirty="0" smtClean="0"/>
              <a:t>Have to be enforceable </a:t>
            </a:r>
          </a:p>
          <a:p>
            <a:r>
              <a:rPr lang="en-US" dirty="0" smtClean="0"/>
              <a:t>Need to be enforced by local communities, state authorities, or federal authorities</a:t>
            </a:r>
          </a:p>
          <a:p>
            <a:endParaRPr lang="en-US" dirty="0"/>
          </a:p>
          <a:p>
            <a:r>
              <a:rPr lang="en-US" dirty="0" smtClean="0"/>
              <a:t>Most people tend to obey laws they understand and believe to be reasonable and fair.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513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209800"/>
            <a:ext cx="7823200" cy="4419599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Development of the Legal System</a:t>
            </a:r>
          </a:p>
          <a:p>
            <a:endParaRPr lang="en-US" dirty="0"/>
          </a:p>
          <a:p>
            <a:r>
              <a:rPr lang="en-US" dirty="0" smtClean="0"/>
              <a:t>Hammurabi’s Code </a:t>
            </a:r>
          </a:p>
          <a:p>
            <a:r>
              <a:rPr lang="en-US" dirty="0" smtClean="0"/>
              <a:t>Earliest example of a set of laws that were written down</a:t>
            </a:r>
          </a:p>
          <a:p>
            <a:endParaRPr lang="en-US" dirty="0"/>
          </a:p>
          <a:p>
            <a:r>
              <a:rPr lang="en-US" dirty="0" smtClean="0"/>
              <a:t>Israelite Law</a:t>
            </a:r>
          </a:p>
          <a:p>
            <a:r>
              <a:rPr lang="en-US" dirty="0" smtClean="0"/>
              <a:t>Followed a different set of written laws which forbade murder and theft</a:t>
            </a:r>
          </a:p>
          <a:p>
            <a:endParaRPr lang="en-US" dirty="0"/>
          </a:p>
          <a:p>
            <a:r>
              <a:rPr lang="en-US" dirty="0" smtClean="0"/>
              <a:t>Roman Law</a:t>
            </a:r>
          </a:p>
          <a:p>
            <a:r>
              <a:rPr lang="en-US" dirty="0" smtClean="0"/>
              <a:t>Came to be known as the Justinian Code</a:t>
            </a:r>
          </a:p>
          <a:p>
            <a:r>
              <a:rPr lang="en-US" dirty="0" smtClean="0"/>
              <a:t>Simplified Roman Law into an orderly body of rules</a:t>
            </a:r>
          </a:p>
          <a:p>
            <a:endParaRPr lang="en-US" dirty="0"/>
          </a:p>
          <a:p>
            <a:r>
              <a:rPr lang="en-US" dirty="0" smtClean="0"/>
              <a:t>Napoleonic Code </a:t>
            </a:r>
          </a:p>
          <a:p>
            <a:r>
              <a:rPr lang="en-US" dirty="0" smtClean="0"/>
              <a:t>Napoleon’s unified law code</a:t>
            </a:r>
          </a:p>
          <a:p>
            <a:r>
              <a:rPr lang="en-US" dirty="0" smtClean="0"/>
              <a:t>Louisiana wrote a set of laws based on this code</a:t>
            </a:r>
          </a:p>
          <a:p>
            <a:endParaRPr lang="en-US" dirty="0"/>
          </a:p>
          <a:p>
            <a:r>
              <a:rPr lang="en-US" dirty="0" smtClean="0"/>
              <a:t>English Common Law</a:t>
            </a:r>
          </a:p>
          <a:p>
            <a:r>
              <a:rPr lang="en-US" dirty="0" smtClean="0"/>
              <a:t>Most important influence on the American legal system</a:t>
            </a:r>
          </a:p>
          <a:p>
            <a:r>
              <a:rPr lang="en-US" dirty="0" smtClean="0"/>
              <a:t>English brought over the idea of individual rights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78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b="1" dirty="0" smtClean="0"/>
              <a:t>Types of Laws</a:t>
            </a:r>
          </a:p>
          <a:p>
            <a:endParaRPr lang="en-US" dirty="0"/>
          </a:p>
          <a:p>
            <a:r>
              <a:rPr lang="en-US" dirty="0" smtClean="0"/>
              <a:t>Criminal Law</a:t>
            </a:r>
          </a:p>
          <a:p>
            <a:r>
              <a:rPr lang="en-US" dirty="0" smtClean="0"/>
              <a:t>These laws protect public safety</a:t>
            </a:r>
          </a:p>
          <a:p>
            <a:r>
              <a:rPr lang="en-US" dirty="0" smtClean="0"/>
              <a:t>Broken down into felonies and misdemeanors </a:t>
            </a:r>
          </a:p>
          <a:p>
            <a:r>
              <a:rPr lang="en-US" dirty="0" smtClean="0"/>
              <a:t>Murder, robbery, and other serious crimes fall into the felony category</a:t>
            </a:r>
          </a:p>
          <a:p>
            <a:r>
              <a:rPr lang="en-US" dirty="0" smtClean="0"/>
              <a:t>Vandalism or stealing low cost items are examples of misdemeanors </a:t>
            </a:r>
          </a:p>
          <a:p>
            <a:r>
              <a:rPr lang="en-US" dirty="0" smtClean="0"/>
              <a:t>Crimes against property are most common type of crime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87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Types of Laws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Civil Law</a:t>
            </a:r>
          </a:p>
          <a:p>
            <a:r>
              <a:rPr lang="en-US" dirty="0" smtClean="0"/>
              <a:t>Usually disputes between people or groups</a:t>
            </a:r>
          </a:p>
          <a:p>
            <a:r>
              <a:rPr lang="en-US" dirty="0" smtClean="0"/>
              <a:t>A civil case brought to court is a lawsuit</a:t>
            </a:r>
          </a:p>
          <a:p>
            <a:r>
              <a:rPr lang="en-US" dirty="0"/>
              <a:t>D</a:t>
            </a:r>
            <a:r>
              <a:rPr lang="en-US" dirty="0" smtClean="0"/>
              <a:t>eals with money and not jail time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48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Types of </a:t>
            </a:r>
            <a:r>
              <a:rPr lang="en-US" b="1" dirty="0" smtClean="0"/>
              <a:t>Laws</a:t>
            </a:r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dirty="0" smtClean="0"/>
              <a:t>Military Law</a:t>
            </a:r>
            <a:endParaRPr lang="en-US" dirty="0"/>
          </a:p>
          <a:p>
            <a:r>
              <a:rPr lang="en-US" dirty="0" smtClean="0"/>
              <a:t>Only applies to those serving in the U.S. military or civilians who work for the U.S. military</a:t>
            </a:r>
          </a:p>
          <a:p>
            <a:r>
              <a:rPr lang="en-US" dirty="0" smtClean="0"/>
              <a:t>Can get put into jail for disobeying or showing disrespect to your superior officers</a:t>
            </a:r>
          </a:p>
          <a:p>
            <a:r>
              <a:rPr lang="en-US" dirty="0" smtClean="0"/>
              <a:t>Could end up in a court-martial and dishonorable discharge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430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b="1" dirty="0" smtClean="0"/>
          </a:p>
          <a:p>
            <a:r>
              <a:rPr lang="en-US" dirty="0" smtClean="0"/>
              <a:t>Sources of Law:</a:t>
            </a:r>
          </a:p>
          <a:p>
            <a:endParaRPr lang="en-US" dirty="0" smtClean="0"/>
          </a:p>
          <a:p>
            <a:r>
              <a:rPr lang="en-US" dirty="0" smtClean="0"/>
              <a:t>U.S. Constitution</a:t>
            </a:r>
          </a:p>
          <a:p>
            <a:r>
              <a:rPr lang="en-US" dirty="0" smtClean="0"/>
              <a:t>State Constitutions</a:t>
            </a:r>
          </a:p>
          <a:p>
            <a:r>
              <a:rPr lang="en-US" dirty="0" smtClean="0"/>
              <a:t>Statutes – law written by legislative branch</a:t>
            </a:r>
          </a:p>
          <a:p>
            <a:r>
              <a:rPr lang="en-US" dirty="0" smtClean="0"/>
              <a:t>Case law – law established by judicial decision</a:t>
            </a:r>
          </a:p>
          <a:p>
            <a:r>
              <a:rPr lang="en-US" dirty="0" smtClean="0"/>
              <a:t>Administrative agencies – Federal Aviation Administration; Federal Drug Administration; Center for Disease Control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977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624</TotalTime>
  <Words>663</Words>
  <Application>Microsoft Office PowerPoint</Application>
  <PresentationFormat>On-screen Show (4:3)</PresentationFormat>
  <Paragraphs>129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Candara</vt:lpstr>
      <vt:lpstr>Symbol</vt:lpstr>
      <vt:lpstr>Waveform</vt:lpstr>
      <vt:lpstr>Citizens and the Law</vt:lpstr>
      <vt:lpstr>Lesson 1: Sources and Types of Law</vt:lpstr>
      <vt:lpstr>Lesson 1</vt:lpstr>
      <vt:lpstr>Lesson 1</vt:lpstr>
      <vt:lpstr>Lesson 1</vt:lpstr>
      <vt:lpstr>Lesson 1</vt:lpstr>
      <vt:lpstr>Lesson 1</vt:lpstr>
      <vt:lpstr>Lesson 1</vt:lpstr>
      <vt:lpstr>Lesson 1</vt:lpstr>
      <vt:lpstr>Lesson 2: The American Legal System</vt:lpstr>
      <vt:lpstr>Lesson 2</vt:lpstr>
      <vt:lpstr>Lesson 2</vt:lpstr>
      <vt:lpstr>Lesson 2</vt:lpstr>
      <vt:lpstr>Lesson 2</vt:lpstr>
      <vt:lpstr>Lesson 2</vt:lpstr>
      <vt:lpstr>Lesson 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Citizens and the Law</dc:title>
  <dc:creator>Windows User</dc:creator>
  <cp:lastModifiedBy>Rappaport, Andrew</cp:lastModifiedBy>
  <cp:revision>12</cp:revision>
  <dcterms:created xsi:type="dcterms:W3CDTF">2013-01-07T18:10:22Z</dcterms:created>
  <dcterms:modified xsi:type="dcterms:W3CDTF">2015-01-27T21:43:39Z</dcterms:modified>
</cp:coreProperties>
</file>