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1"/>
  </p:notesMasterIdLst>
  <p:sldIdLst>
    <p:sldId id="256" r:id="rId2"/>
    <p:sldId id="267" r:id="rId3"/>
    <p:sldId id="268" r:id="rId4"/>
    <p:sldId id="269" r:id="rId5"/>
    <p:sldId id="270" r:id="rId6"/>
    <p:sldId id="271" r:id="rId7"/>
    <p:sldId id="257" r:id="rId8"/>
    <p:sldId id="258" r:id="rId9"/>
    <p:sldId id="259" r:id="rId10"/>
    <p:sldId id="260" r:id="rId11"/>
    <p:sldId id="261" r:id="rId12"/>
    <p:sldId id="262" r:id="rId13"/>
    <p:sldId id="263" r:id="rId14"/>
    <p:sldId id="264" r:id="rId15"/>
    <p:sldId id="274" r:id="rId16"/>
    <p:sldId id="265" r:id="rId17"/>
    <p:sldId id="266"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153" autoAdjust="0"/>
  </p:normalViewPr>
  <p:slideViewPr>
    <p:cSldViewPr>
      <p:cViewPr varScale="1">
        <p:scale>
          <a:sx n="62" d="100"/>
          <a:sy n="62" d="100"/>
        </p:scale>
        <p:origin x="84"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E6ED08-8268-45EE-A7BD-59E6B09542D6}" type="datetimeFigureOut">
              <a:rPr lang="en-US" smtClean="0"/>
              <a:pPr/>
              <a:t>10/10/2014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CA7A8B-D229-4490-B44A-52950C9EE6CA}" type="slidenum">
              <a:rPr lang="en-US" smtClean="0"/>
              <a:pPr/>
              <a:t>‹#›</a:t>
            </a:fld>
            <a:endParaRPr lang="en-US"/>
          </a:p>
        </p:txBody>
      </p:sp>
    </p:spTree>
    <p:extLst>
      <p:ext uri="{BB962C8B-B14F-4D97-AF65-F5344CB8AC3E}">
        <p14:creationId xmlns:p14="http://schemas.microsoft.com/office/powerpoint/2010/main" val="3518255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CA7A8B-D229-4490-B44A-52950C9EE6CA}" type="slidenum">
              <a:rPr lang="en-US" smtClean="0"/>
              <a:pPr/>
              <a:t>1</a:t>
            </a:fld>
            <a:endParaRPr lang="en-US"/>
          </a:p>
        </p:txBody>
      </p:sp>
    </p:spTree>
    <p:extLst>
      <p:ext uri="{BB962C8B-B14F-4D97-AF65-F5344CB8AC3E}">
        <p14:creationId xmlns:p14="http://schemas.microsoft.com/office/powerpoint/2010/main" val="4005571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r>
              <a:rPr lang="en-US" dirty="0" smtClean="0"/>
              <a:t>As students how each example from the Constitution provides a limit on the branch of government:</a:t>
            </a:r>
          </a:p>
          <a:p>
            <a:pPr marL="228600" indent="-228600" eaLnBrk="1" hangingPunct="1">
              <a:spcBef>
                <a:spcPct val="0"/>
              </a:spcBef>
              <a:buFontTx/>
              <a:buAutoNum type="arabicPeriod"/>
              <a:defRPr/>
            </a:pPr>
            <a:r>
              <a:rPr lang="en-US" dirty="0" smtClean="0"/>
              <a:t>Legislative branch: It limits the power of the government so that the legislative branch cannot establish a religion for all to follow. </a:t>
            </a:r>
          </a:p>
          <a:p>
            <a:pPr marL="228600" indent="-228600" eaLnBrk="1" hangingPunct="1">
              <a:spcBef>
                <a:spcPct val="0"/>
              </a:spcBef>
              <a:buFontTx/>
              <a:buAutoNum type="arabicPeriod"/>
              <a:defRPr/>
            </a:pPr>
            <a:r>
              <a:rPr lang="en-US" dirty="0" smtClean="0"/>
              <a:t>Executive branch: the term limit placed on the President requires elections to be held every four years so no president can remain in power beyond the consent of the people through voting (this was to avoid creating a situation like having a king where they help power in the government for life). </a:t>
            </a:r>
          </a:p>
          <a:p>
            <a:pPr marL="228600" indent="-228600" eaLnBrk="1" hangingPunct="1">
              <a:spcBef>
                <a:spcPct val="0"/>
              </a:spcBef>
              <a:buFontTx/>
              <a:buAutoNum type="arabicPeriod"/>
              <a:defRPr/>
            </a:pPr>
            <a:r>
              <a:rPr lang="en-US" dirty="0" smtClean="0"/>
              <a:t>Judicial branch: the Supreme Court may only hear cases that are outlined to be in their “original jurisdiction” (court of origin) or those that have gone through the appropriate courts. The Supreme Court cannot pick up any case they want to rule on. </a:t>
            </a:r>
          </a:p>
        </p:txBody>
      </p:sp>
      <p:sp>
        <p:nvSpPr>
          <p:cNvPr id="2867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fontAlgn="base">
              <a:spcBef>
                <a:spcPct val="0"/>
              </a:spcBef>
              <a:spcAft>
                <a:spcPct val="0"/>
              </a:spcAft>
              <a:defRPr>
                <a:solidFill>
                  <a:schemeClr val="tx1"/>
                </a:solidFill>
                <a:latin typeface="Century Gothic" pitchFamily="34" charset="0"/>
              </a:defRPr>
            </a:lvl6pPr>
            <a:lvl7pPr marL="2971800" indent="-228600" fontAlgn="base">
              <a:spcBef>
                <a:spcPct val="0"/>
              </a:spcBef>
              <a:spcAft>
                <a:spcPct val="0"/>
              </a:spcAft>
              <a:defRPr>
                <a:solidFill>
                  <a:schemeClr val="tx1"/>
                </a:solidFill>
                <a:latin typeface="Century Gothic" pitchFamily="34" charset="0"/>
              </a:defRPr>
            </a:lvl7pPr>
            <a:lvl8pPr marL="3429000" indent="-228600" fontAlgn="base">
              <a:spcBef>
                <a:spcPct val="0"/>
              </a:spcBef>
              <a:spcAft>
                <a:spcPct val="0"/>
              </a:spcAft>
              <a:defRPr>
                <a:solidFill>
                  <a:schemeClr val="tx1"/>
                </a:solidFill>
                <a:latin typeface="Century Gothic" pitchFamily="34" charset="0"/>
              </a:defRPr>
            </a:lvl8pPr>
            <a:lvl9pPr marL="3886200" indent="-228600" fontAlgn="base">
              <a:spcBef>
                <a:spcPct val="0"/>
              </a:spcBef>
              <a:spcAft>
                <a:spcPct val="0"/>
              </a:spcAft>
              <a:defRPr>
                <a:solidFill>
                  <a:schemeClr val="tx1"/>
                </a:solidFill>
                <a:latin typeface="Century Gothic" pitchFamily="34" charset="0"/>
              </a:defRPr>
            </a:lvl9pPr>
          </a:lstStyle>
          <a:p>
            <a:pPr fontAlgn="base">
              <a:spcBef>
                <a:spcPct val="0"/>
              </a:spcBef>
              <a:spcAft>
                <a:spcPct val="0"/>
              </a:spcAft>
              <a:defRPr/>
            </a:pPr>
            <a:fld id="{03B9976B-6F25-47F0-AEA4-C3568C7F24DD}" type="slidenum">
              <a:rPr lang="en-US" smtClean="0">
                <a:latin typeface="Calibri" pitchFamily="34" charset="0"/>
              </a:rPr>
              <a:pPr fontAlgn="base">
                <a:spcBef>
                  <a:spcPct val="0"/>
                </a:spcBef>
                <a:spcAft>
                  <a:spcPct val="0"/>
                </a:spcAft>
                <a:defRPr/>
              </a:pPr>
              <a:t>10</a:t>
            </a:fld>
            <a:endParaRPr lang="en-US" smtClean="0">
              <a:latin typeface="Calibri" pitchFamily="34" charset="0"/>
            </a:endParaRPr>
          </a:p>
        </p:txBody>
      </p:sp>
    </p:spTree>
    <p:extLst>
      <p:ext uri="{BB962C8B-B14F-4D97-AF65-F5344CB8AC3E}">
        <p14:creationId xmlns:p14="http://schemas.microsoft.com/office/powerpoint/2010/main" val="16171037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r>
              <a:rPr lang="en-US" dirty="0" smtClean="0"/>
              <a:t>This slide will look at CONSTITUTIONAL GOVERNMENTS:</a:t>
            </a:r>
          </a:p>
          <a:p>
            <a:pPr eaLnBrk="1" hangingPunct="1">
              <a:spcBef>
                <a:spcPct val="0"/>
              </a:spcBef>
              <a:defRPr/>
            </a:pPr>
            <a:endParaRPr lang="en-US" dirty="0" smtClean="0"/>
          </a:p>
          <a:p>
            <a:pPr marL="228600" indent="-228600" eaLnBrk="1" hangingPunct="1">
              <a:spcBef>
                <a:spcPct val="0"/>
              </a:spcBef>
              <a:buFontTx/>
              <a:buAutoNum type="arabicPeriod"/>
              <a:defRPr/>
            </a:pPr>
            <a:r>
              <a:rPr lang="en-US" dirty="0" smtClean="0"/>
              <a:t>Review  student handout “What is a Constitution?” from Section</a:t>
            </a:r>
            <a:r>
              <a:rPr lang="en-US" baseline="0" dirty="0" smtClean="0"/>
              <a:t> 3, Lesson: What is a Constitution?</a:t>
            </a:r>
            <a:endParaRPr lang="en-US" dirty="0" smtClean="0"/>
          </a:p>
          <a:p>
            <a:pPr marL="228600" indent="-228600" eaLnBrk="1" hangingPunct="1">
              <a:spcBef>
                <a:spcPct val="0"/>
              </a:spcBef>
              <a:buFontTx/>
              <a:buAutoNum type="arabicPeriod"/>
              <a:defRPr/>
            </a:pPr>
            <a:r>
              <a:rPr lang="en-US" dirty="0" smtClean="0"/>
              <a:t>The first step in a “constitutional government” is the establishment of a social contract between the people and the government. </a:t>
            </a:r>
          </a:p>
          <a:p>
            <a:pPr marL="228600" indent="-228600" eaLnBrk="1" hangingPunct="1">
              <a:spcBef>
                <a:spcPct val="0"/>
              </a:spcBef>
              <a:buFontTx/>
              <a:buAutoNum type="arabicPeriod"/>
              <a:defRPr/>
            </a:pPr>
            <a:r>
              <a:rPr lang="en-US" dirty="0" smtClean="0"/>
              <a:t>The result of that social contract is a constitution that will outline the limits and guidelines placed on government and the rights of the people to be protected from the government. </a:t>
            </a:r>
          </a:p>
        </p:txBody>
      </p:sp>
      <p:sp>
        <p:nvSpPr>
          <p:cNvPr id="2970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fontAlgn="base">
              <a:spcBef>
                <a:spcPct val="0"/>
              </a:spcBef>
              <a:spcAft>
                <a:spcPct val="0"/>
              </a:spcAft>
              <a:defRPr>
                <a:solidFill>
                  <a:schemeClr val="tx1"/>
                </a:solidFill>
                <a:latin typeface="Century Gothic" pitchFamily="34" charset="0"/>
              </a:defRPr>
            </a:lvl6pPr>
            <a:lvl7pPr marL="2971800" indent="-228600" fontAlgn="base">
              <a:spcBef>
                <a:spcPct val="0"/>
              </a:spcBef>
              <a:spcAft>
                <a:spcPct val="0"/>
              </a:spcAft>
              <a:defRPr>
                <a:solidFill>
                  <a:schemeClr val="tx1"/>
                </a:solidFill>
                <a:latin typeface="Century Gothic" pitchFamily="34" charset="0"/>
              </a:defRPr>
            </a:lvl7pPr>
            <a:lvl8pPr marL="3429000" indent="-228600" fontAlgn="base">
              <a:spcBef>
                <a:spcPct val="0"/>
              </a:spcBef>
              <a:spcAft>
                <a:spcPct val="0"/>
              </a:spcAft>
              <a:defRPr>
                <a:solidFill>
                  <a:schemeClr val="tx1"/>
                </a:solidFill>
                <a:latin typeface="Century Gothic" pitchFamily="34" charset="0"/>
              </a:defRPr>
            </a:lvl8pPr>
            <a:lvl9pPr marL="3886200" indent="-228600" fontAlgn="base">
              <a:spcBef>
                <a:spcPct val="0"/>
              </a:spcBef>
              <a:spcAft>
                <a:spcPct val="0"/>
              </a:spcAft>
              <a:defRPr>
                <a:solidFill>
                  <a:schemeClr val="tx1"/>
                </a:solidFill>
                <a:latin typeface="Century Gothic" pitchFamily="34" charset="0"/>
              </a:defRPr>
            </a:lvl9pPr>
          </a:lstStyle>
          <a:p>
            <a:pPr fontAlgn="base">
              <a:spcBef>
                <a:spcPct val="0"/>
              </a:spcBef>
              <a:spcAft>
                <a:spcPct val="0"/>
              </a:spcAft>
              <a:defRPr/>
            </a:pPr>
            <a:fld id="{DA6D5C02-12E3-4BD3-ABA0-EDD0357395DA}" type="slidenum">
              <a:rPr lang="en-US" smtClean="0">
                <a:latin typeface="Calibri" pitchFamily="34" charset="0"/>
              </a:rPr>
              <a:pPr fontAlgn="base">
                <a:spcBef>
                  <a:spcPct val="0"/>
                </a:spcBef>
                <a:spcAft>
                  <a:spcPct val="0"/>
                </a:spcAft>
                <a:defRPr/>
              </a:pPr>
              <a:t>11</a:t>
            </a:fld>
            <a:endParaRPr lang="en-US" smtClean="0">
              <a:latin typeface="Calibri" pitchFamily="34" charset="0"/>
            </a:endParaRPr>
          </a:p>
        </p:txBody>
      </p:sp>
    </p:spTree>
    <p:extLst>
      <p:ext uri="{BB962C8B-B14F-4D97-AF65-F5344CB8AC3E}">
        <p14:creationId xmlns:p14="http://schemas.microsoft.com/office/powerpoint/2010/main" val="34201013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dirty="0" smtClean="0"/>
              <a:t>Have students discuss what they think liberty and rights would be and what order and security would be. </a:t>
            </a:r>
          </a:p>
          <a:p>
            <a:pPr eaLnBrk="1" hangingPunct="1"/>
            <a:endParaRPr lang="en-US" dirty="0" smtClean="0"/>
          </a:p>
          <a:p>
            <a:pPr eaLnBrk="1" hangingPunct="1"/>
            <a:r>
              <a:rPr lang="en-US" dirty="0" smtClean="0"/>
              <a:t>Why is the balance of these things so important? What happens if we give up liberty and rights? What happens if we give up order and security? </a:t>
            </a:r>
          </a:p>
        </p:txBody>
      </p:sp>
      <p:sp>
        <p:nvSpPr>
          <p:cNvPr id="4" name="Slide Number Placeholder 3"/>
          <p:cNvSpPr>
            <a:spLocks noGrp="1"/>
          </p:cNvSpPr>
          <p:nvPr>
            <p:ph type="sldNum" sz="quarter" idx="5"/>
          </p:nvPr>
        </p:nvSpPr>
        <p:spPr/>
        <p:txBody>
          <a:bodyPr/>
          <a:lstStyle/>
          <a:p>
            <a:pPr>
              <a:defRPr/>
            </a:pPr>
            <a:fld id="{F98C0B97-EC57-4E59-A53F-78F787C0DA4D}" type="slidenum">
              <a:rPr lang="en-US" smtClean="0"/>
              <a:pPr>
                <a:defRPr/>
              </a:pPr>
              <a:t>12</a:t>
            </a:fld>
            <a:endParaRPr lang="en-US"/>
          </a:p>
        </p:txBody>
      </p:sp>
    </p:spTree>
    <p:extLst>
      <p:ext uri="{BB962C8B-B14F-4D97-AF65-F5344CB8AC3E}">
        <p14:creationId xmlns:p14="http://schemas.microsoft.com/office/powerpoint/2010/main" val="27197271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following slides</a:t>
            </a:r>
            <a:r>
              <a:rPr lang="en-US" baseline="0" dirty="0" smtClean="0"/>
              <a:t> will give a general outline of the Constitution. Students need to become familiar with the layout of the Constitution, but it is not essential it is committed to memory at this time. </a:t>
            </a:r>
            <a:endParaRPr lang="en-US" dirty="0"/>
          </a:p>
        </p:txBody>
      </p:sp>
      <p:sp>
        <p:nvSpPr>
          <p:cNvPr id="4" name="Slide Number Placeholder 3"/>
          <p:cNvSpPr>
            <a:spLocks noGrp="1"/>
          </p:cNvSpPr>
          <p:nvPr>
            <p:ph type="sldNum" sz="quarter" idx="10"/>
          </p:nvPr>
        </p:nvSpPr>
        <p:spPr/>
        <p:txBody>
          <a:bodyPr/>
          <a:lstStyle/>
          <a:p>
            <a:fld id="{C8CA7A8B-D229-4490-B44A-52950C9EE6CA}" type="slidenum">
              <a:rPr lang="en-US" smtClean="0"/>
              <a:pPr/>
              <a:t>13</a:t>
            </a:fld>
            <a:endParaRPr lang="en-US"/>
          </a:p>
        </p:txBody>
      </p:sp>
    </p:spTree>
    <p:extLst>
      <p:ext uri="{BB962C8B-B14F-4D97-AF65-F5344CB8AC3E}">
        <p14:creationId xmlns:p14="http://schemas.microsoft.com/office/powerpoint/2010/main" val="17832940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students</a:t>
            </a:r>
            <a:r>
              <a:rPr lang="en-US" baseline="0" dirty="0" smtClean="0"/>
              <a:t> read the Preamble line by line aloud. Future lessons will go deep into the meaning of each line of the Preamble. </a:t>
            </a:r>
            <a:endParaRPr lang="en-US" dirty="0"/>
          </a:p>
        </p:txBody>
      </p:sp>
      <p:sp>
        <p:nvSpPr>
          <p:cNvPr id="4" name="Slide Number Placeholder 3"/>
          <p:cNvSpPr>
            <a:spLocks noGrp="1"/>
          </p:cNvSpPr>
          <p:nvPr>
            <p:ph type="sldNum" sz="quarter" idx="10"/>
          </p:nvPr>
        </p:nvSpPr>
        <p:spPr/>
        <p:txBody>
          <a:bodyPr/>
          <a:lstStyle/>
          <a:p>
            <a:fld id="{C8CA7A8B-D229-4490-B44A-52950C9EE6CA}" type="slidenum">
              <a:rPr lang="en-US" smtClean="0"/>
              <a:pPr/>
              <a:t>14</a:t>
            </a:fld>
            <a:endParaRPr lang="en-US"/>
          </a:p>
        </p:txBody>
      </p:sp>
    </p:spTree>
    <p:extLst>
      <p:ext uri="{BB962C8B-B14F-4D97-AF65-F5344CB8AC3E}">
        <p14:creationId xmlns:p14="http://schemas.microsoft.com/office/powerpoint/2010/main" val="7364734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were the original spellings in the United States Constitution. Be sure students understand the correct spellings should be “ensure” and “defense”, but for the purpose of citing the original document, all spellings have been cited exactly.  </a:t>
            </a:r>
            <a:endParaRPr lang="en-US" dirty="0"/>
          </a:p>
        </p:txBody>
      </p:sp>
      <p:sp>
        <p:nvSpPr>
          <p:cNvPr id="4" name="Slide Number Placeholder 3"/>
          <p:cNvSpPr>
            <a:spLocks noGrp="1"/>
          </p:cNvSpPr>
          <p:nvPr>
            <p:ph type="sldNum" sz="quarter" idx="10"/>
          </p:nvPr>
        </p:nvSpPr>
        <p:spPr/>
        <p:txBody>
          <a:bodyPr/>
          <a:lstStyle/>
          <a:p>
            <a:fld id="{C8CA7A8B-D229-4490-B44A-52950C9EE6CA}" type="slidenum">
              <a:rPr lang="en-US" smtClean="0"/>
              <a:pPr/>
              <a:t>15</a:t>
            </a:fld>
            <a:endParaRPr lang="en-US"/>
          </a:p>
        </p:txBody>
      </p:sp>
    </p:spTree>
    <p:extLst>
      <p:ext uri="{BB962C8B-B14F-4D97-AF65-F5344CB8AC3E}">
        <p14:creationId xmlns:p14="http://schemas.microsoft.com/office/powerpoint/2010/main" val="2798235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the 7 Articles of the Constitution. Have</a:t>
            </a:r>
            <a:r>
              <a:rPr lang="en-US" baseline="0" dirty="0" smtClean="0"/>
              <a:t> students read each line as they appear. </a:t>
            </a:r>
            <a:endParaRPr lang="en-US" dirty="0"/>
          </a:p>
        </p:txBody>
      </p:sp>
      <p:sp>
        <p:nvSpPr>
          <p:cNvPr id="4" name="Slide Number Placeholder 3"/>
          <p:cNvSpPr>
            <a:spLocks noGrp="1"/>
          </p:cNvSpPr>
          <p:nvPr>
            <p:ph type="sldNum" sz="quarter" idx="10"/>
          </p:nvPr>
        </p:nvSpPr>
        <p:spPr/>
        <p:txBody>
          <a:bodyPr/>
          <a:lstStyle/>
          <a:p>
            <a:fld id="{C8CA7A8B-D229-4490-B44A-52950C9EE6CA}" type="slidenum">
              <a:rPr lang="en-US" smtClean="0"/>
              <a:pPr/>
              <a:t>16</a:t>
            </a:fld>
            <a:endParaRPr lang="en-US"/>
          </a:p>
        </p:txBody>
      </p:sp>
    </p:spTree>
    <p:extLst>
      <p:ext uri="{BB962C8B-B14F-4D97-AF65-F5344CB8AC3E}">
        <p14:creationId xmlns:p14="http://schemas.microsoft.com/office/powerpoint/2010/main" val="17823623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Define amendments.</a:t>
            </a:r>
          </a:p>
          <a:p>
            <a:r>
              <a:rPr lang="en-US" dirty="0" smtClean="0"/>
              <a:t>2 .Discuss</a:t>
            </a:r>
            <a:r>
              <a:rPr lang="en-US" baseline="0" dirty="0" smtClean="0"/>
              <a:t> that not all of the Amendments were part of the Constitution during the signing of the document. Amendments have been added over the years. </a:t>
            </a:r>
          </a:p>
          <a:p>
            <a:r>
              <a:rPr lang="en-US" baseline="0" dirty="0" smtClean="0"/>
              <a:t>3. The Founders included a way to change/add to the Constitution because they recognized that times change and the document needed to be flexible to meet the needs of a growing country. </a:t>
            </a:r>
            <a:endParaRPr lang="en-US" dirty="0"/>
          </a:p>
        </p:txBody>
      </p:sp>
      <p:sp>
        <p:nvSpPr>
          <p:cNvPr id="4" name="Slide Number Placeholder 3"/>
          <p:cNvSpPr>
            <a:spLocks noGrp="1"/>
          </p:cNvSpPr>
          <p:nvPr>
            <p:ph type="sldNum" sz="quarter" idx="10"/>
          </p:nvPr>
        </p:nvSpPr>
        <p:spPr/>
        <p:txBody>
          <a:bodyPr/>
          <a:lstStyle/>
          <a:p>
            <a:fld id="{C8CA7A8B-D229-4490-B44A-52950C9EE6CA}" type="slidenum">
              <a:rPr lang="en-US" smtClean="0"/>
              <a:pPr/>
              <a:t>17</a:t>
            </a:fld>
            <a:endParaRPr lang="en-US"/>
          </a:p>
        </p:txBody>
      </p:sp>
    </p:spTree>
    <p:extLst>
      <p:ext uri="{BB962C8B-B14F-4D97-AF65-F5344CB8AC3E}">
        <p14:creationId xmlns:p14="http://schemas.microsoft.com/office/powerpoint/2010/main" val="9374620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Briefly review the Amendments</a:t>
            </a:r>
            <a:r>
              <a:rPr lang="en-US" baseline="0" dirty="0" smtClean="0"/>
              <a:t> with students. </a:t>
            </a:r>
            <a:endParaRPr lang="en-US" dirty="0"/>
          </a:p>
        </p:txBody>
      </p:sp>
      <p:sp>
        <p:nvSpPr>
          <p:cNvPr id="4" name="Slide Number Placeholder 3"/>
          <p:cNvSpPr>
            <a:spLocks noGrp="1"/>
          </p:cNvSpPr>
          <p:nvPr>
            <p:ph type="sldNum" sz="quarter" idx="10"/>
          </p:nvPr>
        </p:nvSpPr>
        <p:spPr/>
        <p:txBody>
          <a:bodyPr/>
          <a:lstStyle/>
          <a:p>
            <a:fld id="{C8CA7A8B-D229-4490-B44A-52950C9EE6CA}" type="slidenum">
              <a:rPr lang="en-US" smtClean="0"/>
              <a:pPr/>
              <a:t>18</a:t>
            </a:fld>
            <a:endParaRPr lang="en-US"/>
          </a:p>
        </p:txBody>
      </p:sp>
    </p:spTree>
    <p:extLst>
      <p:ext uri="{BB962C8B-B14F-4D97-AF65-F5344CB8AC3E}">
        <p14:creationId xmlns:p14="http://schemas.microsoft.com/office/powerpoint/2010/main" val="16056717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instructions to students for the Piece it</a:t>
            </a:r>
            <a:r>
              <a:rPr lang="en-US" baseline="0" dirty="0" smtClean="0"/>
              <a:t> Together – Constitutional Assembly project. Students will be given strips of paper with pieces of the Constitution printed on them. Students will use an outline of the Constitution to identify the part of the Constitution and assemble the document in the correct order. </a:t>
            </a:r>
          </a:p>
          <a:p>
            <a:endParaRPr lang="en-US" baseline="0" dirty="0" smtClean="0"/>
          </a:p>
          <a:p>
            <a:r>
              <a:rPr lang="en-US" baseline="0" dirty="0" smtClean="0"/>
              <a:t>The first team that finishes wins (bragging rights, extra points, candy – whatever prize system is used in </a:t>
            </a:r>
            <a:r>
              <a:rPr lang="en-US" baseline="0" smtClean="0"/>
              <a:t>the classroom). </a:t>
            </a:r>
            <a:endParaRPr lang="en-US"/>
          </a:p>
        </p:txBody>
      </p:sp>
      <p:sp>
        <p:nvSpPr>
          <p:cNvPr id="4" name="Slide Number Placeholder 3"/>
          <p:cNvSpPr>
            <a:spLocks noGrp="1"/>
          </p:cNvSpPr>
          <p:nvPr>
            <p:ph type="sldNum" sz="quarter" idx="10"/>
          </p:nvPr>
        </p:nvSpPr>
        <p:spPr/>
        <p:txBody>
          <a:bodyPr/>
          <a:lstStyle/>
          <a:p>
            <a:fld id="{C8CA7A8B-D229-4490-B44A-52950C9EE6CA}" type="slidenum">
              <a:rPr lang="en-US" smtClean="0"/>
              <a:pPr/>
              <a:t>19</a:t>
            </a:fld>
            <a:endParaRPr lang="en-US"/>
          </a:p>
        </p:txBody>
      </p:sp>
    </p:spTree>
    <p:extLst>
      <p:ext uri="{BB962C8B-B14F-4D97-AF65-F5344CB8AC3E}">
        <p14:creationId xmlns:p14="http://schemas.microsoft.com/office/powerpoint/2010/main" val="2141299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following slides discuss</a:t>
            </a:r>
            <a:r>
              <a:rPr lang="en-US" baseline="0" dirty="0" smtClean="0"/>
              <a:t> Shays’ Rebellion which led to the Philadelphia Convention where delegates were to </a:t>
            </a:r>
            <a:r>
              <a:rPr lang="en-US" i="1" baseline="0" dirty="0" smtClean="0"/>
              <a:t>revise</a:t>
            </a:r>
            <a:r>
              <a:rPr lang="en-US" i="0" baseline="0" dirty="0" smtClean="0"/>
              <a:t> the Articles of Confederation. </a:t>
            </a:r>
            <a:endParaRPr lang="en-US" dirty="0"/>
          </a:p>
        </p:txBody>
      </p:sp>
      <p:sp>
        <p:nvSpPr>
          <p:cNvPr id="4" name="Slide Number Placeholder 3"/>
          <p:cNvSpPr>
            <a:spLocks noGrp="1"/>
          </p:cNvSpPr>
          <p:nvPr>
            <p:ph type="sldNum" sz="quarter" idx="10"/>
          </p:nvPr>
        </p:nvSpPr>
        <p:spPr/>
        <p:txBody>
          <a:bodyPr/>
          <a:lstStyle/>
          <a:p>
            <a:pPr>
              <a:defRPr/>
            </a:pPr>
            <a:fld id="{F601956D-C0B7-459D-9A75-C08B62BEEC28}" type="slidenum">
              <a:rPr lang="en-US" smtClean="0"/>
              <a:pPr>
                <a:defRPr/>
              </a:pPr>
              <a:t>2</a:t>
            </a:fld>
            <a:endParaRPr lang="en-US"/>
          </a:p>
        </p:txBody>
      </p:sp>
    </p:spTree>
    <p:extLst>
      <p:ext uri="{BB962C8B-B14F-4D97-AF65-F5344CB8AC3E}">
        <p14:creationId xmlns:p14="http://schemas.microsoft.com/office/powerpoint/2010/main" val="3165014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the fears</a:t>
            </a:r>
            <a:r>
              <a:rPr lang="en-US" baseline="0" dirty="0" smtClean="0"/>
              <a:t> of the Colonists as a result of Shays’ rebellion. The main idea is that the central government had no power to stop rebellions like this when all of the power was vested in the states. </a:t>
            </a:r>
            <a:endParaRPr lang="en-US" dirty="0"/>
          </a:p>
        </p:txBody>
      </p:sp>
      <p:sp>
        <p:nvSpPr>
          <p:cNvPr id="4" name="Slide Number Placeholder 3"/>
          <p:cNvSpPr>
            <a:spLocks noGrp="1"/>
          </p:cNvSpPr>
          <p:nvPr>
            <p:ph type="sldNum" sz="quarter" idx="10"/>
          </p:nvPr>
        </p:nvSpPr>
        <p:spPr/>
        <p:txBody>
          <a:bodyPr/>
          <a:lstStyle/>
          <a:p>
            <a:pPr>
              <a:defRPr/>
            </a:pPr>
            <a:fld id="{F601956D-C0B7-459D-9A75-C08B62BEEC28}" type="slidenum">
              <a:rPr lang="en-US" smtClean="0"/>
              <a:pPr>
                <a:defRPr/>
              </a:pPr>
              <a:t>3</a:t>
            </a:fld>
            <a:endParaRPr lang="en-US"/>
          </a:p>
        </p:txBody>
      </p:sp>
    </p:spTree>
    <p:extLst>
      <p:ext uri="{BB962C8B-B14F-4D97-AF65-F5344CB8AC3E}">
        <p14:creationId xmlns:p14="http://schemas.microsoft.com/office/powerpoint/2010/main" val="1608614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delegates to the Convention, which was a</a:t>
            </a:r>
            <a:r>
              <a:rPr lang="en-US" baseline="0" dirty="0" smtClean="0"/>
              <a:t> confidential conference, would throw out the Articles of Confederation to write the United States Constitution. </a:t>
            </a:r>
            <a:endParaRPr lang="en-US" dirty="0"/>
          </a:p>
        </p:txBody>
      </p:sp>
      <p:sp>
        <p:nvSpPr>
          <p:cNvPr id="4" name="Slide Number Placeholder 3"/>
          <p:cNvSpPr>
            <a:spLocks noGrp="1"/>
          </p:cNvSpPr>
          <p:nvPr>
            <p:ph type="sldNum" sz="quarter" idx="10"/>
          </p:nvPr>
        </p:nvSpPr>
        <p:spPr/>
        <p:txBody>
          <a:bodyPr/>
          <a:lstStyle/>
          <a:p>
            <a:pPr>
              <a:defRPr/>
            </a:pPr>
            <a:fld id="{F601956D-C0B7-459D-9A75-C08B62BEEC28}" type="slidenum">
              <a:rPr lang="en-US" smtClean="0"/>
              <a:pPr>
                <a:defRPr/>
              </a:pPr>
              <a:t>4</a:t>
            </a:fld>
            <a:endParaRPr lang="en-US"/>
          </a:p>
        </p:txBody>
      </p:sp>
    </p:spTree>
    <p:extLst>
      <p:ext uri="{BB962C8B-B14F-4D97-AF65-F5344CB8AC3E}">
        <p14:creationId xmlns:p14="http://schemas.microsoft.com/office/powerpoint/2010/main" val="1076298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a:t>
            </a:r>
            <a:r>
              <a:rPr lang="en-US" baseline="0" dirty="0" smtClean="0"/>
              <a:t> who was at the Philadelphia Convention. The 55 delegates were composed of white, male landowners – some of whom possessed above average wealth. Groups not represented were women, slaves, and Native Americans. </a:t>
            </a:r>
            <a:endParaRPr lang="en-US" dirty="0"/>
          </a:p>
        </p:txBody>
      </p:sp>
      <p:sp>
        <p:nvSpPr>
          <p:cNvPr id="4" name="Slide Number Placeholder 3"/>
          <p:cNvSpPr>
            <a:spLocks noGrp="1"/>
          </p:cNvSpPr>
          <p:nvPr>
            <p:ph type="sldNum" sz="quarter" idx="10"/>
          </p:nvPr>
        </p:nvSpPr>
        <p:spPr/>
        <p:txBody>
          <a:bodyPr/>
          <a:lstStyle/>
          <a:p>
            <a:fld id="{C8CA7A8B-D229-4490-B44A-52950C9EE6CA}" type="slidenum">
              <a:rPr lang="en-US" smtClean="0"/>
              <a:pPr/>
              <a:t>5</a:t>
            </a:fld>
            <a:endParaRPr lang="en-US"/>
          </a:p>
        </p:txBody>
      </p:sp>
    </p:spTree>
    <p:extLst>
      <p:ext uri="{BB962C8B-B14F-4D97-AF65-F5344CB8AC3E}">
        <p14:creationId xmlns:p14="http://schemas.microsoft.com/office/powerpoint/2010/main" val="2818395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Discuss the main</a:t>
            </a:r>
            <a:r>
              <a:rPr lang="en-US" baseline="0" dirty="0" smtClean="0"/>
              <a:t> ideas the delegates had going into the Philadelphia Convention. They were aware they would not be “revising” the Articles of Confederation, but writing an entirely new constitution. </a:t>
            </a:r>
          </a:p>
          <a:p>
            <a:endParaRPr lang="en-US" baseline="0" dirty="0" smtClean="0"/>
          </a:p>
          <a:p>
            <a:r>
              <a:rPr lang="en-US" baseline="0" dirty="0" smtClean="0"/>
              <a:t>The proceedings were kept a secret so those inside the convention felt they could speak freely, not be impacted by outside opinion, and so the public could not see the arguments that took place during the writing of this document. Many felt if the general public knew the conflicts behind the document, the public would not support something that was so potentially divisive. </a:t>
            </a:r>
          </a:p>
          <a:p>
            <a:endParaRPr lang="en-US" baseline="0" dirty="0" smtClean="0"/>
          </a:p>
          <a:p>
            <a:r>
              <a:rPr lang="en-US" baseline="0" dirty="0" smtClean="0"/>
              <a:t>Small states wanted equal representation at the convention, thus the one state, one vote system. The small states threatened to leave if the larger states were given more votes. </a:t>
            </a:r>
          </a:p>
          <a:p>
            <a:endParaRPr lang="en-US" baseline="0" dirty="0" smtClean="0"/>
          </a:p>
          <a:p>
            <a:r>
              <a:rPr lang="en-US" baseline="0" dirty="0" smtClean="0"/>
              <a:t>Discuss the title of “Framers” given to the delegates of the Philadelphia Convention. </a:t>
            </a:r>
            <a:endParaRPr lang="en-US" dirty="0"/>
          </a:p>
        </p:txBody>
      </p:sp>
      <p:sp>
        <p:nvSpPr>
          <p:cNvPr id="4" name="Slide Number Placeholder 3"/>
          <p:cNvSpPr>
            <a:spLocks noGrp="1"/>
          </p:cNvSpPr>
          <p:nvPr>
            <p:ph type="sldNum" sz="quarter" idx="10"/>
          </p:nvPr>
        </p:nvSpPr>
        <p:spPr/>
        <p:txBody>
          <a:bodyPr/>
          <a:lstStyle/>
          <a:p>
            <a:fld id="{C8CA7A8B-D229-4490-B44A-52950C9EE6CA}" type="slidenum">
              <a:rPr lang="en-US" smtClean="0"/>
              <a:pPr/>
              <a:t>6</a:t>
            </a:fld>
            <a:endParaRPr lang="en-US"/>
          </a:p>
        </p:txBody>
      </p:sp>
    </p:spTree>
    <p:extLst>
      <p:ext uri="{BB962C8B-B14F-4D97-AF65-F5344CB8AC3E}">
        <p14:creationId xmlns:p14="http://schemas.microsoft.com/office/powerpoint/2010/main" val="1120040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Have students offer their own definition of what a constitution is. Definition provided on the following slide. </a:t>
            </a:r>
            <a:endParaRPr lang="en-US" dirty="0" smtClean="0"/>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fontAlgn="base">
              <a:spcBef>
                <a:spcPct val="0"/>
              </a:spcBef>
              <a:spcAft>
                <a:spcPct val="0"/>
              </a:spcAft>
              <a:defRPr>
                <a:solidFill>
                  <a:schemeClr val="tx1"/>
                </a:solidFill>
                <a:latin typeface="Century Gothic" pitchFamily="34" charset="0"/>
              </a:defRPr>
            </a:lvl6pPr>
            <a:lvl7pPr marL="2971800" indent="-228600" fontAlgn="base">
              <a:spcBef>
                <a:spcPct val="0"/>
              </a:spcBef>
              <a:spcAft>
                <a:spcPct val="0"/>
              </a:spcAft>
              <a:defRPr>
                <a:solidFill>
                  <a:schemeClr val="tx1"/>
                </a:solidFill>
                <a:latin typeface="Century Gothic" pitchFamily="34" charset="0"/>
              </a:defRPr>
            </a:lvl7pPr>
            <a:lvl8pPr marL="3429000" indent="-228600" fontAlgn="base">
              <a:spcBef>
                <a:spcPct val="0"/>
              </a:spcBef>
              <a:spcAft>
                <a:spcPct val="0"/>
              </a:spcAft>
              <a:defRPr>
                <a:solidFill>
                  <a:schemeClr val="tx1"/>
                </a:solidFill>
                <a:latin typeface="Century Gothic" pitchFamily="34" charset="0"/>
              </a:defRPr>
            </a:lvl8pPr>
            <a:lvl9pPr marL="3886200" indent="-228600" fontAlgn="base">
              <a:spcBef>
                <a:spcPct val="0"/>
              </a:spcBef>
              <a:spcAft>
                <a:spcPct val="0"/>
              </a:spcAft>
              <a:defRPr>
                <a:solidFill>
                  <a:schemeClr val="tx1"/>
                </a:solidFill>
                <a:latin typeface="Century Gothic" pitchFamily="34" charset="0"/>
              </a:defRPr>
            </a:lvl9pPr>
          </a:lstStyle>
          <a:p>
            <a:pPr fontAlgn="base">
              <a:spcBef>
                <a:spcPct val="0"/>
              </a:spcBef>
              <a:spcAft>
                <a:spcPct val="0"/>
              </a:spcAft>
              <a:defRPr/>
            </a:pPr>
            <a:fld id="{50F3DEF3-8E1C-4962-BD0E-988D1D9BA77C}" type="slidenum">
              <a:rPr lang="en-US" smtClean="0">
                <a:latin typeface="Calibri" pitchFamily="34" charset="0"/>
              </a:rPr>
              <a:pPr fontAlgn="base">
                <a:spcBef>
                  <a:spcPct val="0"/>
                </a:spcBef>
                <a:spcAft>
                  <a:spcPct val="0"/>
                </a:spcAft>
                <a:defRPr/>
              </a:pPr>
              <a:t>7</a:t>
            </a:fld>
            <a:endParaRPr lang="en-US" smtClean="0">
              <a:latin typeface="Calibri" pitchFamily="34" charset="0"/>
            </a:endParaRPr>
          </a:p>
        </p:txBody>
      </p:sp>
    </p:spTree>
    <p:extLst>
      <p:ext uri="{BB962C8B-B14F-4D97-AF65-F5344CB8AC3E}">
        <p14:creationId xmlns:p14="http://schemas.microsoft.com/office/powerpoint/2010/main" val="3076964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The following slide will elaborate on the definition as applied to the U.S. Constitution. Ask students if they know of anything else a constitution does (lists the rights of the people, says what government can and cannot do, etc)</a:t>
            </a:r>
            <a:endParaRPr lang="en-US" dirty="0" smtClean="0"/>
          </a:p>
        </p:txBody>
      </p:sp>
      <p:sp>
        <p:nvSpPr>
          <p:cNvPr id="266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fontAlgn="base">
              <a:spcBef>
                <a:spcPct val="0"/>
              </a:spcBef>
              <a:spcAft>
                <a:spcPct val="0"/>
              </a:spcAft>
              <a:defRPr>
                <a:solidFill>
                  <a:schemeClr val="tx1"/>
                </a:solidFill>
                <a:latin typeface="Century Gothic" pitchFamily="34" charset="0"/>
              </a:defRPr>
            </a:lvl6pPr>
            <a:lvl7pPr marL="2971800" indent="-228600" fontAlgn="base">
              <a:spcBef>
                <a:spcPct val="0"/>
              </a:spcBef>
              <a:spcAft>
                <a:spcPct val="0"/>
              </a:spcAft>
              <a:defRPr>
                <a:solidFill>
                  <a:schemeClr val="tx1"/>
                </a:solidFill>
                <a:latin typeface="Century Gothic" pitchFamily="34" charset="0"/>
              </a:defRPr>
            </a:lvl7pPr>
            <a:lvl8pPr marL="3429000" indent="-228600" fontAlgn="base">
              <a:spcBef>
                <a:spcPct val="0"/>
              </a:spcBef>
              <a:spcAft>
                <a:spcPct val="0"/>
              </a:spcAft>
              <a:defRPr>
                <a:solidFill>
                  <a:schemeClr val="tx1"/>
                </a:solidFill>
                <a:latin typeface="Century Gothic" pitchFamily="34" charset="0"/>
              </a:defRPr>
            </a:lvl8pPr>
            <a:lvl9pPr marL="3886200" indent="-228600" fontAlgn="base">
              <a:spcBef>
                <a:spcPct val="0"/>
              </a:spcBef>
              <a:spcAft>
                <a:spcPct val="0"/>
              </a:spcAft>
              <a:defRPr>
                <a:solidFill>
                  <a:schemeClr val="tx1"/>
                </a:solidFill>
                <a:latin typeface="Century Gothic" pitchFamily="34" charset="0"/>
              </a:defRPr>
            </a:lvl9pPr>
          </a:lstStyle>
          <a:p>
            <a:pPr fontAlgn="base">
              <a:spcBef>
                <a:spcPct val="0"/>
              </a:spcBef>
              <a:spcAft>
                <a:spcPct val="0"/>
              </a:spcAft>
              <a:defRPr/>
            </a:pPr>
            <a:fld id="{F4D3686D-DBCB-4745-A19B-A4C164E45E3C}" type="slidenum">
              <a:rPr lang="en-US" smtClean="0">
                <a:latin typeface="Calibri" pitchFamily="34" charset="0"/>
              </a:rPr>
              <a:pPr fontAlgn="base">
                <a:spcBef>
                  <a:spcPct val="0"/>
                </a:spcBef>
                <a:spcAft>
                  <a:spcPct val="0"/>
                </a:spcAft>
                <a:defRPr/>
              </a:pPr>
              <a:t>8</a:t>
            </a:fld>
            <a:endParaRPr lang="en-US" smtClean="0">
              <a:latin typeface="Calibri" pitchFamily="34" charset="0"/>
            </a:endParaRPr>
          </a:p>
        </p:txBody>
      </p:sp>
    </p:spTree>
    <p:extLst>
      <p:ext uri="{BB962C8B-B14F-4D97-AF65-F5344CB8AC3E}">
        <p14:creationId xmlns:p14="http://schemas.microsoft.com/office/powerpoint/2010/main" val="38423554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dirty="0" smtClean="0"/>
              <a:t>Ask students what “social contract” means (review of Locke PowerPoint – the agreement between the people and the government: the people agree to live under and obey the government, the people give the power to make and enforce laws, and the government gives protection to the people in return. </a:t>
            </a:r>
          </a:p>
          <a:p>
            <a:pPr eaLnBrk="1" hangingPunct="1">
              <a:spcBef>
                <a:spcPct val="0"/>
              </a:spcBef>
            </a:pPr>
            <a:endParaRPr lang="en-US" dirty="0" smtClean="0"/>
          </a:p>
        </p:txBody>
      </p:sp>
      <p:sp>
        <p:nvSpPr>
          <p:cNvPr id="2765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itchFamily="34" charset="0"/>
              </a:defRPr>
            </a:lvl1pPr>
            <a:lvl2pPr marL="742950" indent="-285750">
              <a:defRPr>
                <a:solidFill>
                  <a:schemeClr val="tx1"/>
                </a:solidFill>
                <a:latin typeface="Century Gothic" pitchFamily="34" charset="0"/>
              </a:defRPr>
            </a:lvl2pPr>
            <a:lvl3pPr marL="1143000" indent="-228600">
              <a:defRPr>
                <a:solidFill>
                  <a:schemeClr val="tx1"/>
                </a:solidFill>
                <a:latin typeface="Century Gothic" pitchFamily="34" charset="0"/>
              </a:defRPr>
            </a:lvl3pPr>
            <a:lvl4pPr marL="1600200" indent="-228600">
              <a:defRPr>
                <a:solidFill>
                  <a:schemeClr val="tx1"/>
                </a:solidFill>
                <a:latin typeface="Century Gothic" pitchFamily="34" charset="0"/>
              </a:defRPr>
            </a:lvl4pPr>
            <a:lvl5pPr marL="2057400" indent="-228600">
              <a:defRPr>
                <a:solidFill>
                  <a:schemeClr val="tx1"/>
                </a:solidFill>
                <a:latin typeface="Century Gothic" pitchFamily="34" charset="0"/>
              </a:defRPr>
            </a:lvl5pPr>
            <a:lvl6pPr marL="2514600" indent="-228600" fontAlgn="base">
              <a:spcBef>
                <a:spcPct val="0"/>
              </a:spcBef>
              <a:spcAft>
                <a:spcPct val="0"/>
              </a:spcAft>
              <a:defRPr>
                <a:solidFill>
                  <a:schemeClr val="tx1"/>
                </a:solidFill>
                <a:latin typeface="Century Gothic" pitchFamily="34" charset="0"/>
              </a:defRPr>
            </a:lvl6pPr>
            <a:lvl7pPr marL="2971800" indent="-228600" fontAlgn="base">
              <a:spcBef>
                <a:spcPct val="0"/>
              </a:spcBef>
              <a:spcAft>
                <a:spcPct val="0"/>
              </a:spcAft>
              <a:defRPr>
                <a:solidFill>
                  <a:schemeClr val="tx1"/>
                </a:solidFill>
                <a:latin typeface="Century Gothic" pitchFamily="34" charset="0"/>
              </a:defRPr>
            </a:lvl7pPr>
            <a:lvl8pPr marL="3429000" indent="-228600" fontAlgn="base">
              <a:spcBef>
                <a:spcPct val="0"/>
              </a:spcBef>
              <a:spcAft>
                <a:spcPct val="0"/>
              </a:spcAft>
              <a:defRPr>
                <a:solidFill>
                  <a:schemeClr val="tx1"/>
                </a:solidFill>
                <a:latin typeface="Century Gothic" pitchFamily="34" charset="0"/>
              </a:defRPr>
            </a:lvl8pPr>
            <a:lvl9pPr marL="3886200" indent="-228600" fontAlgn="base">
              <a:spcBef>
                <a:spcPct val="0"/>
              </a:spcBef>
              <a:spcAft>
                <a:spcPct val="0"/>
              </a:spcAft>
              <a:defRPr>
                <a:solidFill>
                  <a:schemeClr val="tx1"/>
                </a:solidFill>
                <a:latin typeface="Century Gothic" pitchFamily="34" charset="0"/>
              </a:defRPr>
            </a:lvl9pPr>
          </a:lstStyle>
          <a:p>
            <a:pPr fontAlgn="base">
              <a:spcBef>
                <a:spcPct val="0"/>
              </a:spcBef>
              <a:spcAft>
                <a:spcPct val="0"/>
              </a:spcAft>
              <a:defRPr/>
            </a:pPr>
            <a:fld id="{B7FA557E-3DCA-4B54-9A68-4C932D21EABB}" type="slidenum">
              <a:rPr lang="en-US" smtClean="0">
                <a:latin typeface="Calibri" pitchFamily="34" charset="0"/>
              </a:rPr>
              <a:pPr fontAlgn="base">
                <a:spcBef>
                  <a:spcPct val="0"/>
                </a:spcBef>
                <a:spcAft>
                  <a:spcPct val="0"/>
                </a:spcAft>
                <a:defRPr/>
              </a:pPr>
              <a:t>9</a:t>
            </a:fld>
            <a:endParaRPr lang="en-US" smtClean="0">
              <a:latin typeface="Calibri" pitchFamily="34" charset="0"/>
            </a:endParaRPr>
          </a:p>
        </p:txBody>
      </p:sp>
    </p:spTree>
    <p:extLst>
      <p:ext uri="{BB962C8B-B14F-4D97-AF65-F5344CB8AC3E}">
        <p14:creationId xmlns:p14="http://schemas.microsoft.com/office/powerpoint/2010/main" val="1521253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ABC7EE1-AC48-4408-9331-EB895B6AA276}" type="datetimeFigureOut">
              <a:rPr lang="en-US" smtClean="0"/>
              <a:pPr/>
              <a:t>10/10/2014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DEAFF7-BCF9-4830-BC1A-0A2D00CAF3B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BC7EE1-AC48-4408-9331-EB895B6AA276}" type="datetimeFigureOut">
              <a:rPr lang="en-US" smtClean="0"/>
              <a:pPr/>
              <a:t>10/10/2014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DEAFF7-BCF9-4830-BC1A-0A2D00CAF3B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ABC7EE1-AC48-4408-9331-EB895B6AA276}" type="datetimeFigureOut">
              <a:rPr lang="en-US" smtClean="0"/>
              <a:pPr/>
              <a:t>10/10/2014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DEAFF7-BCF9-4830-BC1A-0A2D00CAF3BC}"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BC7EE1-AC48-4408-9331-EB895B6AA276}" type="datetimeFigureOut">
              <a:rPr lang="en-US" smtClean="0"/>
              <a:pPr/>
              <a:t>10/10/2014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DEAFF7-BCF9-4830-BC1A-0A2D00CAF3BC}"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BC7EE1-AC48-4408-9331-EB895B6AA276}" type="datetimeFigureOut">
              <a:rPr lang="en-US" smtClean="0"/>
              <a:pPr/>
              <a:t>10/10/2014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DEAFF7-BCF9-4830-BC1A-0A2D00CAF3B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ABC7EE1-AC48-4408-9331-EB895B6AA276}" type="datetimeFigureOut">
              <a:rPr lang="en-US" smtClean="0"/>
              <a:pPr/>
              <a:t>10/10/2014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DEAFF7-BCF9-4830-BC1A-0A2D00CAF3BC}"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ABC7EE1-AC48-4408-9331-EB895B6AA276}" type="datetimeFigureOut">
              <a:rPr lang="en-US" smtClean="0"/>
              <a:pPr/>
              <a:t>10/10/2014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DEAFF7-BCF9-4830-BC1A-0A2D00CAF3B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BC7EE1-AC48-4408-9331-EB895B6AA276}" type="datetimeFigureOut">
              <a:rPr lang="en-US" smtClean="0"/>
              <a:pPr/>
              <a:t>10/10/2014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DEAFF7-BCF9-4830-BC1A-0A2D00CAF3B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ABC7EE1-AC48-4408-9331-EB895B6AA276}" type="datetimeFigureOut">
              <a:rPr lang="en-US" smtClean="0"/>
              <a:pPr/>
              <a:t>10/10/2014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DEAFF7-BCF9-4830-BC1A-0A2D00CAF3B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ABC7EE1-AC48-4408-9331-EB895B6AA276}" type="datetimeFigureOut">
              <a:rPr lang="en-US" smtClean="0"/>
              <a:pPr/>
              <a:t>10/10/2014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DEAFF7-BCF9-4830-BC1A-0A2D00CAF3BC}"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BC7EE1-AC48-4408-9331-EB895B6AA276}" type="datetimeFigureOut">
              <a:rPr lang="en-US" smtClean="0"/>
              <a:pPr/>
              <a:t>10/10/2014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DEAFF7-BCF9-4830-BC1A-0A2D00CAF3BC}"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ABC7EE1-AC48-4408-9331-EB895B6AA276}" type="datetimeFigureOut">
              <a:rPr lang="en-US" smtClean="0"/>
              <a:pPr/>
              <a:t>10/10/2014</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EDEAFF7-BCF9-4830-BC1A-0A2D00CAF3BC}"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5.wmf"/><Relationship Id="rId4" Type="http://schemas.openxmlformats.org/officeDocument/2006/relationships/image" Target="../media/image14.wmf"/></Relationships>
</file>

<file path=ppt/slides/_rels/slide12.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2.wmf"/><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0055" y="838200"/>
            <a:ext cx="8113776" cy="1828800"/>
          </a:xfrm>
        </p:spPr>
        <p:txBody>
          <a:bodyPr>
            <a:noAutofit/>
          </a:bodyPr>
          <a:lstStyle/>
          <a:p>
            <a:r>
              <a:rPr lang="en-US" sz="6000" dirty="0" smtClean="0"/>
              <a:t>Piece It Together! </a:t>
            </a:r>
            <a:endParaRPr lang="en-US" sz="6000" dirty="0"/>
          </a:p>
        </p:txBody>
      </p:sp>
      <p:sp>
        <p:nvSpPr>
          <p:cNvPr id="3" name="Subtitle 2"/>
          <p:cNvSpPr>
            <a:spLocks noGrp="1"/>
          </p:cNvSpPr>
          <p:nvPr>
            <p:ph type="subTitle" idx="1"/>
          </p:nvPr>
        </p:nvSpPr>
        <p:spPr>
          <a:xfrm>
            <a:off x="1371600" y="2540000"/>
            <a:ext cx="6400800" cy="1473200"/>
          </a:xfrm>
        </p:spPr>
        <p:txBody>
          <a:bodyPr>
            <a:normAutofit/>
          </a:bodyPr>
          <a:lstStyle/>
          <a:p>
            <a:r>
              <a:rPr lang="en-US" sz="3200" dirty="0" smtClean="0"/>
              <a:t>Putting Together the Pieces of the United States Constitution </a:t>
            </a:r>
            <a:endParaRPr lang="en-US" sz="3200" dirty="0"/>
          </a:p>
        </p:txBody>
      </p:sp>
      <p:pic>
        <p:nvPicPr>
          <p:cNvPr id="1026" name="Picture 2" descr="C:\Documents and Settings\flrea\Local Settings\Temporary Internet Files\Content.IE5\53OAU1L4\MC900434854[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3276600"/>
            <a:ext cx="3733657" cy="37336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76559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flrea\Local Settings\Temporary Internet Files\Content.IE5\J53TWFJT\MC900149511[2].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4675" y="3341688"/>
            <a:ext cx="232092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752302" y="968375"/>
            <a:ext cx="6778625" cy="1790700"/>
          </a:xfrm>
        </p:spPr>
        <p:txBody>
          <a:bodyPr>
            <a:normAutofit fontScale="92500" lnSpcReduction="10000"/>
          </a:bodyPr>
          <a:lstStyle/>
          <a:p>
            <a:pPr eaLnBrk="1" hangingPunct="1"/>
            <a:r>
              <a:rPr lang="en-US" dirty="0" smtClean="0"/>
              <a:t>In a constitutional government, there are limits set on those who are responsible for running the government.</a:t>
            </a:r>
          </a:p>
          <a:p>
            <a:pPr eaLnBrk="1" hangingPunct="1"/>
            <a:r>
              <a:rPr lang="en-US" dirty="0" smtClean="0"/>
              <a:t>In our country, Those limits come from the U.S. Constitution.</a:t>
            </a:r>
          </a:p>
        </p:txBody>
      </p:sp>
      <p:sp>
        <p:nvSpPr>
          <p:cNvPr id="9219" name="Title 1"/>
          <p:cNvSpPr>
            <a:spLocks noGrp="1"/>
          </p:cNvSpPr>
          <p:nvPr>
            <p:ph type="title"/>
          </p:nvPr>
        </p:nvSpPr>
        <p:spPr>
          <a:xfrm>
            <a:off x="762000" y="228600"/>
            <a:ext cx="7820025" cy="1143000"/>
          </a:xfrm>
        </p:spPr>
        <p:txBody>
          <a:bodyPr/>
          <a:lstStyle/>
          <a:p>
            <a:pPr eaLnBrk="1" hangingPunct="1"/>
            <a:r>
              <a:rPr lang="en-US" sz="3200" smtClean="0"/>
              <a:t>What is a constitutional government?</a:t>
            </a:r>
          </a:p>
        </p:txBody>
      </p:sp>
      <p:sp>
        <p:nvSpPr>
          <p:cNvPr id="4" name="TextBox 3"/>
          <p:cNvSpPr txBox="1">
            <a:spLocks noChangeArrowheads="1"/>
          </p:cNvSpPr>
          <p:nvPr/>
        </p:nvSpPr>
        <p:spPr bwMode="auto">
          <a:xfrm>
            <a:off x="574675" y="2971800"/>
            <a:ext cx="7848600" cy="3698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b="1">
                <a:solidFill>
                  <a:schemeClr val="bg1"/>
                </a:solidFill>
                <a:latin typeface="Century Gothic" pitchFamily="34" charset="0"/>
              </a:rPr>
              <a:t>Here are some limits placed on those in our government: </a:t>
            </a:r>
          </a:p>
        </p:txBody>
      </p:sp>
      <p:sp>
        <p:nvSpPr>
          <p:cNvPr id="6" name="Cloud Callout 5"/>
          <p:cNvSpPr/>
          <p:nvPr/>
        </p:nvSpPr>
        <p:spPr>
          <a:xfrm>
            <a:off x="762000" y="4673600"/>
            <a:ext cx="4724400" cy="2184400"/>
          </a:xfrm>
          <a:prstGeom prst="cloudCallout">
            <a:avLst>
              <a:gd name="adj1" fmla="val -50672"/>
              <a:gd name="adj2" fmla="val -40578"/>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Cloud Callout 7"/>
          <p:cNvSpPr/>
          <p:nvPr/>
        </p:nvSpPr>
        <p:spPr>
          <a:xfrm>
            <a:off x="3825875" y="1239838"/>
            <a:ext cx="4114800" cy="2917825"/>
          </a:xfrm>
          <a:prstGeom prst="cloudCallout">
            <a:avLst>
              <a:gd name="adj1" fmla="val -73232"/>
              <a:gd name="adj2" fmla="val 31664"/>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Cloud Callout 6"/>
          <p:cNvSpPr/>
          <p:nvPr/>
        </p:nvSpPr>
        <p:spPr>
          <a:xfrm>
            <a:off x="3887788" y="3206750"/>
            <a:ext cx="4114800" cy="1839913"/>
          </a:xfrm>
          <a:prstGeom prst="cloudCallout">
            <a:avLst>
              <a:gd name="adj1" fmla="val -77636"/>
              <a:gd name="adj2" fmla="val 23256"/>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extBox 4"/>
          <p:cNvSpPr txBox="1">
            <a:spLocks noChangeArrowheads="1"/>
          </p:cNvSpPr>
          <p:nvPr/>
        </p:nvSpPr>
        <p:spPr bwMode="auto">
          <a:xfrm>
            <a:off x="4511675" y="1863725"/>
            <a:ext cx="3048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atin typeface="Century Gothic" pitchFamily="34" charset="0"/>
              </a:rPr>
              <a:t>Congress shall make no law respecting an establishment of religion…</a:t>
            </a:r>
          </a:p>
        </p:txBody>
      </p:sp>
      <p:sp>
        <p:nvSpPr>
          <p:cNvPr id="11" name="TextBox 10"/>
          <p:cNvSpPr txBox="1">
            <a:spLocks noChangeArrowheads="1"/>
          </p:cNvSpPr>
          <p:nvPr/>
        </p:nvSpPr>
        <p:spPr bwMode="auto">
          <a:xfrm>
            <a:off x="4498975" y="3471863"/>
            <a:ext cx="3048000" cy="120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atin typeface="Century Gothic" pitchFamily="34" charset="0"/>
              </a:rPr>
              <a:t>A President of the United States of America…shall hold his office during a term of four years…</a:t>
            </a:r>
          </a:p>
        </p:txBody>
      </p:sp>
      <p:sp>
        <p:nvSpPr>
          <p:cNvPr id="12" name="TextBox 11"/>
          <p:cNvSpPr txBox="1">
            <a:spLocks noChangeArrowheads="1"/>
          </p:cNvSpPr>
          <p:nvPr/>
        </p:nvSpPr>
        <p:spPr bwMode="auto">
          <a:xfrm>
            <a:off x="1371600" y="4999038"/>
            <a:ext cx="358140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atin typeface="Century Gothic" pitchFamily="34" charset="0"/>
              </a:rPr>
              <a:t>In all Cases affecting Ambassadors…and those in which a State shall be Party, the supreme Court shall have original Jurisdiction…</a:t>
            </a:r>
          </a:p>
        </p:txBody>
      </p:sp>
      <p:sp>
        <p:nvSpPr>
          <p:cNvPr id="9" name="TextBox 8"/>
          <p:cNvSpPr txBox="1"/>
          <p:nvPr/>
        </p:nvSpPr>
        <p:spPr>
          <a:xfrm>
            <a:off x="5724525" y="4911725"/>
            <a:ext cx="2895600" cy="1755775"/>
          </a:xfrm>
          <a:prstGeom prst="rect">
            <a:avLst/>
          </a:prstGeom>
          <a:noFill/>
        </p:spPr>
        <p:txBody>
          <a:bodyPr>
            <a:spAutoFit/>
          </a:bodyPr>
          <a:lstStyle/>
          <a:p>
            <a:pPr algn="ctr" fontAlgn="auto">
              <a:lnSpc>
                <a:spcPct val="150000"/>
              </a:lnSpc>
              <a:spcBef>
                <a:spcPts val="0"/>
              </a:spcBef>
              <a:spcAft>
                <a:spcPts val="0"/>
              </a:spcAft>
              <a:defRPr/>
            </a:pPr>
            <a:r>
              <a:rPr lang="en-US" sz="2400" b="1" dirty="0">
                <a:solidFill>
                  <a:schemeClr val="accent3"/>
                </a:solidFill>
                <a:latin typeface="+mn-lt"/>
                <a:cs typeface="+mn-cs"/>
              </a:rPr>
              <a:t>How is this a limit on the </a:t>
            </a:r>
            <a:r>
              <a:rPr lang="en-US" sz="2400" b="1" dirty="0">
                <a:solidFill>
                  <a:schemeClr val="accent5"/>
                </a:solidFill>
                <a:latin typeface="+mn-lt"/>
                <a:cs typeface="+mn-cs"/>
              </a:rPr>
              <a:t>Legislative</a:t>
            </a:r>
            <a:r>
              <a:rPr lang="en-US" sz="2400" b="1" dirty="0">
                <a:solidFill>
                  <a:schemeClr val="accent3"/>
                </a:solidFill>
                <a:latin typeface="+mn-lt"/>
                <a:cs typeface="+mn-cs"/>
              </a:rPr>
              <a:t> branch?</a:t>
            </a:r>
          </a:p>
        </p:txBody>
      </p:sp>
      <p:sp>
        <p:nvSpPr>
          <p:cNvPr id="13" name="TextBox 12"/>
          <p:cNvSpPr txBox="1"/>
          <p:nvPr/>
        </p:nvSpPr>
        <p:spPr>
          <a:xfrm>
            <a:off x="6892925" y="5553075"/>
            <a:ext cx="1717675" cy="461963"/>
          </a:xfrm>
          <a:prstGeom prst="rect">
            <a:avLst/>
          </a:prstGeom>
          <a:solidFill>
            <a:schemeClr val="bg1"/>
          </a:solidFill>
        </p:spPr>
        <p:txBody>
          <a:bodyPr>
            <a:spAutoFit/>
          </a:bodyPr>
          <a:lstStyle/>
          <a:p>
            <a:pPr fontAlgn="auto">
              <a:spcBef>
                <a:spcPts val="0"/>
              </a:spcBef>
              <a:spcAft>
                <a:spcPts val="0"/>
              </a:spcAft>
              <a:defRPr/>
            </a:pPr>
            <a:r>
              <a:rPr lang="en-US" sz="2400" b="1" dirty="0">
                <a:solidFill>
                  <a:schemeClr val="accent5"/>
                </a:solidFill>
                <a:latin typeface="+mn-lt"/>
                <a:cs typeface="+mn-cs"/>
              </a:rPr>
              <a:t>Executive</a:t>
            </a:r>
          </a:p>
        </p:txBody>
      </p:sp>
      <p:sp>
        <p:nvSpPr>
          <p:cNvPr id="15" name="TextBox 14"/>
          <p:cNvSpPr txBox="1"/>
          <p:nvPr/>
        </p:nvSpPr>
        <p:spPr>
          <a:xfrm>
            <a:off x="6973888" y="5599113"/>
            <a:ext cx="1636712" cy="461962"/>
          </a:xfrm>
          <a:prstGeom prst="rect">
            <a:avLst/>
          </a:prstGeom>
          <a:solidFill>
            <a:schemeClr val="bg1"/>
          </a:solidFill>
        </p:spPr>
        <p:txBody>
          <a:bodyPr>
            <a:spAutoFit/>
          </a:bodyPr>
          <a:lstStyle/>
          <a:p>
            <a:pPr fontAlgn="auto">
              <a:spcBef>
                <a:spcPts val="0"/>
              </a:spcBef>
              <a:spcAft>
                <a:spcPts val="0"/>
              </a:spcAft>
              <a:defRPr/>
            </a:pPr>
            <a:r>
              <a:rPr lang="en-US" sz="2400" b="1" dirty="0">
                <a:solidFill>
                  <a:schemeClr val="accent5"/>
                </a:solidFill>
                <a:latin typeface="+mn-lt"/>
                <a:cs typeface="+mn-cs"/>
              </a:rPr>
              <a:t>Judicial</a:t>
            </a:r>
          </a:p>
        </p:txBody>
      </p:sp>
    </p:spTree>
    <p:extLst>
      <p:ext uri="{BB962C8B-B14F-4D97-AF65-F5344CB8AC3E}">
        <p14:creationId xmlns:p14="http://schemas.microsoft.com/office/powerpoint/2010/main" val="38929718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par>
                                <p:cTn id="18" presetID="10" presetClass="entr" presetSubtype="0" fill="hold" nodeType="withEffect">
                                  <p:stCondLst>
                                    <p:cond delay="0"/>
                                  </p:stCondLst>
                                  <p:childTnLst>
                                    <p:set>
                                      <p:cBhvr>
                                        <p:cTn id="19" dur="1" fill="hold">
                                          <p:stCondLst>
                                            <p:cond delay="0"/>
                                          </p:stCondLst>
                                        </p:cTn>
                                        <p:tgtEl>
                                          <p:spTgt spid="1026"/>
                                        </p:tgtEl>
                                        <p:attrNameLst>
                                          <p:attrName>style.visibility</p:attrName>
                                        </p:attrNameLst>
                                      </p:cBhvr>
                                      <p:to>
                                        <p:strVal val="visible"/>
                                      </p:to>
                                    </p:set>
                                    <p:animEffect transition="in" filter="fade">
                                      <p:cBhvr>
                                        <p:cTn id="20" dur="500"/>
                                        <p:tgtEl>
                                          <p:spTgt spid="102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500"/>
                                        <p:tgtEl>
                                          <p:spTgt spid="9"/>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500"/>
                                        <p:tgtEl>
                                          <p:spTgt spid="11"/>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500"/>
                                        <p:tgtEl>
                                          <p:spTgt spid="7"/>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fade">
                                      <p:cBhvr>
                                        <p:cTn id="47" dur="500"/>
                                        <p:tgtEl>
                                          <p:spTgt spid="6"/>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fade">
                                      <p:cBhvr>
                                        <p:cTn id="50" dur="500"/>
                                        <p:tgtEl>
                                          <p:spTgt spid="12"/>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15"/>
                                        </p:tgtEl>
                                        <p:attrNameLst>
                                          <p:attrName>style.visibility</p:attrName>
                                        </p:attrNameLst>
                                      </p:cBhvr>
                                      <p:to>
                                        <p:strVal val="visible"/>
                                      </p:to>
                                    </p:set>
                                    <p:animEffect transition="in" filter="fade">
                                      <p:cBhvr>
                                        <p:cTn id="5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P spid="7" grpId="0" animBg="1"/>
      <p:bldP spid="5" grpId="0"/>
      <p:bldP spid="11" grpId="0"/>
      <p:bldP spid="12" grpId="0"/>
      <p:bldP spid="9" grpId="0"/>
      <p:bldP spid="13" grpId="0" animBg="1"/>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flrea\Local Settings\Temporary Internet Files\Content.IE5\J53TWFJT\MC900149511[2].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6824663" y="949325"/>
            <a:ext cx="1600200"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TextBox 26"/>
          <p:cNvSpPr txBox="1"/>
          <p:nvPr/>
        </p:nvSpPr>
        <p:spPr>
          <a:xfrm>
            <a:off x="6467475" y="5659438"/>
            <a:ext cx="2620963" cy="584200"/>
          </a:xfrm>
          <a:prstGeom prst="rect">
            <a:avLst/>
          </a:prstGeom>
          <a:solidFill>
            <a:schemeClr val="accent3"/>
          </a:solidFill>
        </p:spPr>
        <p:txBody>
          <a:bodyPr>
            <a:spAutoFit/>
          </a:bodyPr>
          <a:lstStyle/>
          <a:p>
            <a:pPr algn="ctr" fontAlgn="auto">
              <a:spcBef>
                <a:spcPts val="0"/>
              </a:spcBef>
              <a:spcAft>
                <a:spcPts val="0"/>
              </a:spcAft>
              <a:defRPr/>
            </a:pPr>
            <a:r>
              <a:rPr lang="en-US" sz="3200" b="1" dirty="0">
                <a:solidFill>
                  <a:schemeClr val="accent1"/>
                </a:solidFill>
                <a:latin typeface="+mn-lt"/>
                <a:cs typeface="+mn-cs"/>
              </a:rPr>
              <a:t>The People</a:t>
            </a:r>
          </a:p>
        </p:txBody>
      </p:sp>
      <p:pic>
        <p:nvPicPr>
          <p:cNvPr id="2051" name="Picture 3" descr="C:\Documents and Settings\flrea\Local Settings\Temporary Internet Files\Content.IE5\J53TWFJT\MC900174327[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8350" y="4160838"/>
            <a:ext cx="1517650" cy="151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11"/>
          <p:cNvSpPr txBox="1"/>
          <p:nvPr/>
        </p:nvSpPr>
        <p:spPr>
          <a:xfrm>
            <a:off x="7010400" y="2133600"/>
            <a:ext cx="1790700" cy="165100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nchor="ctr"/>
          <a:lstStyle/>
          <a:p>
            <a:pPr algn="ctr" fontAlgn="auto">
              <a:spcBef>
                <a:spcPts val="0"/>
              </a:spcBef>
              <a:spcAft>
                <a:spcPts val="1000"/>
              </a:spcAft>
              <a:defRPr/>
            </a:pPr>
            <a:r>
              <a:rPr lang="en-US" dirty="0">
                <a:latin typeface="Times New Roman"/>
                <a:ea typeface="Calibri"/>
                <a:cs typeface="Times New Roman"/>
              </a:rPr>
              <a:t>The Constitution </a:t>
            </a:r>
            <a:r>
              <a:rPr lang="en-US" b="1" dirty="0">
                <a:latin typeface="Times New Roman"/>
                <a:ea typeface="Calibri"/>
                <a:cs typeface="Times New Roman"/>
              </a:rPr>
              <a:t>protects</a:t>
            </a:r>
            <a:r>
              <a:rPr lang="en-US" dirty="0">
                <a:latin typeface="Times New Roman"/>
                <a:ea typeface="Calibri"/>
                <a:cs typeface="Times New Roman"/>
              </a:rPr>
              <a:t> the </a:t>
            </a:r>
            <a:r>
              <a:rPr lang="en-US" b="1" dirty="0">
                <a:latin typeface="Times New Roman"/>
                <a:ea typeface="Calibri"/>
                <a:cs typeface="Times New Roman"/>
              </a:rPr>
              <a:t>rights</a:t>
            </a:r>
            <a:r>
              <a:rPr lang="en-US" dirty="0">
                <a:latin typeface="Times New Roman"/>
                <a:ea typeface="Calibri"/>
                <a:cs typeface="Times New Roman"/>
              </a:rPr>
              <a:t> of the people from the government. </a:t>
            </a:r>
            <a:endParaRPr lang="en-US" sz="1400" dirty="0">
              <a:latin typeface="Times New Roman"/>
              <a:ea typeface="Calibri"/>
              <a:cs typeface="Times New Roman"/>
            </a:endParaRPr>
          </a:p>
        </p:txBody>
      </p:sp>
      <p:sp>
        <p:nvSpPr>
          <p:cNvPr id="2" name="Title 1"/>
          <p:cNvSpPr>
            <a:spLocks noGrp="1"/>
          </p:cNvSpPr>
          <p:nvPr>
            <p:ph type="title"/>
          </p:nvPr>
        </p:nvSpPr>
        <p:spPr>
          <a:xfrm>
            <a:off x="4532313" y="0"/>
            <a:ext cx="4611687" cy="838200"/>
          </a:xfrm>
          <a:solidFill>
            <a:schemeClr val="accent2"/>
          </a:solidFill>
        </p:spPr>
        <p:txBody>
          <a:bodyPr rtlCol="0">
            <a:normAutofit fontScale="90000"/>
          </a:bodyPr>
          <a:lstStyle/>
          <a:p>
            <a:pPr algn="ctr" eaLnBrk="1" fontAlgn="auto" hangingPunct="1">
              <a:spcAft>
                <a:spcPts val="0"/>
              </a:spcAft>
              <a:defRPr/>
            </a:pPr>
            <a:r>
              <a:rPr lang="en-US" sz="2800" b="1" dirty="0" smtClean="0">
                <a:solidFill>
                  <a:schemeClr val="bg1"/>
                </a:solidFill>
                <a:latin typeface="+mn-lt"/>
              </a:rPr>
              <a:t>Constitutional  </a:t>
            </a:r>
            <a:br>
              <a:rPr lang="en-US" sz="2800" b="1" dirty="0" smtClean="0">
                <a:solidFill>
                  <a:schemeClr val="bg1"/>
                </a:solidFill>
                <a:latin typeface="+mn-lt"/>
              </a:rPr>
            </a:br>
            <a:r>
              <a:rPr lang="en-US" sz="2800" b="1" dirty="0" smtClean="0">
                <a:solidFill>
                  <a:schemeClr val="bg1"/>
                </a:solidFill>
                <a:latin typeface="+mn-lt"/>
              </a:rPr>
              <a:t>Government Chart</a:t>
            </a:r>
            <a:endParaRPr lang="en-US" sz="2800" b="1" dirty="0">
              <a:solidFill>
                <a:schemeClr val="bg1"/>
              </a:solidFill>
              <a:latin typeface="+mn-lt"/>
            </a:endParaRPr>
          </a:p>
        </p:txBody>
      </p:sp>
      <p:pic>
        <p:nvPicPr>
          <p:cNvPr id="2052" name="Picture 4" descr="C:\Documents and Settings\flrea\Local Settings\Temporary Internet Files\Content.IE5\L83GLD2Q\MC900090548[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24663" y="4176713"/>
            <a:ext cx="1905000" cy="1487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a:spLocks noChangeArrowheads="1"/>
          </p:cNvSpPr>
          <p:nvPr/>
        </p:nvSpPr>
        <p:spPr bwMode="auto">
          <a:xfrm>
            <a:off x="2982913" y="914400"/>
            <a:ext cx="3352800" cy="52387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800" b="1">
                <a:solidFill>
                  <a:schemeClr val="accent1"/>
                </a:solidFill>
                <a:latin typeface="Century Gothic" pitchFamily="34" charset="0"/>
              </a:rPr>
              <a:t>Constitution</a:t>
            </a:r>
          </a:p>
        </p:txBody>
      </p:sp>
      <p:sp>
        <p:nvSpPr>
          <p:cNvPr id="5" name="TextBox 4"/>
          <p:cNvSpPr txBox="1"/>
          <p:nvPr/>
        </p:nvSpPr>
        <p:spPr>
          <a:xfrm>
            <a:off x="6477000" y="5638800"/>
            <a:ext cx="2620963" cy="584200"/>
          </a:xfrm>
          <a:prstGeom prst="rect">
            <a:avLst/>
          </a:prstGeom>
          <a:solidFill>
            <a:schemeClr val="accent3"/>
          </a:solidFill>
        </p:spPr>
        <p:txBody>
          <a:bodyPr>
            <a:spAutoFit/>
          </a:bodyPr>
          <a:lstStyle/>
          <a:p>
            <a:pPr algn="ctr" fontAlgn="auto">
              <a:spcBef>
                <a:spcPts val="0"/>
              </a:spcBef>
              <a:spcAft>
                <a:spcPts val="0"/>
              </a:spcAft>
              <a:defRPr/>
            </a:pPr>
            <a:r>
              <a:rPr lang="en-US" sz="3200" b="1" dirty="0">
                <a:solidFill>
                  <a:schemeClr val="accent1"/>
                </a:solidFill>
                <a:latin typeface="+mn-lt"/>
                <a:cs typeface="+mn-cs"/>
              </a:rPr>
              <a:t>The People</a:t>
            </a:r>
          </a:p>
        </p:txBody>
      </p:sp>
      <p:sp>
        <p:nvSpPr>
          <p:cNvPr id="6" name="TextBox 5"/>
          <p:cNvSpPr txBox="1"/>
          <p:nvPr/>
        </p:nvSpPr>
        <p:spPr>
          <a:xfrm>
            <a:off x="26988" y="5521325"/>
            <a:ext cx="2859087" cy="584200"/>
          </a:xfrm>
          <a:prstGeom prst="rect">
            <a:avLst/>
          </a:prstGeom>
          <a:solidFill>
            <a:schemeClr val="accent5"/>
          </a:solidFill>
        </p:spPr>
        <p:txBody>
          <a:bodyPr>
            <a:spAutoFit/>
          </a:bodyPr>
          <a:lstStyle/>
          <a:p>
            <a:pPr algn="ctr" fontAlgn="auto">
              <a:spcBef>
                <a:spcPts val="0"/>
              </a:spcBef>
              <a:spcAft>
                <a:spcPts val="0"/>
              </a:spcAft>
              <a:defRPr/>
            </a:pPr>
            <a:r>
              <a:rPr lang="en-US" sz="3200" b="1" dirty="0">
                <a:solidFill>
                  <a:schemeClr val="accent1"/>
                </a:solidFill>
                <a:latin typeface="+mn-lt"/>
                <a:cs typeface="+mn-cs"/>
              </a:rPr>
              <a:t>Government</a:t>
            </a:r>
          </a:p>
        </p:txBody>
      </p:sp>
      <p:sp>
        <p:nvSpPr>
          <p:cNvPr id="7" name="Down Arrow 6"/>
          <p:cNvSpPr/>
          <p:nvPr/>
        </p:nvSpPr>
        <p:spPr>
          <a:xfrm rot="10800000">
            <a:off x="3832225" y="2284413"/>
            <a:ext cx="1517650" cy="4227512"/>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Text Box 9"/>
          <p:cNvSpPr txBox="1"/>
          <p:nvPr/>
        </p:nvSpPr>
        <p:spPr>
          <a:xfrm>
            <a:off x="2667000" y="1371600"/>
            <a:ext cx="3984625" cy="107632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nchor="ctr"/>
          <a:lstStyle/>
          <a:p>
            <a:pPr algn="ctr" fontAlgn="auto">
              <a:spcBef>
                <a:spcPts val="0"/>
              </a:spcBef>
              <a:spcAft>
                <a:spcPts val="1000"/>
              </a:spcAft>
              <a:defRPr/>
            </a:pPr>
            <a:r>
              <a:rPr lang="en-US" dirty="0">
                <a:latin typeface="Times New Roman"/>
                <a:ea typeface="Calibri"/>
                <a:cs typeface="Times New Roman"/>
              </a:rPr>
              <a:t>The constitution is a </a:t>
            </a:r>
            <a:r>
              <a:rPr lang="en-US" b="1" dirty="0">
                <a:latin typeface="Times New Roman"/>
                <a:ea typeface="Calibri"/>
                <a:cs typeface="Times New Roman"/>
              </a:rPr>
              <a:t>social contract </a:t>
            </a:r>
            <a:r>
              <a:rPr lang="en-US" dirty="0">
                <a:latin typeface="Times New Roman"/>
                <a:ea typeface="Calibri"/>
                <a:cs typeface="Times New Roman"/>
              </a:rPr>
              <a:t>between </a:t>
            </a:r>
            <a:r>
              <a:rPr lang="en-US" i="1" dirty="0">
                <a:latin typeface="Times New Roman"/>
                <a:ea typeface="Calibri"/>
                <a:cs typeface="Times New Roman"/>
              </a:rPr>
              <a:t>We the People</a:t>
            </a:r>
            <a:r>
              <a:rPr lang="en-US" dirty="0">
                <a:latin typeface="Times New Roman"/>
                <a:ea typeface="Calibri"/>
                <a:cs typeface="Times New Roman"/>
              </a:rPr>
              <a:t> and the government.</a:t>
            </a:r>
            <a:endParaRPr lang="en-US" sz="1600" dirty="0">
              <a:latin typeface="Times New Roman"/>
              <a:ea typeface="Calibri"/>
              <a:cs typeface="Times New Roman"/>
            </a:endParaRPr>
          </a:p>
        </p:txBody>
      </p:sp>
      <p:sp>
        <p:nvSpPr>
          <p:cNvPr id="20" name="Down Arrow 19"/>
          <p:cNvSpPr/>
          <p:nvPr/>
        </p:nvSpPr>
        <p:spPr>
          <a:xfrm rot="1375611">
            <a:off x="2087563" y="1074738"/>
            <a:ext cx="533400" cy="3078162"/>
          </a:xfrm>
          <a:prstGeom prst="downArrow">
            <a:avLst>
              <a:gd name="adj1" fmla="val 23626"/>
              <a:gd name="adj2" fmla="val 50000"/>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Down Arrow 20"/>
          <p:cNvSpPr/>
          <p:nvPr/>
        </p:nvSpPr>
        <p:spPr>
          <a:xfrm rot="20425966">
            <a:off x="6586538" y="1306513"/>
            <a:ext cx="533400" cy="2901950"/>
          </a:xfrm>
          <a:prstGeom prst="downArrow">
            <a:avLst>
              <a:gd name="adj1" fmla="val 23626"/>
              <a:gd name="adj2" fmla="val 50000"/>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3" name="Group 21"/>
          <p:cNvGrpSpPr/>
          <p:nvPr/>
        </p:nvGrpSpPr>
        <p:grpSpPr>
          <a:xfrm>
            <a:off x="2819400" y="5191132"/>
            <a:ext cx="3981217" cy="1666868"/>
            <a:chOff x="2648186" y="5638801"/>
            <a:chExt cx="3981217" cy="1666868"/>
          </a:xfrm>
          <a:solidFill>
            <a:schemeClr val="accent5"/>
          </a:solidFill>
        </p:grpSpPr>
        <p:sp>
          <p:nvSpPr>
            <p:cNvPr id="19" name="Down Arrow 18"/>
            <p:cNvSpPr/>
            <p:nvPr/>
          </p:nvSpPr>
          <p:spPr>
            <a:xfrm rot="16200000">
              <a:off x="3805361" y="4481626"/>
              <a:ext cx="1666868" cy="3981217"/>
            </a:xfrm>
            <a:prstGeom prst="downArrow">
              <a:avLst>
                <a:gd name="adj1" fmla="val 61126"/>
                <a:gd name="adj2" fmla="val 50000"/>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Text Box 8"/>
            <p:cNvSpPr txBox="1"/>
            <p:nvPr/>
          </p:nvSpPr>
          <p:spPr>
            <a:xfrm>
              <a:off x="2721464" y="6019800"/>
              <a:ext cx="3396152" cy="942464"/>
            </a:xfrm>
            <a:prstGeom prst="rect">
              <a:avLst/>
            </a:prstGeom>
            <a:grpFill/>
            <a:ln w="6350">
              <a:noFill/>
            </a:ln>
            <a:effectLst/>
          </p:spPr>
          <p:style>
            <a:lnRef idx="0">
              <a:schemeClr val="accent1"/>
            </a:lnRef>
            <a:fillRef idx="0">
              <a:schemeClr val="accent1"/>
            </a:fillRef>
            <a:effectRef idx="0">
              <a:schemeClr val="accent1"/>
            </a:effectRef>
            <a:fontRef idx="minor">
              <a:schemeClr val="dk1"/>
            </a:fontRef>
          </p:style>
          <p:txBody>
            <a:bodyPr anchor="ctr"/>
            <a:lstStyle/>
            <a:p>
              <a:pPr algn="ctr" fontAlgn="auto">
                <a:spcBef>
                  <a:spcPts val="0"/>
                </a:spcBef>
                <a:spcAft>
                  <a:spcPts val="1000"/>
                </a:spcAft>
                <a:defRPr/>
              </a:pPr>
              <a:r>
                <a:rPr lang="en-US" sz="1600" dirty="0">
                  <a:latin typeface="Times New Roman"/>
                  <a:ea typeface="Calibri"/>
                  <a:cs typeface="Times New Roman"/>
                </a:rPr>
                <a:t>The government is structured to offer </a:t>
              </a:r>
              <a:r>
                <a:rPr lang="en-US" sz="1600" b="1" dirty="0">
                  <a:latin typeface="Times New Roman"/>
                  <a:ea typeface="Calibri"/>
                  <a:cs typeface="Times New Roman"/>
                </a:rPr>
                <a:t>protection for the people</a:t>
              </a:r>
              <a:r>
                <a:rPr lang="en-US" sz="1600" dirty="0">
                  <a:latin typeface="Times New Roman"/>
                  <a:ea typeface="Calibri"/>
                  <a:cs typeface="Times New Roman"/>
                </a:rPr>
                <a:t> through public safety measures and the justice system. </a:t>
              </a:r>
              <a:endParaRPr lang="en-US" sz="1400" dirty="0">
                <a:latin typeface="Times New Roman"/>
                <a:ea typeface="Calibri"/>
                <a:cs typeface="Times New Roman"/>
              </a:endParaRPr>
            </a:p>
          </p:txBody>
        </p:sp>
      </p:grpSp>
      <p:sp>
        <p:nvSpPr>
          <p:cNvPr id="17" name="TextBox 16"/>
          <p:cNvSpPr txBox="1">
            <a:spLocks noChangeArrowheads="1"/>
          </p:cNvSpPr>
          <p:nvPr/>
        </p:nvSpPr>
        <p:spPr bwMode="auto">
          <a:xfrm>
            <a:off x="347663" y="949325"/>
            <a:ext cx="2243137"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a:latin typeface="Times New Roman" pitchFamily="18" charset="0"/>
                <a:ea typeface="Calibri" pitchFamily="34" charset="0"/>
                <a:cs typeface="Times New Roman" pitchFamily="18" charset="0"/>
              </a:rPr>
              <a:t>The Constitution creates </a:t>
            </a:r>
            <a:r>
              <a:rPr lang="en-US" b="1">
                <a:latin typeface="Times New Roman" pitchFamily="18" charset="0"/>
                <a:ea typeface="Calibri" pitchFamily="34" charset="0"/>
                <a:cs typeface="Times New Roman" pitchFamily="18" charset="0"/>
              </a:rPr>
              <a:t>limits and guidelines</a:t>
            </a:r>
            <a:r>
              <a:rPr lang="en-US">
                <a:latin typeface="Times New Roman" pitchFamily="18" charset="0"/>
                <a:ea typeface="Calibri" pitchFamily="34" charset="0"/>
                <a:cs typeface="Times New Roman" pitchFamily="18" charset="0"/>
              </a:rPr>
              <a:t> for the government in order to protect the people from an abuse of power.</a:t>
            </a:r>
            <a:endParaRPr lang="en-US">
              <a:latin typeface="Century Gothic" pitchFamily="34" charset="0"/>
              <a:ea typeface="Calibri" pitchFamily="34" charset="0"/>
              <a:cs typeface="Times New Roman" pitchFamily="18" charset="0"/>
            </a:endParaRPr>
          </a:p>
        </p:txBody>
      </p:sp>
      <p:grpSp>
        <p:nvGrpSpPr>
          <p:cNvPr id="9" name="Group 17"/>
          <p:cNvGrpSpPr/>
          <p:nvPr/>
        </p:nvGrpSpPr>
        <p:grpSpPr>
          <a:xfrm>
            <a:off x="2286000" y="4352932"/>
            <a:ext cx="3739959" cy="1392803"/>
            <a:chOff x="3119949" y="4031470"/>
            <a:chExt cx="3739959" cy="1392803"/>
          </a:xfrm>
          <a:solidFill>
            <a:schemeClr val="accent3"/>
          </a:solidFill>
        </p:grpSpPr>
        <p:sp>
          <p:nvSpPr>
            <p:cNvPr id="8" name="Down Arrow 7"/>
            <p:cNvSpPr/>
            <p:nvPr/>
          </p:nvSpPr>
          <p:spPr>
            <a:xfrm rot="5400000">
              <a:off x="4293527" y="2857892"/>
              <a:ext cx="1392803" cy="3739959"/>
            </a:xfrm>
            <a:prstGeom prst="downArrow">
              <a:avLst>
                <a:gd name="adj1" fmla="val 60529"/>
                <a:gd name="adj2" fmla="val 49488"/>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Text Box 10"/>
            <p:cNvSpPr txBox="1"/>
            <p:nvPr/>
          </p:nvSpPr>
          <p:spPr>
            <a:xfrm>
              <a:off x="3577149" y="4299063"/>
              <a:ext cx="3276600" cy="873120"/>
            </a:xfrm>
            <a:prstGeom prst="rect">
              <a:avLst/>
            </a:prstGeom>
            <a:grpFill/>
            <a:ln w="6350">
              <a:noFill/>
            </a:ln>
            <a:effectLst/>
          </p:spPr>
          <p:style>
            <a:lnRef idx="0">
              <a:schemeClr val="accent1"/>
            </a:lnRef>
            <a:fillRef idx="0">
              <a:schemeClr val="accent1"/>
            </a:fillRef>
            <a:effectRef idx="0">
              <a:schemeClr val="accent1"/>
            </a:effectRef>
            <a:fontRef idx="minor">
              <a:schemeClr val="dk1"/>
            </a:fontRef>
          </p:style>
          <p:txBody>
            <a:bodyPr anchor="ctr"/>
            <a:lstStyle/>
            <a:p>
              <a:pPr algn="ctr" fontAlgn="auto">
                <a:spcBef>
                  <a:spcPts val="0"/>
                </a:spcBef>
                <a:spcAft>
                  <a:spcPts val="1000"/>
                </a:spcAft>
                <a:defRPr/>
              </a:pPr>
              <a:r>
                <a:rPr lang="en-US" sz="1600" dirty="0">
                  <a:latin typeface="Times New Roman"/>
                  <a:ea typeface="Calibri"/>
                  <a:cs typeface="Times New Roman"/>
                </a:rPr>
                <a:t>The people must </a:t>
              </a:r>
              <a:r>
                <a:rPr lang="en-US" sz="1600" b="1" dirty="0">
                  <a:latin typeface="Times New Roman"/>
                  <a:ea typeface="Calibri"/>
                  <a:cs typeface="Times New Roman"/>
                </a:rPr>
                <a:t>consent </a:t>
              </a:r>
              <a:r>
                <a:rPr lang="en-US" sz="1600" dirty="0">
                  <a:latin typeface="Times New Roman"/>
                  <a:ea typeface="Calibri"/>
                  <a:cs typeface="Times New Roman"/>
                </a:rPr>
                <a:t>to give the </a:t>
              </a:r>
              <a:r>
                <a:rPr lang="en-US" sz="1600" b="1" dirty="0">
                  <a:latin typeface="Times New Roman"/>
                  <a:ea typeface="Calibri"/>
                  <a:cs typeface="Times New Roman"/>
                </a:rPr>
                <a:t>power </a:t>
              </a:r>
              <a:r>
                <a:rPr lang="en-US" sz="1600" dirty="0">
                  <a:latin typeface="Times New Roman"/>
                  <a:ea typeface="Calibri"/>
                  <a:cs typeface="Times New Roman"/>
                </a:rPr>
                <a:t>to </a:t>
              </a:r>
              <a:r>
                <a:rPr lang="en-US" sz="1600" b="1" dirty="0">
                  <a:latin typeface="Times New Roman"/>
                  <a:ea typeface="Calibri"/>
                  <a:cs typeface="Times New Roman"/>
                </a:rPr>
                <a:t>make and enforce laws</a:t>
              </a:r>
              <a:r>
                <a:rPr lang="en-US" sz="1600" dirty="0">
                  <a:latin typeface="Times New Roman"/>
                  <a:ea typeface="Calibri"/>
                  <a:cs typeface="Times New Roman"/>
                </a:rPr>
                <a:t> to the government. </a:t>
              </a:r>
              <a:endParaRPr lang="en-US" sz="1400" dirty="0">
                <a:latin typeface="Times New Roman"/>
                <a:ea typeface="Calibri"/>
                <a:cs typeface="Times New Roman"/>
              </a:endParaRPr>
            </a:p>
          </p:txBody>
        </p:sp>
      </p:grpSp>
      <p:pic>
        <p:nvPicPr>
          <p:cNvPr id="26" name="Picture 4" descr="C:\Documents and Settings\flrea\Local Settings\Temporary Internet Files\Content.IE5\L83GLD2Q\MC900090548[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10375" y="4178300"/>
            <a:ext cx="1905000" cy="148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TextBox 22"/>
          <p:cNvSpPr txBox="1">
            <a:spLocks noChangeArrowheads="1"/>
          </p:cNvSpPr>
          <p:nvPr/>
        </p:nvSpPr>
        <p:spPr bwMode="auto">
          <a:xfrm>
            <a:off x="6096000" y="3505200"/>
            <a:ext cx="2819400" cy="9239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b="1">
                <a:solidFill>
                  <a:schemeClr val="bg1"/>
                </a:solidFill>
                <a:latin typeface="Century Gothic" pitchFamily="34" charset="0"/>
              </a:rPr>
              <a:t>In a constitutional government, it all starts with the people…</a:t>
            </a:r>
          </a:p>
        </p:txBody>
      </p:sp>
    </p:spTree>
    <p:extLst>
      <p:ext uri="{BB962C8B-B14F-4D97-AF65-F5344CB8AC3E}">
        <p14:creationId xmlns:p14="http://schemas.microsoft.com/office/powerpoint/2010/main" val="33078716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fade">
                                      <p:cBhvr>
                                        <p:cTn id="7" dur="500"/>
                                        <p:tgtEl>
                                          <p:spTgt spid="205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2"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right)">
                                      <p:cBhvr>
                                        <p:cTn id="15" dur="500"/>
                                        <p:tgtEl>
                                          <p:spTgt spid="9"/>
                                        </p:tgtEl>
                                      </p:cBhvr>
                                    </p:animEffect>
                                  </p:childTnLst>
                                </p:cTn>
                              </p:par>
                              <p:par>
                                <p:cTn id="16" presetID="8" presetClass="exit" presetSubtype="16" fill="hold" grpId="0" nodeType="withEffect">
                                  <p:stCondLst>
                                    <p:cond delay="0"/>
                                  </p:stCondLst>
                                  <p:childTnLst>
                                    <p:animEffect transition="out" filter="diamond(in)">
                                      <p:cBhvr>
                                        <p:cTn id="17" dur="1000"/>
                                        <p:tgtEl>
                                          <p:spTgt spid="23"/>
                                        </p:tgtEl>
                                      </p:cBhvr>
                                    </p:animEffect>
                                    <p:set>
                                      <p:cBhvr>
                                        <p:cTn id="18" dur="1" fill="hold">
                                          <p:stCondLst>
                                            <p:cond delay="999"/>
                                          </p:stCondLst>
                                        </p:cTn>
                                        <p:tgtEl>
                                          <p:spTgt spid="23"/>
                                        </p:tgtEl>
                                        <p:attrNameLst>
                                          <p:attrName>style.visibility</p:attrName>
                                        </p:attrNameLst>
                                      </p:cBhvr>
                                      <p:to>
                                        <p:strVal val="hidden"/>
                                      </p:to>
                                    </p:set>
                                  </p:childTnLst>
                                </p:cTn>
                              </p:par>
                              <p:par>
                                <p:cTn id="19" presetID="10"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par>
                                <p:cTn id="22" presetID="10" presetClass="entr" presetSubtype="0" fill="hold" nodeType="withEffect">
                                  <p:stCondLst>
                                    <p:cond delay="0"/>
                                  </p:stCondLst>
                                  <p:childTnLst>
                                    <p:set>
                                      <p:cBhvr>
                                        <p:cTn id="23" dur="1" fill="hold">
                                          <p:stCondLst>
                                            <p:cond delay="0"/>
                                          </p:stCondLst>
                                        </p:cTn>
                                        <p:tgtEl>
                                          <p:spTgt spid="2051"/>
                                        </p:tgtEl>
                                        <p:attrNameLst>
                                          <p:attrName>style.visibility</p:attrName>
                                        </p:attrNameLst>
                                      </p:cBhvr>
                                      <p:to>
                                        <p:strVal val="visible"/>
                                      </p:to>
                                    </p:set>
                                    <p:animEffect transition="in" filter="fade">
                                      <p:cBhvr>
                                        <p:cTn id="24" dur="500"/>
                                        <p:tgtEl>
                                          <p:spTgt spid="2051"/>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8" fill="hold" nodeType="click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wipe(left)">
                                      <p:cBhvr>
                                        <p:cTn id="29" dur="500"/>
                                        <p:tgtEl>
                                          <p:spTgt spid="3"/>
                                        </p:tgtEl>
                                      </p:cBhvr>
                                    </p:animEffect>
                                  </p:childTnLst>
                                </p:cTn>
                              </p:par>
                              <p:par>
                                <p:cTn id="30" presetID="32" presetClass="emph" presetSubtype="0" fill="hold" nodeType="withEffect">
                                  <p:stCondLst>
                                    <p:cond delay="0"/>
                                  </p:stCondLst>
                                  <p:childTnLst>
                                    <p:animRot by="120000">
                                      <p:cBhvr>
                                        <p:cTn id="31" dur="100" fill="hold">
                                          <p:stCondLst>
                                            <p:cond delay="0"/>
                                          </p:stCondLst>
                                        </p:cTn>
                                        <p:tgtEl>
                                          <p:spTgt spid="26"/>
                                        </p:tgtEl>
                                        <p:attrNameLst>
                                          <p:attrName>r</p:attrName>
                                        </p:attrNameLst>
                                      </p:cBhvr>
                                    </p:animRot>
                                    <p:animRot by="-240000">
                                      <p:cBhvr>
                                        <p:cTn id="32" dur="200" fill="hold">
                                          <p:stCondLst>
                                            <p:cond delay="200"/>
                                          </p:stCondLst>
                                        </p:cTn>
                                        <p:tgtEl>
                                          <p:spTgt spid="26"/>
                                        </p:tgtEl>
                                        <p:attrNameLst>
                                          <p:attrName>r</p:attrName>
                                        </p:attrNameLst>
                                      </p:cBhvr>
                                    </p:animRot>
                                    <p:animRot by="240000">
                                      <p:cBhvr>
                                        <p:cTn id="33" dur="200" fill="hold">
                                          <p:stCondLst>
                                            <p:cond delay="400"/>
                                          </p:stCondLst>
                                        </p:cTn>
                                        <p:tgtEl>
                                          <p:spTgt spid="26"/>
                                        </p:tgtEl>
                                        <p:attrNameLst>
                                          <p:attrName>r</p:attrName>
                                        </p:attrNameLst>
                                      </p:cBhvr>
                                    </p:animRot>
                                    <p:animRot by="-240000">
                                      <p:cBhvr>
                                        <p:cTn id="34" dur="200" fill="hold">
                                          <p:stCondLst>
                                            <p:cond delay="600"/>
                                          </p:stCondLst>
                                        </p:cTn>
                                        <p:tgtEl>
                                          <p:spTgt spid="26"/>
                                        </p:tgtEl>
                                        <p:attrNameLst>
                                          <p:attrName>r</p:attrName>
                                        </p:attrNameLst>
                                      </p:cBhvr>
                                    </p:animRot>
                                    <p:animRot by="120000">
                                      <p:cBhvr>
                                        <p:cTn id="35" dur="200" fill="hold">
                                          <p:stCondLst>
                                            <p:cond delay="800"/>
                                          </p:stCondLst>
                                        </p:cTn>
                                        <p:tgtEl>
                                          <p:spTgt spid="26"/>
                                        </p:tgtEl>
                                        <p:attrNameLst>
                                          <p:attrName>r</p:attrName>
                                        </p:attrNameLst>
                                      </p:cBhvr>
                                    </p:animRot>
                                  </p:childTnLst>
                                </p:cTn>
                              </p:par>
                              <p:par>
                                <p:cTn id="36" presetID="32" presetClass="emph" presetSubtype="0" fill="hold" nodeType="withEffect">
                                  <p:stCondLst>
                                    <p:cond delay="0"/>
                                  </p:stCondLst>
                                  <p:childTnLst>
                                    <p:animRot by="120000">
                                      <p:cBhvr>
                                        <p:cTn id="37" dur="100" fill="hold">
                                          <p:stCondLst>
                                            <p:cond delay="0"/>
                                          </p:stCondLst>
                                        </p:cTn>
                                        <p:tgtEl>
                                          <p:spTgt spid="5"/>
                                        </p:tgtEl>
                                        <p:attrNameLst>
                                          <p:attrName>r</p:attrName>
                                        </p:attrNameLst>
                                      </p:cBhvr>
                                    </p:animRot>
                                    <p:animRot by="-240000">
                                      <p:cBhvr>
                                        <p:cTn id="38" dur="200" fill="hold">
                                          <p:stCondLst>
                                            <p:cond delay="200"/>
                                          </p:stCondLst>
                                        </p:cTn>
                                        <p:tgtEl>
                                          <p:spTgt spid="5"/>
                                        </p:tgtEl>
                                        <p:attrNameLst>
                                          <p:attrName>r</p:attrName>
                                        </p:attrNameLst>
                                      </p:cBhvr>
                                    </p:animRot>
                                    <p:animRot by="240000">
                                      <p:cBhvr>
                                        <p:cTn id="39" dur="200" fill="hold">
                                          <p:stCondLst>
                                            <p:cond delay="400"/>
                                          </p:stCondLst>
                                        </p:cTn>
                                        <p:tgtEl>
                                          <p:spTgt spid="5"/>
                                        </p:tgtEl>
                                        <p:attrNameLst>
                                          <p:attrName>r</p:attrName>
                                        </p:attrNameLst>
                                      </p:cBhvr>
                                    </p:animRot>
                                    <p:animRot by="-240000">
                                      <p:cBhvr>
                                        <p:cTn id="40" dur="200" fill="hold">
                                          <p:stCondLst>
                                            <p:cond delay="600"/>
                                          </p:stCondLst>
                                        </p:cTn>
                                        <p:tgtEl>
                                          <p:spTgt spid="5"/>
                                        </p:tgtEl>
                                        <p:attrNameLst>
                                          <p:attrName>r</p:attrName>
                                        </p:attrNameLst>
                                      </p:cBhvr>
                                    </p:animRot>
                                    <p:animRot by="120000">
                                      <p:cBhvr>
                                        <p:cTn id="41" dur="200" fill="hold">
                                          <p:stCondLst>
                                            <p:cond delay="800"/>
                                          </p:stCondLst>
                                        </p:cTn>
                                        <p:tgtEl>
                                          <p:spTgt spid="5"/>
                                        </p:tgtEl>
                                        <p:attrNameLst>
                                          <p:attrName>r</p:attrName>
                                        </p:attrNameLst>
                                      </p:cBhvr>
                                    </p:animRo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wipe(down)">
                                      <p:cBhvr>
                                        <p:cTn id="46" dur="500"/>
                                        <p:tgtEl>
                                          <p:spTgt spid="7"/>
                                        </p:tgtEl>
                                      </p:cBhvr>
                                    </p:animEffect>
                                  </p:childTnLst>
                                </p:cTn>
                              </p:par>
                            </p:childTnLst>
                          </p:cTn>
                        </p:par>
                        <p:par>
                          <p:cTn id="47" fill="hold" nodeType="afterGroup">
                            <p:stCondLst>
                              <p:cond delay="500"/>
                            </p:stCondLst>
                            <p:childTnLst>
                              <p:par>
                                <p:cTn id="48" presetID="10" presetClass="entr" presetSubtype="0" fill="hold" grpId="0" nodeType="after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fade">
                                      <p:cBhvr>
                                        <p:cTn id="50" dur="500"/>
                                        <p:tgtEl>
                                          <p:spTgt spid="12"/>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4"/>
                                        </p:tgtEl>
                                        <p:attrNameLst>
                                          <p:attrName>style.visibility</p:attrName>
                                        </p:attrNameLst>
                                      </p:cBhvr>
                                      <p:to>
                                        <p:strVal val="visible"/>
                                      </p:to>
                                    </p:set>
                                    <p:animEffect transition="in" filter="fade">
                                      <p:cBhvr>
                                        <p:cTn id="53" dur="500"/>
                                        <p:tgtEl>
                                          <p:spTgt spid="4"/>
                                        </p:tgtEl>
                                      </p:cBhvr>
                                    </p:animEffect>
                                  </p:childTnLst>
                                </p:cTn>
                              </p:par>
                              <p:par>
                                <p:cTn id="54" presetID="10" presetClass="entr" presetSubtype="0" fill="hold" nodeType="withEffect">
                                  <p:stCondLst>
                                    <p:cond delay="0"/>
                                  </p:stCondLst>
                                  <p:childTnLst>
                                    <p:set>
                                      <p:cBhvr>
                                        <p:cTn id="55" dur="1" fill="hold">
                                          <p:stCondLst>
                                            <p:cond delay="0"/>
                                          </p:stCondLst>
                                        </p:cTn>
                                        <p:tgtEl>
                                          <p:spTgt spid="2050"/>
                                        </p:tgtEl>
                                        <p:attrNameLst>
                                          <p:attrName>style.visibility</p:attrName>
                                        </p:attrNameLst>
                                      </p:cBhvr>
                                      <p:to>
                                        <p:strVal val="visible"/>
                                      </p:to>
                                    </p:set>
                                    <p:animEffect transition="in" filter="fade">
                                      <p:cBhvr>
                                        <p:cTn id="56" dur="500"/>
                                        <p:tgtEl>
                                          <p:spTgt spid="2050"/>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1" fill="hold" grpId="0" nodeType="click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wipe(up)">
                                      <p:cBhvr>
                                        <p:cTn id="61" dur="500"/>
                                        <p:tgtEl>
                                          <p:spTgt spid="21"/>
                                        </p:tgtEl>
                                      </p:cBhvr>
                                    </p:animEffect>
                                  </p:childTnLst>
                                </p:cTn>
                              </p:par>
                              <p:par>
                                <p:cTn id="62" presetID="22" presetClass="entr" presetSubtype="1" fill="hold" grpId="0" nodeType="withEffect">
                                  <p:stCondLst>
                                    <p:cond delay="0"/>
                                  </p:stCondLst>
                                  <p:childTnLst>
                                    <p:set>
                                      <p:cBhvr>
                                        <p:cTn id="63" dur="1" fill="hold">
                                          <p:stCondLst>
                                            <p:cond delay="0"/>
                                          </p:stCondLst>
                                        </p:cTn>
                                        <p:tgtEl>
                                          <p:spTgt spid="10"/>
                                        </p:tgtEl>
                                        <p:attrNameLst>
                                          <p:attrName>style.visibility</p:attrName>
                                        </p:attrNameLst>
                                      </p:cBhvr>
                                      <p:to>
                                        <p:strVal val="visible"/>
                                      </p:to>
                                    </p:set>
                                    <p:animEffect transition="in" filter="wipe(up)">
                                      <p:cBhvr>
                                        <p:cTn id="64" dur="500"/>
                                        <p:tgtEl>
                                          <p:spTgt spid="10"/>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2" presetClass="entr" presetSubtype="1" fill="hold" grpId="0" nodeType="clickEffect">
                                  <p:stCondLst>
                                    <p:cond delay="0"/>
                                  </p:stCondLst>
                                  <p:childTnLst>
                                    <p:set>
                                      <p:cBhvr>
                                        <p:cTn id="68" dur="1" fill="hold">
                                          <p:stCondLst>
                                            <p:cond delay="0"/>
                                          </p:stCondLst>
                                        </p:cTn>
                                        <p:tgtEl>
                                          <p:spTgt spid="17"/>
                                        </p:tgtEl>
                                        <p:attrNameLst>
                                          <p:attrName>style.visibility</p:attrName>
                                        </p:attrNameLst>
                                      </p:cBhvr>
                                      <p:to>
                                        <p:strVal val="visible"/>
                                      </p:to>
                                    </p:set>
                                    <p:animEffect transition="in" filter="wipe(up)">
                                      <p:cBhvr>
                                        <p:cTn id="69" dur="500"/>
                                        <p:tgtEl>
                                          <p:spTgt spid="17"/>
                                        </p:tgtEl>
                                      </p:cBhvr>
                                    </p:animEffect>
                                  </p:childTnLst>
                                </p:cTn>
                              </p:par>
                              <p:par>
                                <p:cTn id="70" presetID="22" presetClass="entr" presetSubtype="1" fill="hold" grpId="0" nodeType="withEffect">
                                  <p:stCondLst>
                                    <p:cond delay="0"/>
                                  </p:stCondLst>
                                  <p:childTnLst>
                                    <p:set>
                                      <p:cBhvr>
                                        <p:cTn id="71" dur="1" fill="hold">
                                          <p:stCondLst>
                                            <p:cond delay="0"/>
                                          </p:stCondLst>
                                        </p:cTn>
                                        <p:tgtEl>
                                          <p:spTgt spid="20"/>
                                        </p:tgtEl>
                                        <p:attrNameLst>
                                          <p:attrName>style.visibility</p:attrName>
                                        </p:attrNameLst>
                                      </p:cBhvr>
                                      <p:to>
                                        <p:strVal val="visible"/>
                                      </p:to>
                                    </p:set>
                                    <p:animEffect transition="in" filter="wipe(up)">
                                      <p:cBhvr>
                                        <p:cTn id="7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4" grpId="0" animBg="1"/>
      <p:bldP spid="5" grpId="0" animBg="1"/>
      <p:bldP spid="6" grpId="0" animBg="1"/>
      <p:bldP spid="7" grpId="0" animBg="1"/>
      <p:bldP spid="12" grpId="0"/>
      <p:bldP spid="20" grpId="0" animBg="1"/>
      <p:bldP spid="21" grpId="0" animBg="1"/>
      <p:bldP spid="17" grpId="0"/>
      <p:bldP spid="2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lowchart: Extract 15"/>
          <p:cNvSpPr/>
          <p:nvPr/>
        </p:nvSpPr>
        <p:spPr>
          <a:xfrm>
            <a:off x="4233863" y="3141663"/>
            <a:ext cx="914400" cy="2895600"/>
          </a:xfrm>
          <a:prstGeom prst="flowChartExtract">
            <a:avLst/>
          </a:prstGeom>
          <a:ln w="5715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17" name="Straight Connector 16"/>
          <p:cNvCxnSpPr/>
          <p:nvPr/>
        </p:nvCxnSpPr>
        <p:spPr>
          <a:xfrm>
            <a:off x="2152650" y="3124200"/>
            <a:ext cx="4914900" cy="17463"/>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1524000" y="3159125"/>
            <a:ext cx="685800" cy="1295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endCxn id="20" idx="6"/>
          </p:cNvCxnSpPr>
          <p:nvPr/>
        </p:nvCxnSpPr>
        <p:spPr>
          <a:xfrm>
            <a:off x="2209800" y="3159125"/>
            <a:ext cx="609600" cy="1295400"/>
          </a:xfrm>
          <a:prstGeom prst="line">
            <a:avLst/>
          </a:prstGeom>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1524000" y="4302125"/>
            <a:ext cx="1295400" cy="304800"/>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21" name="Straight Connector 20"/>
          <p:cNvCxnSpPr/>
          <p:nvPr/>
        </p:nvCxnSpPr>
        <p:spPr>
          <a:xfrm flipH="1">
            <a:off x="6291263" y="3159125"/>
            <a:ext cx="685800" cy="1295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a:endCxn id="23" idx="6"/>
          </p:cNvCxnSpPr>
          <p:nvPr/>
        </p:nvCxnSpPr>
        <p:spPr>
          <a:xfrm>
            <a:off x="6977063" y="3159125"/>
            <a:ext cx="609600" cy="1295400"/>
          </a:xfrm>
          <a:prstGeom prst="line">
            <a:avLst/>
          </a:prstGeom>
        </p:spPr>
        <p:style>
          <a:lnRef idx="1">
            <a:schemeClr val="accent1"/>
          </a:lnRef>
          <a:fillRef idx="0">
            <a:schemeClr val="accent1"/>
          </a:fillRef>
          <a:effectRef idx="0">
            <a:schemeClr val="accent1"/>
          </a:effectRef>
          <a:fontRef idx="minor">
            <a:schemeClr val="tx1"/>
          </a:fontRef>
        </p:style>
      </p:cxnSp>
      <p:sp>
        <p:nvSpPr>
          <p:cNvPr id="23" name="Oval 22"/>
          <p:cNvSpPr/>
          <p:nvPr/>
        </p:nvSpPr>
        <p:spPr>
          <a:xfrm>
            <a:off x="6291263" y="4302125"/>
            <a:ext cx="1295400" cy="304800"/>
          </a:xfrm>
          <a:prstGeom prst="ellips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 name="TextBox 23"/>
          <p:cNvSpPr txBox="1">
            <a:spLocks noChangeArrowheads="1"/>
          </p:cNvSpPr>
          <p:nvPr/>
        </p:nvSpPr>
        <p:spPr bwMode="auto">
          <a:xfrm>
            <a:off x="1143000" y="4560888"/>
            <a:ext cx="18288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b="1">
                <a:latin typeface="Century Gothic" pitchFamily="34" charset="0"/>
              </a:rPr>
              <a:t>Liberty and Rights</a:t>
            </a:r>
          </a:p>
        </p:txBody>
      </p:sp>
      <p:sp>
        <p:nvSpPr>
          <p:cNvPr id="25" name="TextBox 24"/>
          <p:cNvSpPr txBox="1">
            <a:spLocks noChangeArrowheads="1"/>
          </p:cNvSpPr>
          <p:nvPr/>
        </p:nvSpPr>
        <p:spPr bwMode="auto">
          <a:xfrm>
            <a:off x="6062663" y="4684713"/>
            <a:ext cx="18288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b="1">
                <a:latin typeface="Century Gothic" pitchFamily="34" charset="0"/>
              </a:rPr>
              <a:t>Order and Security</a:t>
            </a:r>
          </a:p>
        </p:txBody>
      </p:sp>
      <p:sp>
        <p:nvSpPr>
          <p:cNvPr id="26" name="TextBox 25"/>
          <p:cNvSpPr txBox="1"/>
          <p:nvPr/>
        </p:nvSpPr>
        <p:spPr>
          <a:xfrm>
            <a:off x="914400" y="685800"/>
            <a:ext cx="7239000" cy="2246313"/>
          </a:xfrm>
          <a:prstGeom prst="rect">
            <a:avLst/>
          </a:prstGeom>
          <a:noFill/>
        </p:spPr>
        <p:txBody>
          <a:bodyPr>
            <a:spAutoFit/>
          </a:bodyPr>
          <a:lstStyle/>
          <a:p>
            <a:pPr algn="ctr" fontAlgn="auto">
              <a:spcBef>
                <a:spcPts val="0"/>
              </a:spcBef>
              <a:spcAft>
                <a:spcPts val="0"/>
              </a:spcAft>
              <a:defRPr/>
            </a:pPr>
            <a:r>
              <a:rPr lang="en-US" sz="2800" dirty="0">
                <a:latin typeface="+mn-lt"/>
                <a:cs typeface="+mn-cs"/>
              </a:rPr>
              <a:t>It is essential to create a balance</a:t>
            </a:r>
          </a:p>
          <a:p>
            <a:pPr algn="ctr" fontAlgn="auto">
              <a:spcBef>
                <a:spcPts val="0"/>
              </a:spcBef>
              <a:spcAft>
                <a:spcPts val="0"/>
              </a:spcAft>
              <a:defRPr/>
            </a:pPr>
            <a:r>
              <a:rPr lang="en-US" sz="2800" b="1" dirty="0">
                <a:latin typeface="+mn-lt"/>
                <a:cs typeface="+mn-cs"/>
              </a:rPr>
              <a:t> </a:t>
            </a:r>
            <a:r>
              <a:rPr lang="en-US" sz="2800" dirty="0">
                <a:latin typeface="+mn-lt"/>
                <a:cs typeface="+mn-cs"/>
              </a:rPr>
              <a:t>of </a:t>
            </a:r>
            <a:r>
              <a:rPr lang="en-US" sz="2800" b="1" dirty="0">
                <a:solidFill>
                  <a:schemeClr val="accent2"/>
                </a:solidFill>
                <a:latin typeface="+mn-lt"/>
                <a:cs typeface="+mn-cs"/>
              </a:rPr>
              <a:t>liberty and rights </a:t>
            </a:r>
          </a:p>
          <a:p>
            <a:pPr algn="ctr" fontAlgn="auto">
              <a:spcBef>
                <a:spcPts val="0"/>
              </a:spcBef>
              <a:spcAft>
                <a:spcPts val="0"/>
              </a:spcAft>
              <a:defRPr/>
            </a:pPr>
            <a:r>
              <a:rPr lang="en-US" sz="2800" dirty="0">
                <a:latin typeface="+mn-lt"/>
                <a:cs typeface="+mn-cs"/>
              </a:rPr>
              <a:t>with </a:t>
            </a:r>
            <a:r>
              <a:rPr lang="en-US" sz="2800" b="1" dirty="0">
                <a:solidFill>
                  <a:schemeClr val="accent5"/>
                </a:solidFill>
                <a:latin typeface="+mn-lt"/>
                <a:cs typeface="+mn-cs"/>
              </a:rPr>
              <a:t>order and security. </a:t>
            </a:r>
          </a:p>
          <a:p>
            <a:pPr algn="ctr" fontAlgn="auto">
              <a:spcBef>
                <a:spcPts val="0"/>
              </a:spcBef>
              <a:spcAft>
                <a:spcPts val="0"/>
              </a:spcAft>
              <a:defRPr/>
            </a:pPr>
            <a:r>
              <a:rPr lang="en-US" sz="2800" dirty="0">
                <a:latin typeface="+mn-lt"/>
                <a:cs typeface="+mn-cs"/>
              </a:rPr>
              <a:t>This is the role of a constitution in a constitutional government. </a:t>
            </a:r>
          </a:p>
        </p:txBody>
      </p:sp>
      <p:pic>
        <p:nvPicPr>
          <p:cNvPr id="30" name="Picture 2" descr="C:\Documents and Settings\flrea\Local Settings\Temporary Internet Files\Content.IE5\J53TWFJT\MC900149511[2].wmf"/>
          <p:cNvPicPr>
            <a:picLocks noChangeAspect="1" noChangeArrowheads="1"/>
          </p:cNvPicPr>
          <p:nvPr/>
        </p:nvPicPr>
        <p:blipFill>
          <a:blip r:embed="rId3" cstate="print">
            <a:duotone>
              <a:schemeClr val="accent2">
                <a:shade val="45000"/>
                <a:satMod val="135000"/>
              </a:schemeClr>
              <a:prstClr val="white"/>
            </a:duotone>
            <a:extLst/>
          </a:blip>
          <a:srcRect/>
          <a:stretch>
            <a:fillRect/>
          </a:stretch>
        </p:blipFill>
        <p:spPr bwMode="auto">
          <a:xfrm>
            <a:off x="3657600" y="5029200"/>
            <a:ext cx="2251413" cy="1524000"/>
          </a:xfrm>
          <a:prstGeom prst="rect">
            <a:avLst/>
          </a:prstGeom>
          <a:noFill/>
          <a:extLst/>
        </p:spPr>
      </p:pic>
      <p:sp>
        <p:nvSpPr>
          <p:cNvPr id="11278" name="TextBox 30"/>
          <p:cNvSpPr txBox="1">
            <a:spLocks noChangeArrowheads="1"/>
          </p:cNvSpPr>
          <p:nvPr/>
        </p:nvSpPr>
        <p:spPr bwMode="auto">
          <a:xfrm>
            <a:off x="304800" y="5344784"/>
            <a:ext cx="3352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3200" b="1" dirty="0">
                <a:solidFill>
                  <a:schemeClr val="accent5"/>
                </a:solidFill>
                <a:latin typeface="Century Gothic" pitchFamily="34" charset="0"/>
              </a:rPr>
              <a:t>Balancing Act</a:t>
            </a:r>
          </a:p>
        </p:txBody>
      </p:sp>
      <p:sp>
        <p:nvSpPr>
          <p:cNvPr id="32" name="TextBox 31"/>
          <p:cNvSpPr txBox="1">
            <a:spLocks noChangeArrowheads="1"/>
          </p:cNvSpPr>
          <p:nvPr/>
        </p:nvSpPr>
        <p:spPr bwMode="auto">
          <a:xfrm>
            <a:off x="3276600" y="5486400"/>
            <a:ext cx="2971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b="1">
                <a:latin typeface="Century Gothic" pitchFamily="34" charset="0"/>
              </a:rPr>
              <a:t>Constitutional</a:t>
            </a:r>
          </a:p>
          <a:p>
            <a:pPr algn="ctr" eaLnBrk="1" hangingPunct="1"/>
            <a:r>
              <a:rPr lang="en-US" b="1">
                <a:latin typeface="Century Gothic" pitchFamily="34" charset="0"/>
              </a:rPr>
              <a:t>Government</a:t>
            </a:r>
          </a:p>
        </p:txBody>
      </p:sp>
    </p:spTree>
    <p:extLst>
      <p:ext uri="{BB962C8B-B14F-4D97-AF65-F5344CB8AC3E}">
        <p14:creationId xmlns:p14="http://schemas.microsoft.com/office/powerpoint/2010/main" val="21877219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animEffect transition="in" filter="dissolve">
                                      <p:cBhvr>
                                        <p:cTn id="7" dur="500"/>
                                        <p:tgtEl>
                                          <p:spTgt spid="26">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dissolve">
                                      <p:cBhvr>
                                        <p:cTn id="10" dur="500"/>
                                        <p:tgtEl>
                                          <p:spTgt spid="16"/>
                                        </p:tgtEl>
                                      </p:cBhvr>
                                    </p:animEffect>
                                  </p:childTnLst>
                                </p:cTn>
                              </p:par>
                              <p:par>
                                <p:cTn id="11" presetID="9"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dissolve">
                                      <p:cBhvr>
                                        <p:cTn id="13" dur="500"/>
                                        <p:tgtEl>
                                          <p:spTgt spid="17"/>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nodeType="clickEffect">
                                  <p:stCondLst>
                                    <p:cond delay="0"/>
                                  </p:stCondLst>
                                  <p:childTnLst>
                                    <p:set>
                                      <p:cBhvr>
                                        <p:cTn id="17" dur="1" fill="hold">
                                          <p:stCondLst>
                                            <p:cond delay="0"/>
                                          </p:stCondLst>
                                        </p:cTn>
                                        <p:tgtEl>
                                          <p:spTgt spid="26">
                                            <p:txEl>
                                              <p:pRg st="1" end="1"/>
                                            </p:txEl>
                                          </p:spTgt>
                                        </p:tgtEl>
                                        <p:attrNameLst>
                                          <p:attrName>style.visibility</p:attrName>
                                        </p:attrNameLst>
                                      </p:cBhvr>
                                      <p:to>
                                        <p:strVal val="visible"/>
                                      </p:to>
                                    </p:set>
                                    <p:animEffect transition="in" filter="dissolve">
                                      <p:cBhvr>
                                        <p:cTn id="18" dur="500"/>
                                        <p:tgtEl>
                                          <p:spTgt spid="26">
                                            <p:txEl>
                                              <p:pRg st="1" end="1"/>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dissolve">
                                      <p:cBhvr>
                                        <p:cTn id="21" dur="500"/>
                                        <p:tgtEl>
                                          <p:spTgt spid="24"/>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dissolve">
                                      <p:cBhvr>
                                        <p:cTn id="24" dur="500"/>
                                        <p:tgtEl>
                                          <p:spTgt spid="20"/>
                                        </p:tgtEl>
                                      </p:cBhvr>
                                    </p:animEffect>
                                  </p:childTnLst>
                                </p:cTn>
                              </p:par>
                              <p:par>
                                <p:cTn id="25" presetID="9" presetClass="entr" presetSubtype="0" fill="hold" nodeType="with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dissolve">
                                      <p:cBhvr>
                                        <p:cTn id="27" dur="500"/>
                                        <p:tgtEl>
                                          <p:spTgt spid="18"/>
                                        </p:tgtEl>
                                      </p:cBhvr>
                                    </p:animEffect>
                                  </p:childTnLst>
                                </p:cTn>
                              </p:par>
                              <p:par>
                                <p:cTn id="28" presetID="9" presetClass="entr" presetSubtype="0" fill="hold" nodeType="with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dissolve">
                                      <p:cBhvr>
                                        <p:cTn id="30" dur="500"/>
                                        <p:tgtEl>
                                          <p:spTgt spid="19"/>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nodeType="clickEffect">
                                  <p:stCondLst>
                                    <p:cond delay="0"/>
                                  </p:stCondLst>
                                  <p:childTnLst>
                                    <p:set>
                                      <p:cBhvr>
                                        <p:cTn id="34" dur="1" fill="hold">
                                          <p:stCondLst>
                                            <p:cond delay="0"/>
                                          </p:stCondLst>
                                        </p:cTn>
                                        <p:tgtEl>
                                          <p:spTgt spid="26">
                                            <p:txEl>
                                              <p:pRg st="2" end="2"/>
                                            </p:txEl>
                                          </p:spTgt>
                                        </p:tgtEl>
                                        <p:attrNameLst>
                                          <p:attrName>style.visibility</p:attrName>
                                        </p:attrNameLst>
                                      </p:cBhvr>
                                      <p:to>
                                        <p:strVal val="visible"/>
                                      </p:to>
                                    </p:set>
                                    <p:animEffect transition="in" filter="dissolve">
                                      <p:cBhvr>
                                        <p:cTn id="35" dur="500"/>
                                        <p:tgtEl>
                                          <p:spTgt spid="26">
                                            <p:txEl>
                                              <p:pRg st="2" end="2"/>
                                            </p:txEl>
                                          </p:spTgt>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dissolve">
                                      <p:cBhvr>
                                        <p:cTn id="38" dur="500"/>
                                        <p:tgtEl>
                                          <p:spTgt spid="25"/>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animEffect transition="in" filter="dissolve">
                                      <p:cBhvr>
                                        <p:cTn id="41" dur="500"/>
                                        <p:tgtEl>
                                          <p:spTgt spid="23"/>
                                        </p:tgtEl>
                                      </p:cBhvr>
                                    </p:animEffect>
                                  </p:childTnLst>
                                </p:cTn>
                              </p:par>
                              <p:par>
                                <p:cTn id="42" presetID="9" presetClass="entr" presetSubtype="0" fill="hold" nodeType="with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dissolve">
                                      <p:cBhvr>
                                        <p:cTn id="44" dur="500"/>
                                        <p:tgtEl>
                                          <p:spTgt spid="21"/>
                                        </p:tgtEl>
                                      </p:cBhvr>
                                    </p:animEffect>
                                  </p:childTnLst>
                                </p:cTn>
                              </p:par>
                              <p:par>
                                <p:cTn id="45" presetID="9" presetClass="entr" presetSubtype="0" fill="hold" nodeType="with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dissolve">
                                      <p:cBhvr>
                                        <p:cTn id="47" dur="500"/>
                                        <p:tgtEl>
                                          <p:spTgt spid="2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nodeType="clickEffect">
                                  <p:stCondLst>
                                    <p:cond delay="0"/>
                                  </p:stCondLst>
                                  <p:childTnLst>
                                    <p:set>
                                      <p:cBhvr>
                                        <p:cTn id="51" dur="1" fill="hold">
                                          <p:stCondLst>
                                            <p:cond delay="0"/>
                                          </p:stCondLst>
                                        </p:cTn>
                                        <p:tgtEl>
                                          <p:spTgt spid="26">
                                            <p:txEl>
                                              <p:pRg st="3" end="3"/>
                                            </p:txEl>
                                          </p:spTgt>
                                        </p:tgtEl>
                                        <p:attrNameLst>
                                          <p:attrName>style.visibility</p:attrName>
                                        </p:attrNameLst>
                                      </p:cBhvr>
                                      <p:to>
                                        <p:strVal val="visible"/>
                                      </p:to>
                                    </p:set>
                                    <p:animEffect transition="in" filter="dissolve">
                                      <p:cBhvr>
                                        <p:cTn id="52" dur="500"/>
                                        <p:tgtEl>
                                          <p:spTgt spid="26">
                                            <p:txEl>
                                              <p:pRg st="3" end="3"/>
                                            </p:txEl>
                                          </p:spTgt>
                                        </p:tgtEl>
                                      </p:cBhvr>
                                    </p:animEffect>
                                  </p:childTnLst>
                                </p:cTn>
                              </p:par>
                              <p:par>
                                <p:cTn id="53" presetID="9" presetClass="entr" presetSubtype="0" fill="hold" nodeType="withEffect">
                                  <p:stCondLst>
                                    <p:cond delay="0"/>
                                  </p:stCondLst>
                                  <p:childTnLst>
                                    <p:set>
                                      <p:cBhvr>
                                        <p:cTn id="54" dur="1" fill="hold">
                                          <p:stCondLst>
                                            <p:cond delay="0"/>
                                          </p:stCondLst>
                                        </p:cTn>
                                        <p:tgtEl>
                                          <p:spTgt spid="30"/>
                                        </p:tgtEl>
                                        <p:attrNameLst>
                                          <p:attrName>style.visibility</p:attrName>
                                        </p:attrNameLst>
                                      </p:cBhvr>
                                      <p:to>
                                        <p:strVal val="visible"/>
                                      </p:to>
                                    </p:set>
                                    <p:animEffect transition="in" filter="dissolve">
                                      <p:cBhvr>
                                        <p:cTn id="55" dur="500"/>
                                        <p:tgtEl>
                                          <p:spTgt spid="30"/>
                                        </p:tgtEl>
                                      </p:cBhvr>
                                    </p:animEffect>
                                  </p:childTnLst>
                                </p:cTn>
                              </p:par>
                              <p:par>
                                <p:cTn id="56" presetID="9" presetClass="entr" presetSubtype="0" fill="hold" grpId="0" nodeType="withEffect">
                                  <p:stCondLst>
                                    <p:cond delay="0"/>
                                  </p:stCondLst>
                                  <p:childTnLst>
                                    <p:set>
                                      <p:cBhvr>
                                        <p:cTn id="57" dur="1" fill="hold">
                                          <p:stCondLst>
                                            <p:cond delay="0"/>
                                          </p:stCondLst>
                                        </p:cTn>
                                        <p:tgtEl>
                                          <p:spTgt spid="32"/>
                                        </p:tgtEl>
                                        <p:attrNameLst>
                                          <p:attrName>style.visibility</p:attrName>
                                        </p:attrNameLst>
                                      </p:cBhvr>
                                      <p:to>
                                        <p:strVal val="visible"/>
                                      </p:to>
                                    </p:set>
                                    <p:animEffect transition="in" filter="dissolve">
                                      <p:cBhvr>
                                        <p:cTn id="58"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0" grpId="0" animBg="1"/>
      <p:bldP spid="23" grpId="0" animBg="1"/>
      <p:bldP spid="24" grpId="0"/>
      <p:bldP spid="25" grpId="0"/>
      <p:bldP spid="3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38600" y="2326583"/>
            <a:ext cx="4648200" cy="4187952"/>
          </a:xfrm>
        </p:spPr>
        <p:txBody>
          <a:bodyPr>
            <a:normAutofit/>
          </a:bodyPr>
          <a:lstStyle/>
          <a:p>
            <a:pPr marL="0" indent="0">
              <a:buNone/>
            </a:pPr>
            <a:r>
              <a:rPr lang="en-US" sz="3200" dirty="0" smtClean="0"/>
              <a:t>The Framers included:</a:t>
            </a:r>
          </a:p>
          <a:p>
            <a:r>
              <a:rPr lang="en-US" sz="3200" dirty="0" smtClean="0"/>
              <a:t>Preamble </a:t>
            </a:r>
          </a:p>
          <a:p>
            <a:r>
              <a:rPr lang="en-US" sz="3200" dirty="0" smtClean="0"/>
              <a:t>7 Articles </a:t>
            </a:r>
          </a:p>
          <a:p>
            <a:r>
              <a:rPr lang="en-US" sz="3200" dirty="0" smtClean="0"/>
              <a:t> Amendments*</a:t>
            </a:r>
          </a:p>
          <a:p>
            <a:pPr lvl="1"/>
            <a:r>
              <a:rPr lang="en-US" sz="2800" dirty="0" smtClean="0"/>
              <a:t>Amendments would be included later on </a:t>
            </a:r>
          </a:p>
          <a:p>
            <a:endParaRPr lang="en-US" sz="3200" dirty="0"/>
          </a:p>
        </p:txBody>
      </p:sp>
      <p:sp>
        <p:nvSpPr>
          <p:cNvPr id="2" name="Title 1"/>
          <p:cNvSpPr>
            <a:spLocks noGrp="1"/>
          </p:cNvSpPr>
          <p:nvPr>
            <p:ph type="title"/>
          </p:nvPr>
        </p:nvSpPr>
        <p:spPr/>
        <p:txBody>
          <a:bodyPr>
            <a:normAutofit fontScale="90000"/>
          </a:bodyPr>
          <a:lstStyle/>
          <a:p>
            <a:r>
              <a:rPr lang="en-US" dirty="0" smtClean="0"/>
              <a:t>What does the United States Constitution Look Like? </a:t>
            </a:r>
            <a:endParaRPr lang="en-US"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2209800"/>
            <a:ext cx="3505200" cy="4239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852041" y="6079186"/>
            <a:ext cx="4343400" cy="646331"/>
          </a:xfrm>
          <a:prstGeom prst="rect">
            <a:avLst/>
          </a:prstGeom>
          <a:noFill/>
        </p:spPr>
        <p:txBody>
          <a:bodyPr wrap="square" rtlCol="0">
            <a:spAutoFit/>
          </a:bodyPr>
          <a:lstStyle/>
          <a:p>
            <a:r>
              <a:rPr lang="en-US" sz="900" dirty="0" smtClean="0"/>
              <a:t>Signed Copy of the Constitution of the United States; Miscellaneous Papers of the Continental Congress, 1774-1789; Records of the Continental and Confederation Congresses and the Constitutional Convention, 1774-1789, Record Group 360; National Archives.</a:t>
            </a:r>
            <a:endParaRPr lang="en-US" sz="900" dirty="0"/>
          </a:p>
        </p:txBody>
      </p:sp>
    </p:spTree>
    <p:extLst>
      <p:ext uri="{BB962C8B-B14F-4D97-AF65-F5344CB8AC3E}">
        <p14:creationId xmlns:p14="http://schemas.microsoft.com/office/powerpoint/2010/main" val="401341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0"/>
            <a:ext cx="8183880" cy="4879848"/>
          </a:xfrm>
        </p:spPr>
        <p:txBody>
          <a:bodyPr>
            <a:normAutofit/>
          </a:bodyPr>
          <a:lstStyle/>
          <a:p>
            <a:r>
              <a:rPr lang="en-US" sz="2800" b="1" dirty="0" smtClean="0"/>
              <a:t>A preamble is an introduction.</a:t>
            </a:r>
          </a:p>
          <a:p>
            <a:r>
              <a:rPr lang="en-US" sz="2800" b="1" dirty="0" smtClean="0"/>
              <a:t>It states the purpose of the Constitution</a:t>
            </a:r>
          </a:p>
          <a:p>
            <a:pPr marL="0" indent="0">
              <a:buNone/>
            </a:pPr>
            <a:endParaRPr lang="en-US" dirty="0" smtClean="0"/>
          </a:p>
          <a:p>
            <a:pPr marL="0" indent="0">
              <a:buNone/>
            </a:pPr>
            <a:endParaRPr lang="en-US" dirty="0" smtClean="0"/>
          </a:p>
        </p:txBody>
      </p:sp>
      <p:sp>
        <p:nvSpPr>
          <p:cNvPr id="2" name="Title 1"/>
          <p:cNvSpPr>
            <a:spLocks noGrp="1"/>
          </p:cNvSpPr>
          <p:nvPr>
            <p:ph type="title"/>
          </p:nvPr>
        </p:nvSpPr>
        <p:spPr/>
        <p:txBody>
          <a:bodyPr/>
          <a:lstStyle/>
          <a:p>
            <a:r>
              <a:rPr lang="en-US" dirty="0" smtClean="0"/>
              <a:t>What is the Preamble?</a:t>
            </a:r>
            <a:endParaRPr lang="en-US" dirty="0"/>
          </a:p>
        </p:txBody>
      </p:sp>
    </p:spTree>
    <p:extLst>
      <p:ext uri="{BB962C8B-B14F-4D97-AF65-F5344CB8AC3E}">
        <p14:creationId xmlns:p14="http://schemas.microsoft.com/office/powerpoint/2010/main" val="156439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The Preamble</a:t>
            </a:r>
            <a:endParaRPr lang="en-US" dirty="0"/>
          </a:p>
        </p:txBody>
      </p:sp>
      <p:sp>
        <p:nvSpPr>
          <p:cNvPr id="4" name="Rectangle 3"/>
          <p:cNvSpPr/>
          <p:nvPr/>
        </p:nvSpPr>
        <p:spPr>
          <a:xfrm>
            <a:off x="302029" y="2438400"/>
            <a:ext cx="8610600" cy="4031873"/>
          </a:xfrm>
          <a:prstGeom prst="rect">
            <a:avLst/>
          </a:prstGeom>
        </p:spPr>
        <p:txBody>
          <a:bodyPr wrap="square">
            <a:spAutoFit/>
          </a:bodyPr>
          <a:lstStyle/>
          <a:p>
            <a:pPr algn="ctr"/>
            <a:r>
              <a:rPr lang="en-US" sz="3200" b="1" dirty="0">
                <a:solidFill>
                  <a:schemeClr val="accent3"/>
                </a:solidFill>
              </a:rPr>
              <a:t>We the People of the United States, in Order to form a more perfect Union, </a:t>
            </a:r>
            <a:r>
              <a:rPr lang="en-US" sz="3200" b="1" dirty="0">
                <a:solidFill>
                  <a:schemeClr val="accent5"/>
                </a:solidFill>
              </a:rPr>
              <a:t>establish Justice, </a:t>
            </a:r>
            <a:r>
              <a:rPr lang="en-US" sz="3200" b="1" dirty="0" smtClean="0">
                <a:solidFill>
                  <a:schemeClr val="tx2"/>
                </a:solidFill>
              </a:rPr>
              <a:t>insure* </a:t>
            </a:r>
            <a:r>
              <a:rPr lang="en-US" sz="3200" b="1" dirty="0">
                <a:solidFill>
                  <a:schemeClr val="tx2"/>
                </a:solidFill>
              </a:rPr>
              <a:t>domestic Tranquility</a:t>
            </a:r>
            <a:r>
              <a:rPr lang="en-US" sz="3200" b="1" dirty="0">
                <a:solidFill>
                  <a:schemeClr val="accent3"/>
                </a:solidFill>
              </a:rPr>
              <a:t>, </a:t>
            </a:r>
            <a:r>
              <a:rPr lang="en-US" sz="3200" b="1" dirty="0">
                <a:solidFill>
                  <a:schemeClr val="accent2"/>
                </a:solidFill>
              </a:rPr>
              <a:t>provide for the common </a:t>
            </a:r>
            <a:r>
              <a:rPr lang="en-US" sz="3200" b="1" dirty="0" err="1" smtClean="0">
                <a:solidFill>
                  <a:schemeClr val="accent2"/>
                </a:solidFill>
              </a:rPr>
              <a:t>defence</a:t>
            </a:r>
            <a:r>
              <a:rPr lang="en-US" sz="3200" b="1" dirty="0" smtClean="0">
                <a:solidFill>
                  <a:schemeClr val="accent3"/>
                </a:solidFill>
              </a:rPr>
              <a:t>*, </a:t>
            </a:r>
            <a:r>
              <a:rPr lang="en-US" sz="3200" b="1" dirty="0">
                <a:solidFill>
                  <a:schemeClr val="accent4"/>
                </a:solidFill>
              </a:rPr>
              <a:t>promote the general Welfare</a:t>
            </a:r>
            <a:r>
              <a:rPr lang="en-US" sz="3200" b="1" dirty="0">
                <a:solidFill>
                  <a:schemeClr val="accent3"/>
                </a:solidFill>
              </a:rPr>
              <a:t>, </a:t>
            </a:r>
            <a:r>
              <a:rPr lang="en-US" sz="3200" b="1" dirty="0">
                <a:solidFill>
                  <a:schemeClr val="accent6"/>
                </a:solidFill>
              </a:rPr>
              <a:t>and secure the Blessings of Liberty to ourselves and our Posterity</a:t>
            </a:r>
            <a:r>
              <a:rPr lang="en-US" sz="3200" b="1" dirty="0">
                <a:solidFill>
                  <a:schemeClr val="accent3"/>
                </a:solidFill>
              </a:rPr>
              <a:t>, do ordain and establish this Constitution for the United States of America.</a:t>
            </a:r>
          </a:p>
        </p:txBody>
      </p:sp>
    </p:spTree>
    <p:extLst>
      <p:ext uri="{BB962C8B-B14F-4D97-AF65-F5344CB8AC3E}">
        <p14:creationId xmlns:p14="http://schemas.microsoft.com/office/powerpoint/2010/main" val="3988349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plus(in)">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1828800"/>
            <a:ext cx="8763000" cy="4297363"/>
          </a:xfrm>
        </p:spPr>
        <p:txBody>
          <a:bodyPr>
            <a:noAutofit/>
          </a:bodyPr>
          <a:lstStyle/>
          <a:p>
            <a:r>
              <a:rPr lang="en-US" dirty="0" smtClean="0"/>
              <a:t>Article I – Outlines the Legislative Branch, or “Congress”</a:t>
            </a:r>
          </a:p>
          <a:p>
            <a:r>
              <a:rPr lang="en-US" dirty="0" smtClean="0"/>
              <a:t>Article II – Outlines the Executive Branch, which includes the President </a:t>
            </a:r>
          </a:p>
          <a:p>
            <a:r>
              <a:rPr lang="en-US" dirty="0" smtClean="0"/>
              <a:t>Article III – Outlines the Judicial Branch, or the courts in the United States</a:t>
            </a:r>
          </a:p>
          <a:p>
            <a:r>
              <a:rPr lang="en-US" dirty="0" smtClean="0"/>
              <a:t>Article IV – Outlines the relations among the states</a:t>
            </a:r>
          </a:p>
          <a:p>
            <a:r>
              <a:rPr lang="en-US" dirty="0" smtClean="0"/>
              <a:t>Article V – Outlines the process for amending (changing or adding to) the Constitution</a:t>
            </a:r>
          </a:p>
          <a:p>
            <a:r>
              <a:rPr lang="en-US" dirty="0" smtClean="0"/>
              <a:t>Article VI – Discusses the Constitution as the “Supreme Law of the Land”; Supremacy Clause</a:t>
            </a:r>
          </a:p>
          <a:p>
            <a:r>
              <a:rPr lang="en-US" dirty="0" smtClean="0"/>
              <a:t>Article VII – Outlines the official ratification, or establishment, of the Constitution </a:t>
            </a:r>
          </a:p>
          <a:p>
            <a:endParaRPr lang="en-US" dirty="0"/>
          </a:p>
        </p:txBody>
      </p:sp>
      <p:sp>
        <p:nvSpPr>
          <p:cNvPr id="3" name="Title 2"/>
          <p:cNvSpPr>
            <a:spLocks noGrp="1"/>
          </p:cNvSpPr>
          <p:nvPr>
            <p:ph type="title"/>
          </p:nvPr>
        </p:nvSpPr>
        <p:spPr/>
        <p:txBody>
          <a:bodyPr/>
          <a:lstStyle/>
          <a:p>
            <a:r>
              <a:rPr lang="en-US" dirty="0" smtClean="0"/>
              <a:t>What are the 7 Articles? </a:t>
            </a:r>
            <a:endParaRPr lang="en-US" dirty="0"/>
          </a:p>
        </p:txBody>
      </p:sp>
    </p:spTree>
    <p:extLst>
      <p:ext uri="{BB962C8B-B14F-4D97-AF65-F5344CB8AC3E}">
        <p14:creationId xmlns:p14="http://schemas.microsoft.com/office/powerpoint/2010/main" val="1103282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057400"/>
            <a:ext cx="8763000" cy="3450696"/>
          </a:xfrm>
        </p:spPr>
        <p:txBody>
          <a:bodyPr>
            <a:normAutofit lnSpcReduction="10000"/>
          </a:bodyPr>
          <a:lstStyle/>
          <a:p>
            <a:r>
              <a:rPr lang="en-US" sz="3600" dirty="0" smtClean="0"/>
              <a:t>Amendments are additions or changes to the Constitution</a:t>
            </a:r>
          </a:p>
          <a:p>
            <a:r>
              <a:rPr lang="en-US" sz="3600" dirty="0" smtClean="0"/>
              <a:t>Not all of the amendments were a part of the Constitution when it was signed</a:t>
            </a:r>
          </a:p>
          <a:p>
            <a:r>
              <a:rPr lang="en-US" sz="3600" dirty="0" smtClean="0"/>
              <a:t>Today, there are 27 Amendments to the United states Constitution</a:t>
            </a:r>
            <a:endParaRPr lang="en-US" sz="3600" dirty="0"/>
          </a:p>
        </p:txBody>
      </p:sp>
      <p:sp>
        <p:nvSpPr>
          <p:cNvPr id="3" name="Title 2"/>
          <p:cNvSpPr>
            <a:spLocks noGrp="1"/>
          </p:cNvSpPr>
          <p:nvPr>
            <p:ph type="title"/>
          </p:nvPr>
        </p:nvSpPr>
        <p:spPr/>
        <p:txBody>
          <a:bodyPr/>
          <a:lstStyle/>
          <a:p>
            <a:r>
              <a:rPr lang="en-US" dirty="0" smtClean="0"/>
              <a:t>What are amendments?</a:t>
            </a:r>
            <a:endParaRPr lang="en-US" dirty="0"/>
          </a:p>
        </p:txBody>
      </p:sp>
      <p:grpSp>
        <p:nvGrpSpPr>
          <p:cNvPr id="7" name="Group 6"/>
          <p:cNvGrpSpPr/>
          <p:nvPr/>
        </p:nvGrpSpPr>
        <p:grpSpPr>
          <a:xfrm>
            <a:off x="1212601" y="3819879"/>
            <a:ext cx="6064498" cy="3307784"/>
            <a:chOff x="1212601" y="3819879"/>
            <a:chExt cx="6064498" cy="3307784"/>
          </a:xfrm>
        </p:grpSpPr>
        <p:sp>
          <p:nvSpPr>
            <p:cNvPr id="5" name="Rectangular Callout 4"/>
            <p:cNvSpPr/>
            <p:nvPr/>
          </p:nvSpPr>
          <p:spPr>
            <a:xfrm>
              <a:off x="1905000" y="4495800"/>
              <a:ext cx="4648200" cy="1905000"/>
            </a:xfrm>
            <a:prstGeom prst="wedgeRectCallout">
              <a:avLst>
                <a:gd name="adj1" fmla="val 83294"/>
                <a:gd name="adj2" fmla="val 5505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133600" y="4648200"/>
              <a:ext cx="4572000" cy="1384995"/>
            </a:xfrm>
            <a:prstGeom prst="rect">
              <a:avLst/>
            </a:prstGeom>
          </p:spPr>
          <p:txBody>
            <a:bodyPr>
              <a:spAutoFit/>
            </a:bodyPr>
            <a:lstStyle/>
            <a:p>
              <a:r>
                <a:rPr lang="en-US" sz="2800" dirty="0"/>
                <a:t>Why did the Founders include a way to </a:t>
              </a:r>
              <a:r>
                <a:rPr lang="en-US" sz="2800" dirty="0" smtClean="0"/>
                <a:t>change/add to </a:t>
              </a:r>
              <a:r>
                <a:rPr lang="en-US" sz="2800" dirty="0"/>
                <a:t>the Constitution? </a:t>
              </a:r>
            </a:p>
          </p:txBody>
        </p:sp>
        <p:sp>
          <p:nvSpPr>
            <p:cNvPr id="6" name="TextBox 5"/>
            <p:cNvSpPr txBox="1"/>
            <p:nvPr/>
          </p:nvSpPr>
          <p:spPr>
            <a:xfrm rot="20477315">
              <a:off x="5829299" y="3819879"/>
              <a:ext cx="1447800" cy="2646878"/>
            </a:xfrm>
            <a:prstGeom prst="rect">
              <a:avLst/>
            </a:prstGeom>
            <a:noFill/>
          </p:spPr>
          <p:txBody>
            <a:bodyPr wrap="square" rtlCol="0">
              <a:spAutoFit/>
            </a:bodyPr>
            <a:lstStyle/>
            <a:p>
              <a:pPr algn="ctr"/>
              <a:r>
                <a:rPr lang="en-US" sz="16600" dirty="0" smtClean="0">
                  <a:solidFill>
                    <a:schemeClr val="accent5"/>
                  </a:solidFill>
                </a:rPr>
                <a:t>?</a:t>
              </a:r>
              <a:endParaRPr lang="en-US" sz="16600" dirty="0">
                <a:solidFill>
                  <a:schemeClr val="accent5"/>
                </a:solidFill>
              </a:endParaRPr>
            </a:p>
          </p:txBody>
        </p:sp>
        <p:sp>
          <p:nvSpPr>
            <p:cNvPr id="8" name="TextBox 7"/>
            <p:cNvSpPr txBox="1"/>
            <p:nvPr/>
          </p:nvSpPr>
          <p:spPr>
            <a:xfrm rot="20477315" flipH="1">
              <a:off x="1212601" y="4480785"/>
              <a:ext cx="1292596" cy="2646878"/>
            </a:xfrm>
            <a:prstGeom prst="rect">
              <a:avLst/>
            </a:prstGeom>
            <a:noFill/>
          </p:spPr>
          <p:txBody>
            <a:bodyPr wrap="square" rtlCol="0">
              <a:spAutoFit/>
            </a:bodyPr>
            <a:lstStyle/>
            <a:p>
              <a:pPr algn="ctr"/>
              <a:r>
                <a:rPr lang="en-US" sz="16600" dirty="0" smtClean="0">
                  <a:solidFill>
                    <a:schemeClr val="accent5"/>
                  </a:solidFill>
                </a:rPr>
                <a:t>?</a:t>
              </a:r>
              <a:endParaRPr lang="en-US" sz="16600" dirty="0">
                <a:solidFill>
                  <a:schemeClr val="accent5"/>
                </a:solidFill>
              </a:endParaRPr>
            </a:p>
          </p:txBody>
        </p:sp>
      </p:grpSp>
    </p:spTree>
    <p:extLst>
      <p:ext uri="{BB962C8B-B14F-4D97-AF65-F5344CB8AC3E}">
        <p14:creationId xmlns:p14="http://schemas.microsoft.com/office/powerpoint/2010/main" val="2736136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6"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1+#ppt_w/2"/>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85928"/>
            <a:ext cx="8229600" cy="1252728"/>
          </a:xfrm>
        </p:spPr>
        <p:txBody>
          <a:bodyPr/>
          <a:lstStyle/>
          <a:p>
            <a:r>
              <a:rPr lang="en-US" dirty="0" smtClean="0"/>
              <a:t>27 Amendments </a:t>
            </a:r>
            <a:endParaRPr lang="en-US"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3156407747"/>
              </p:ext>
            </p:extLst>
          </p:nvPr>
        </p:nvGraphicFramePr>
        <p:xfrm>
          <a:off x="304800" y="990600"/>
          <a:ext cx="3822700" cy="5736336"/>
        </p:xfrm>
        <a:graphic>
          <a:graphicData uri="http://schemas.openxmlformats.org/drawingml/2006/table">
            <a:tbl>
              <a:tblPr>
                <a:tableStyleId>{5C22544A-7EE6-4342-B048-85BDC9FD1C3A}</a:tableStyleId>
              </a:tblPr>
              <a:tblGrid>
                <a:gridCol w="726313"/>
                <a:gridCol w="3096387"/>
              </a:tblGrid>
              <a:tr h="589280">
                <a:tc>
                  <a:txBody>
                    <a:bodyPr/>
                    <a:lstStyle/>
                    <a:p>
                      <a:pPr marL="0" marR="0">
                        <a:lnSpc>
                          <a:spcPct val="115000"/>
                        </a:lnSpc>
                        <a:spcBef>
                          <a:spcPts val="0"/>
                        </a:spcBef>
                        <a:spcAft>
                          <a:spcPts val="0"/>
                        </a:spcAft>
                      </a:pPr>
                      <a:r>
                        <a:rPr lang="en-US" sz="1600" dirty="0">
                          <a:effectLst/>
                        </a:rPr>
                        <a:t> </a:t>
                      </a:r>
                    </a:p>
                    <a:p>
                      <a:pPr marL="0" marR="0">
                        <a:lnSpc>
                          <a:spcPct val="115000"/>
                        </a:lnSpc>
                        <a:spcBef>
                          <a:spcPts val="0"/>
                        </a:spcBef>
                        <a:spcAft>
                          <a:spcPts val="0"/>
                        </a:spcAft>
                      </a:pPr>
                      <a:r>
                        <a:rPr lang="en-US" sz="1600" dirty="0">
                          <a:effectLst/>
                        </a:rPr>
                        <a:t>I (1)</a:t>
                      </a:r>
                      <a:endParaRPr lang="en-US" sz="1600" dirty="0">
                        <a:effectLst/>
                        <a:latin typeface="Calibri"/>
                        <a:ea typeface="Calibri"/>
                        <a:cs typeface="Times New Roman"/>
                      </a:endParaRPr>
                    </a:p>
                  </a:txBody>
                  <a:tcPr marL="35385" marR="35385" marT="0" marB="0"/>
                </a:tc>
                <a:tc>
                  <a:txBody>
                    <a:bodyPr/>
                    <a:lstStyle/>
                    <a:p>
                      <a:pPr marL="0" marR="0">
                        <a:lnSpc>
                          <a:spcPct val="115000"/>
                        </a:lnSpc>
                        <a:spcBef>
                          <a:spcPts val="0"/>
                        </a:spcBef>
                        <a:spcAft>
                          <a:spcPts val="0"/>
                        </a:spcAft>
                      </a:pPr>
                      <a:r>
                        <a:rPr lang="en-US" sz="1600" dirty="0">
                          <a:effectLst/>
                        </a:rPr>
                        <a:t> </a:t>
                      </a:r>
                    </a:p>
                    <a:p>
                      <a:pPr marL="0" marR="0">
                        <a:lnSpc>
                          <a:spcPct val="115000"/>
                        </a:lnSpc>
                        <a:spcBef>
                          <a:spcPts val="0"/>
                        </a:spcBef>
                        <a:spcAft>
                          <a:spcPts val="0"/>
                        </a:spcAft>
                      </a:pPr>
                      <a:r>
                        <a:rPr lang="en-US" sz="1600" dirty="0">
                          <a:effectLst/>
                        </a:rPr>
                        <a:t>freedom of religion, speech, press, assembly, petition</a:t>
                      </a:r>
                      <a:endParaRPr lang="en-US" sz="1600" dirty="0">
                        <a:effectLst/>
                        <a:latin typeface="Calibri"/>
                        <a:ea typeface="Calibri"/>
                        <a:cs typeface="Times New Roman"/>
                      </a:endParaRPr>
                    </a:p>
                  </a:txBody>
                  <a:tcPr marL="35385" marR="35385" marT="0" marB="0"/>
                </a:tc>
              </a:tr>
              <a:tr h="294640">
                <a:tc>
                  <a:txBody>
                    <a:bodyPr/>
                    <a:lstStyle/>
                    <a:p>
                      <a:pPr marL="0" marR="0">
                        <a:lnSpc>
                          <a:spcPct val="115000"/>
                        </a:lnSpc>
                        <a:spcBef>
                          <a:spcPts val="0"/>
                        </a:spcBef>
                        <a:spcAft>
                          <a:spcPts val="0"/>
                        </a:spcAft>
                      </a:pPr>
                      <a:r>
                        <a:rPr lang="en-US" sz="1600">
                          <a:effectLst/>
                        </a:rPr>
                        <a:t>II (2)</a:t>
                      </a:r>
                      <a:endParaRPr lang="en-US" sz="1600">
                        <a:effectLst/>
                        <a:latin typeface="Calibri"/>
                        <a:ea typeface="Calibri"/>
                        <a:cs typeface="Times New Roman"/>
                      </a:endParaRPr>
                    </a:p>
                  </a:txBody>
                  <a:tcPr marL="35385" marR="35385" marT="0" marB="0"/>
                </a:tc>
                <a:tc>
                  <a:txBody>
                    <a:bodyPr/>
                    <a:lstStyle/>
                    <a:p>
                      <a:pPr marL="0" marR="0">
                        <a:lnSpc>
                          <a:spcPct val="115000"/>
                        </a:lnSpc>
                        <a:spcBef>
                          <a:spcPts val="0"/>
                        </a:spcBef>
                        <a:spcAft>
                          <a:spcPts val="0"/>
                        </a:spcAft>
                      </a:pPr>
                      <a:r>
                        <a:rPr lang="en-US" sz="1600">
                          <a:effectLst/>
                        </a:rPr>
                        <a:t>right to bear arms</a:t>
                      </a:r>
                      <a:endParaRPr lang="en-US" sz="1600">
                        <a:effectLst/>
                        <a:latin typeface="Calibri"/>
                        <a:ea typeface="Calibri"/>
                        <a:cs typeface="Times New Roman"/>
                      </a:endParaRPr>
                    </a:p>
                  </a:txBody>
                  <a:tcPr marL="35385" marR="35385" marT="0" marB="0"/>
                </a:tc>
              </a:tr>
              <a:tr h="294640">
                <a:tc>
                  <a:txBody>
                    <a:bodyPr/>
                    <a:lstStyle/>
                    <a:p>
                      <a:pPr marL="0" marR="0">
                        <a:lnSpc>
                          <a:spcPct val="115000"/>
                        </a:lnSpc>
                        <a:spcBef>
                          <a:spcPts val="0"/>
                        </a:spcBef>
                        <a:spcAft>
                          <a:spcPts val="0"/>
                        </a:spcAft>
                      </a:pPr>
                      <a:r>
                        <a:rPr lang="en-US" sz="1600">
                          <a:effectLst/>
                        </a:rPr>
                        <a:t>III (3)</a:t>
                      </a:r>
                      <a:endParaRPr lang="en-US" sz="1600">
                        <a:effectLst/>
                        <a:latin typeface="Calibri"/>
                        <a:ea typeface="Calibri"/>
                        <a:cs typeface="Times New Roman"/>
                      </a:endParaRPr>
                    </a:p>
                  </a:txBody>
                  <a:tcPr marL="35385" marR="35385" marT="0" marB="0"/>
                </a:tc>
                <a:tc>
                  <a:txBody>
                    <a:bodyPr/>
                    <a:lstStyle/>
                    <a:p>
                      <a:pPr marL="0" marR="0">
                        <a:lnSpc>
                          <a:spcPct val="115000"/>
                        </a:lnSpc>
                        <a:spcBef>
                          <a:spcPts val="0"/>
                        </a:spcBef>
                        <a:spcAft>
                          <a:spcPts val="0"/>
                        </a:spcAft>
                      </a:pPr>
                      <a:r>
                        <a:rPr lang="en-US" sz="1600">
                          <a:effectLst/>
                        </a:rPr>
                        <a:t>quartering of troops</a:t>
                      </a:r>
                      <a:endParaRPr lang="en-US" sz="1600">
                        <a:effectLst/>
                        <a:latin typeface="Calibri"/>
                        <a:ea typeface="Calibri"/>
                        <a:cs typeface="Times New Roman"/>
                      </a:endParaRPr>
                    </a:p>
                  </a:txBody>
                  <a:tcPr marL="35385" marR="35385" marT="0" marB="0"/>
                </a:tc>
              </a:tr>
              <a:tr h="294640">
                <a:tc>
                  <a:txBody>
                    <a:bodyPr/>
                    <a:lstStyle/>
                    <a:p>
                      <a:pPr marL="0" marR="0">
                        <a:lnSpc>
                          <a:spcPct val="115000"/>
                        </a:lnSpc>
                        <a:spcBef>
                          <a:spcPts val="0"/>
                        </a:spcBef>
                        <a:spcAft>
                          <a:spcPts val="0"/>
                        </a:spcAft>
                      </a:pPr>
                      <a:r>
                        <a:rPr lang="en-US" sz="1600">
                          <a:effectLst/>
                        </a:rPr>
                        <a:t>IV (4)</a:t>
                      </a:r>
                      <a:endParaRPr lang="en-US" sz="1600">
                        <a:effectLst/>
                        <a:latin typeface="Calibri"/>
                        <a:ea typeface="Calibri"/>
                        <a:cs typeface="Times New Roman"/>
                      </a:endParaRPr>
                    </a:p>
                  </a:txBody>
                  <a:tcPr marL="35385" marR="35385" marT="0" marB="0"/>
                </a:tc>
                <a:tc>
                  <a:txBody>
                    <a:bodyPr/>
                    <a:lstStyle/>
                    <a:p>
                      <a:pPr marL="0" marR="0">
                        <a:lnSpc>
                          <a:spcPct val="115000"/>
                        </a:lnSpc>
                        <a:spcBef>
                          <a:spcPts val="0"/>
                        </a:spcBef>
                        <a:spcAft>
                          <a:spcPts val="0"/>
                        </a:spcAft>
                      </a:pPr>
                      <a:r>
                        <a:rPr lang="en-US" sz="1600">
                          <a:effectLst/>
                        </a:rPr>
                        <a:t>search and seizure</a:t>
                      </a:r>
                      <a:endParaRPr lang="en-US" sz="1600">
                        <a:effectLst/>
                        <a:latin typeface="Calibri"/>
                        <a:ea typeface="Calibri"/>
                        <a:cs typeface="Times New Roman"/>
                      </a:endParaRPr>
                    </a:p>
                  </a:txBody>
                  <a:tcPr marL="35385" marR="35385" marT="0" marB="0"/>
                </a:tc>
              </a:tr>
              <a:tr h="294640">
                <a:tc>
                  <a:txBody>
                    <a:bodyPr/>
                    <a:lstStyle/>
                    <a:p>
                      <a:pPr marL="0" marR="0">
                        <a:lnSpc>
                          <a:spcPct val="115000"/>
                        </a:lnSpc>
                        <a:spcBef>
                          <a:spcPts val="0"/>
                        </a:spcBef>
                        <a:spcAft>
                          <a:spcPts val="0"/>
                        </a:spcAft>
                      </a:pPr>
                      <a:r>
                        <a:rPr lang="en-US" sz="1600">
                          <a:effectLst/>
                        </a:rPr>
                        <a:t>V (5)</a:t>
                      </a:r>
                      <a:endParaRPr lang="en-US" sz="1600">
                        <a:effectLst/>
                        <a:latin typeface="Calibri"/>
                        <a:ea typeface="Calibri"/>
                        <a:cs typeface="Times New Roman"/>
                      </a:endParaRPr>
                    </a:p>
                  </a:txBody>
                  <a:tcPr marL="35385" marR="35385" marT="0" marB="0"/>
                </a:tc>
                <a:tc>
                  <a:txBody>
                    <a:bodyPr/>
                    <a:lstStyle/>
                    <a:p>
                      <a:pPr marL="0" marR="0">
                        <a:lnSpc>
                          <a:spcPct val="115000"/>
                        </a:lnSpc>
                        <a:spcBef>
                          <a:spcPts val="0"/>
                        </a:spcBef>
                        <a:spcAft>
                          <a:spcPts val="0"/>
                        </a:spcAft>
                      </a:pPr>
                      <a:r>
                        <a:rPr lang="en-US" sz="1600">
                          <a:effectLst/>
                        </a:rPr>
                        <a:t>due process, double jeopardy, self-incrimination</a:t>
                      </a:r>
                      <a:endParaRPr lang="en-US" sz="1600">
                        <a:effectLst/>
                        <a:latin typeface="Calibri"/>
                        <a:ea typeface="Calibri"/>
                        <a:cs typeface="Times New Roman"/>
                      </a:endParaRPr>
                    </a:p>
                  </a:txBody>
                  <a:tcPr marL="35385" marR="35385" marT="0" marB="0"/>
                </a:tc>
              </a:tr>
              <a:tr h="294640">
                <a:tc>
                  <a:txBody>
                    <a:bodyPr/>
                    <a:lstStyle/>
                    <a:p>
                      <a:pPr marL="0" marR="0">
                        <a:lnSpc>
                          <a:spcPct val="115000"/>
                        </a:lnSpc>
                        <a:spcBef>
                          <a:spcPts val="0"/>
                        </a:spcBef>
                        <a:spcAft>
                          <a:spcPts val="0"/>
                        </a:spcAft>
                      </a:pPr>
                      <a:r>
                        <a:rPr lang="en-US" sz="1600">
                          <a:effectLst/>
                        </a:rPr>
                        <a:t>VI (6)</a:t>
                      </a:r>
                      <a:endParaRPr lang="en-US" sz="1600">
                        <a:effectLst/>
                        <a:latin typeface="Calibri"/>
                        <a:ea typeface="Calibri"/>
                        <a:cs typeface="Times New Roman"/>
                      </a:endParaRPr>
                    </a:p>
                  </a:txBody>
                  <a:tcPr marL="35385" marR="35385" marT="0" marB="0"/>
                </a:tc>
                <a:tc>
                  <a:txBody>
                    <a:bodyPr/>
                    <a:lstStyle/>
                    <a:p>
                      <a:pPr marL="0" marR="0">
                        <a:lnSpc>
                          <a:spcPct val="115000"/>
                        </a:lnSpc>
                        <a:spcBef>
                          <a:spcPts val="0"/>
                        </a:spcBef>
                        <a:spcAft>
                          <a:spcPts val="0"/>
                        </a:spcAft>
                      </a:pPr>
                      <a:r>
                        <a:rPr lang="en-US" sz="1600">
                          <a:effectLst/>
                        </a:rPr>
                        <a:t>jury trial, right to counsel</a:t>
                      </a:r>
                      <a:endParaRPr lang="en-US" sz="1600">
                        <a:effectLst/>
                        <a:latin typeface="Calibri"/>
                        <a:ea typeface="Calibri"/>
                        <a:cs typeface="Times New Roman"/>
                      </a:endParaRPr>
                    </a:p>
                  </a:txBody>
                  <a:tcPr marL="35385" marR="35385" marT="0" marB="0"/>
                </a:tc>
              </a:tr>
              <a:tr h="294640">
                <a:tc>
                  <a:txBody>
                    <a:bodyPr/>
                    <a:lstStyle/>
                    <a:p>
                      <a:pPr marL="0" marR="0">
                        <a:lnSpc>
                          <a:spcPct val="115000"/>
                        </a:lnSpc>
                        <a:spcBef>
                          <a:spcPts val="0"/>
                        </a:spcBef>
                        <a:spcAft>
                          <a:spcPts val="0"/>
                        </a:spcAft>
                      </a:pPr>
                      <a:r>
                        <a:rPr lang="en-US" sz="1600">
                          <a:effectLst/>
                        </a:rPr>
                        <a:t>VII (7)</a:t>
                      </a:r>
                      <a:endParaRPr lang="en-US" sz="1600">
                        <a:effectLst/>
                        <a:latin typeface="Calibri"/>
                        <a:ea typeface="Calibri"/>
                        <a:cs typeface="Times New Roman"/>
                      </a:endParaRPr>
                    </a:p>
                  </a:txBody>
                  <a:tcPr marL="35385" marR="35385" marT="0" marB="0"/>
                </a:tc>
                <a:tc>
                  <a:txBody>
                    <a:bodyPr/>
                    <a:lstStyle/>
                    <a:p>
                      <a:pPr marL="0" marR="0">
                        <a:lnSpc>
                          <a:spcPct val="115000"/>
                        </a:lnSpc>
                        <a:spcBef>
                          <a:spcPts val="0"/>
                        </a:spcBef>
                        <a:spcAft>
                          <a:spcPts val="0"/>
                        </a:spcAft>
                      </a:pPr>
                      <a:r>
                        <a:rPr lang="en-US" sz="1600">
                          <a:effectLst/>
                        </a:rPr>
                        <a:t>common law suits</a:t>
                      </a:r>
                      <a:endParaRPr lang="en-US" sz="1600">
                        <a:effectLst/>
                        <a:latin typeface="Calibri"/>
                        <a:ea typeface="Calibri"/>
                        <a:cs typeface="Times New Roman"/>
                      </a:endParaRPr>
                    </a:p>
                  </a:txBody>
                  <a:tcPr marL="35385" marR="35385" marT="0" marB="0"/>
                </a:tc>
              </a:tr>
              <a:tr h="294640">
                <a:tc>
                  <a:txBody>
                    <a:bodyPr/>
                    <a:lstStyle/>
                    <a:p>
                      <a:pPr marL="0" marR="0">
                        <a:lnSpc>
                          <a:spcPct val="115000"/>
                        </a:lnSpc>
                        <a:spcBef>
                          <a:spcPts val="0"/>
                        </a:spcBef>
                        <a:spcAft>
                          <a:spcPts val="0"/>
                        </a:spcAft>
                      </a:pPr>
                      <a:r>
                        <a:rPr lang="en-US" sz="1600">
                          <a:effectLst/>
                        </a:rPr>
                        <a:t>VIII (8)</a:t>
                      </a:r>
                      <a:endParaRPr lang="en-US" sz="1600">
                        <a:effectLst/>
                        <a:latin typeface="Calibri"/>
                        <a:ea typeface="Calibri"/>
                        <a:cs typeface="Times New Roman"/>
                      </a:endParaRPr>
                    </a:p>
                  </a:txBody>
                  <a:tcPr marL="35385" marR="35385" marT="0" marB="0"/>
                </a:tc>
                <a:tc>
                  <a:txBody>
                    <a:bodyPr/>
                    <a:lstStyle/>
                    <a:p>
                      <a:pPr marL="0" marR="0">
                        <a:lnSpc>
                          <a:spcPct val="115000"/>
                        </a:lnSpc>
                        <a:spcBef>
                          <a:spcPts val="0"/>
                        </a:spcBef>
                        <a:spcAft>
                          <a:spcPts val="0"/>
                        </a:spcAft>
                      </a:pPr>
                      <a:r>
                        <a:rPr lang="en-US" sz="1600">
                          <a:effectLst/>
                        </a:rPr>
                        <a:t>excess bail or fines, cruel and unusual punishment</a:t>
                      </a:r>
                      <a:endParaRPr lang="en-US" sz="1600">
                        <a:effectLst/>
                        <a:latin typeface="Calibri"/>
                        <a:ea typeface="Calibri"/>
                        <a:cs typeface="Times New Roman"/>
                      </a:endParaRPr>
                    </a:p>
                  </a:txBody>
                  <a:tcPr marL="35385" marR="35385" marT="0" marB="0"/>
                </a:tc>
              </a:tr>
              <a:tr h="294640">
                <a:tc>
                  <a:txBody>
                    <a:bodyPr/>
                    <a:lstStyle/>
                    <a:p>
                      <a:pPr marL="0" marR="0">
                        <a:lnSpc>
                          <a:spcPct val="115000"/>
                        </a:lnSpc>
                        <a:spcBef>
                          <a:spcPts val="0"/>
                        </a:spcBef>
                        <a:spcAft>
                          <a:spcPts val="0"/>
                        </a:spcAft>
                      </a:pPr>
                      <a:r>
                        <a:rPr lang="en-US" sz="1600">
                          <a:effectLst/>
                        </a:rPr>
                        <a:t>IX (9)</a:t>
                      </a:r>
                      <a:endParaRPr lang="en-US" sz="1600">
                        <a:effectLst/>
                        <a:latin typeface="Calibri"/>
                        <a:ea typeface="Calibri"/>
                        <a:cs typeface="Times New Roman"/>
                      </a:endParaRPr>
                    </a:p>
                  </a:txBody>
                  <a:tcPr marL="35385" marR="35385" marT="0" marB="0"/>
                </a:tc>
                <a:tc>
                  <a:txBody>
                    <a:bodyPr/>
                    <a:lstStyle/>
                    <a:p>
                      <a:pPr marL="0" marR="0">
                        <a:lnSpc>
                          <a:spcPct val="115000"/>
                        </a:lnSpc>
                        <a:spcBef>
                          <a:spcPts val="0"/>
                        </a:spcBef>
                        <a:spcAft>
                          <a:spcPts val="0"/>
                        </a:spcAft>
                      </a:pPr>
                      <a:r>
                        <a:rPr lang="en-US" sz="1600">
                          <a:effectLst/>
                        </a:rPr>
                        <a:t>rights not named</a:t>
                      </a:r>
                      <a:endParaRPr lang="en-US" sz="1600">
                        <a:effectLst/>
                        <a:latin typeface="Calibri"/>
                        <a:ea typeface="Calibri"/>
                        <a:cs typeface="Times New Roman"/>
                      </a:endParaRPr>
                    </a:p>
                  </a:txBody>
                  <a:tcPr marL="35385" marR="35385" marT="0" marB="0"/>
                </a:tc>
              </a:tr>
              <a:tr h="294640">
                <a:tc>
                  <a:txBody>
                    <a:bodyPr/>
                    <a:lstStyle/>
                    <a:p>
                      <a:pPr marL="0" marR="0">
                        <a:lnSpc>
                          <a:spcPct val="115000"/>
                        </a:lnSpc>
                        <a:spcBef>
                          <a:spcPts val="0"/>
                        </a:spcBef>
                        <a:spcAft>
                          <a:spcPts val="0"/>
                        </a:spcAft>
                      </a:pPr>
                      <a:r>
                        <a:rPr lang="en-US" sz="1600">
                          <a:effectLst/>
                        </a:rPr>
                        <a:t>X (10)</a:t>
                      </a:r>
                      <a:endParaRPr lang="en-US" sz="1600">
                        <a:effectLst/>
                        <a:latin typeface="Calibri"/>
                        <a:ea typeface="Calibri"/>
                        <a:cs typeface="Times New Roman"/>
                      </a:endParaRPr>
                    </a:p>
                  </a:txBody>
                  <a:tcPr marL="35385" marR="35385" marT="0" marB="0"/>
                </a:tc>
                <a:tc>
                  <a:txBody>
                    <a:bodyPr/>
                    <a:lstStyle/>
                    <a:p>
                      <a:pPr marL="0" marR="0">
                        <a:lnSpc>
                          <a:spcPct val="115000"/>
                        </a:lnSpc>
                        <a:spcBef>
                          <a:spcPts val="0"/>
                        </a:spcBef>
                        <a:spcAft>
                          <a:spcPts val="0"/>
                        </a:spcAft>
                      </a:pPr>
                      <a:r>
                        <a:rPr lang="en-US" sz="1600">
                          <a:effectLst/>
                        </a:rPr>
                        <a:t>powers reserved to states</a:t>
                      </a:r>
                      <a:endParaRPr lang="en-US" sz="1600">
                        <a:effectLst/>
                        <a:latin typeface="Calibri"/>
                        <a:ea typeface="Calibri"/>
                        <a:cs typeface="Times New Roman"/>
                      </a:endParaRPr>
                    </a:p>
                  </a:txBody>
                  <a:tcPr marL="35385" marR="35385" marT="0" marB="0"/>
                </a:tc>
              </a:tr>
              <a:tr h="294640">
                <a:tc>
                  <a:txBody>
                    <a:bodyPr/>
                    <a:lstStyle/>
                    <a:p>
                      <a:pPr marL="0" marR="0">
                        <a:lnSpc>
                          <a:spcPct val="115000"/>
                        </a:lnSpc>
                        <a:spcBef>
                          <a:spcPts val="0"/>
                        </a:spcBef>
                        <a:spcAft>
                          <a:spcPts val="0"/>
                        </a:spcAft>
                      </a:pPr>
                      <a:r>
                        <a:rPr lang="en-US" sz="1600">
                          <a:effectLst/>
                        </a:rPr>
                        <a:t>XI (11)</a:t>
                      </a:r>
                      <a:endParaRPr lang="en-US" sz="1600">
                        <a:effectLst/>
                        <a:latin typeface="Calibri"/>
                        <a:ea typeface="Calibri"/>
                        <a:cs typeface="Times New Roman"/>
                      </a:endParaRPr>
                    </a:p>
                  </a:txBody>
                  <a:tcPr marL="35385" marR="35385" marT="0" marB="0"/>
                </a:tc>
                <a:tc>
                  <a:txBody>
                    <a:bodyPr/>
                    <a:lstStyle/>
                    <a:p>
                      <a:pPr marL="0" marR="0">
                        <a:lnSpc>
                          <a:spcPct val="115000"/>
                        </a:lnSpc>
                        <a:spcBef>
                          <a:spcPts val="0"/>
                        </a:spcBef>
                        <a:spcAft>
                          <a:spcPts val="0"/>
                        </a:spcAft>
                      </a:pPr>
                      <a:r>
                        <a:rPr lang="en-US" sz="1600">
                          <a:effectLst/>
                        </a:rPr>
                        <a:t>lawsuits against a state</a:t>
                      </a:r>
                      <a:endParaRPr lang="en-US" sz="1600">
                        <a:effectLst/>
                        <a:latin typeface="Calibri"/>
                        <a:ea typeface="Calibri"/>
                        <a:cs typeface="Times New Roman"/>
                      </a:endParaRPr>
                    </a:p>
                  </a:txBody>
                  <a:tcPr marL="35385" marR="35385" marT="0" marB="0"/>
                </a:tc>
              </a:tr>
              <a:tr h="294640">
                <a:tc>
                  <a:txBody>
                    <a:bodyPr/>
                    <a:lstStyle/>
                    <a:p>
                      <a:pPr marL="0" marR="0">
                        <a:lnSpc>
                          <a:spcPct val="115000"/>
                        </a:lnSpc>
                        <a:spcBef>
                          <a:spcPts val="0"/>
                        </a:spcBef>
                        <a:spcAft>
                          <a:spcPts val="0"/>
                        </a:spcAft>
                      </a:pPr>
                      <a:r>
                        <a:rPr lang="en-US" sz="1600">
                          <a:effectLst/>
                        </a:rPr>
                        <a:t>XII (12)</a:t>
                      </a:r>
                      <a:endParaRPr lang="en-US" sz="1600">
                        <a:effectLst/>
                        <a:latin typeface="Calibri"/>
                        <a:ea typeface="Calibri"/>
                        <a:cs typeface="Times New Roman"/>
                      </a:endParaRPr>
                    </a:p>
                  </a:txBody>
                  <a:tcPr marL="35385" marR="35385" marT="0" marB="0"/>
                </a:tc>
                <a:tc>
                  <a:txBody>
                    <a:bodyPr/>
                    <a:lstStyle/>
                    <a:p>
                      <a:pPr marL="0" marR="0">
                        <a:lnSpc>
                          <a:spcPct val="115000"/>
                        </a:lnSpc>
                        <a:spcBef>
                          <a:spcPts val="0"/>
                        </a:spcBef>
                        <a:spcAft>
                          <a:spcPts val="0"/>
                        </a:spcAft>
                      </a:pPr>
                      <a:r>
                        <a:rPr lang="en-US" sz="1600">
                          <a:effectLst/>
                        </a:rPr>
                        <a:t>election of president and vice president</a:t>
                      </a:r>
                      <a:endParaRPr lang="en-US" sz="1600">
                        <a:effectLst/>
                        <a:latin typeface="Calibri"/>
                        <a:ea typeface="Calibri"/>
                        <a:cs typeface="Times New Roman"/>
                      </a:endParaRPr>
                    </a:p>
                  </a:txBody>
                  <a:tcPr marL="35385" marR="35385" marT="0" marB="0"/>
                </a:tc>
              </a:tr>
              <a:tr h="294640">
                <a:tc>
                  <a:txBody>
                    <a:bodyPr/>
                    <a:lstStyle/>
                    <a:p>
                      <a:pPr marL="0" marR="0">
                        <a:lnSpc>
                          <a:spcPct val="115000"/>
                        </a:lnSpc>
                        <a:spcBef>
                          <a:spcPts val="0"/>
                        </a:spcBef>
                        <a:spcAft>
                          <a:spcPts val="0"/>
                        </a:spcAft>
                      </a:pPr>
                      <a:r>
                        <a:rPr lang="en-US" sz="1600">
                          <a:effectLst/>
                        </a:rPr>
                        <a:t>XIII (13)</a:t>
                      </a:r>
                      <a:endParaRPr lang="en-US" sz="1600">
                        <a:effectLst/>
                        <a:latin typeface="Calibri"/>
                        <a:ea typeface="Calibri"/>
                        <a:cs typeface="Times New Roman"/>
                      </a:endParaRPr>
                    </a:p>
                  </a:txBody>
                  <a:tcPr marL="35385" marR="35385" marT="0" marB="0"/>
                </a:tc>
                <a:tc>
                  <a:txBody>
                    <a:bodyPr/>
                    <a:lstStyle/>
                    <a:p>
                      <a:pPr marL="0" marR="0">
                        <a:lnSpc>
                          <a:spcPct val="115000"/>
                        </a:lnSpc>
                        <a:spcBef>
                          <a:spcPts val="0"/>
                        </a:spcBef>
                        <a:spcAft>
                          <a:spcPts val="0"/>
                        </a:spcAft>
                      </a:pPr>
                      <a:r>
                        <a:rPr lang="en-US" sz="1600">
                          <a:effectLst/>
                        </a:rPr>
                        <a:t>abolition of slavery</a:t>
                      </a:r>
                      <a:endParaRPr lang="en-US" sz="1600">
                        <a:effectLst/>
                        <a:latin typeface="Calibri"/>
                        <a:ea typeface="Calibri"/>
                        <a:cs typeface="Times New Roman"/>
                      </a:endParaRPr>
                    </a:p>
                  </a:txBody>
                  <a:tcPr marL="35385" marR="35385" marT="0" marB="0"/>
                </a:tc>
              </a:tr>
              <a:tr h="294640">
                <a:tc>
                  <a:txBody>
                    <a:bodyPr/>
                    <a:lstStyle/>
                    <a:p>
                      <a:pPr marL="0" marR="0">
                        <a:lnSpc>
                          <a:spcPct val="115000"/>
                        </a:lnSpc>
                        <a:spcBef>
                          <a:spcPts val="0"/>
                        </a:spcBef>
                        <a:spcAft>
                          <a:spcPts val="0"/>
                        </a:spcAft>
                      </a:pPr>
                      <a:r>
                        <a:rPr lang="en-US" sz="1600">
                          <a:effectLst/>
                        </a:rPr>
                        <a:t>XIV (14)</a:t>
                      </a:r>
                      <a:endParaRPr lang="en-US" sz="1600">
                        <a:effectLst/>
                        <a:latin typeface="Calibri"/>
                        <a:ea typeface="Calibri"/>
                        <a:cs typeface="Times New Roman"/>
                      </a:endParaRPr>
                    </a:p>
                  </a:txBody>
                  <a:tcPr marL="35385" marR="35385" marT="0" marB="0"/>
                </a:tc>
                <a:tc>
                  <a:txBody>
                    <a:bodyPr/>
                    <a:lstStyle/>
                    <a:p>
                      <a:pPr marL="0" marR="0">
                        <a:lnSpc>
                          <a:spcPct val="115000"/>
                        </a:lnSpc>
                        <a:spcBef>
                          <a:spcPts val="0"/>
                        </a:spcBef>
                        <a:spcAft>
                          <a:spcPts val="0"/>
                        </a:spcAft>
                      </a:pPr>
                      <a:r>
                        <a:rPr lang="en-US" sz="1600" dirty="0">
                          <a:effectLst/>
                        </a:rPr>
                        <a:t>due process, equal protection, privileges of citizens</a:t>
                      </a:r>
                      <a:endParaRPr lang="en-US" sz="1600" dirty="0">
                        <a:effectLst/>
                        <a:latin typeface="Calibri"/>
                        <a:ea typeface="Calibri"/>
                        <a:cs typeface="Times New Roman"/>
                      </a:endParaRPr>
                    </a:p>
                  </a:txBody>
                  <a:tcPr marL="35385" marR="35385" marT="0" marB="0"/>
                </a:tc>
              </a:tr>
            </a:tbl>
          </a:graphicData>
        </a:graphic>
      </p:graphicFrame>
      <p:graphicFrame>
        <p:nvGraphicFramePr>
          <p:cNvPr id="8" name="Content Placeholder 7"/>
          <p:cNvGraphicFramePr>
            <a:graphicFrameLocks noGrp="1"/>
          </p:cNvGraphicFramePr>
          <p:nvPr>
            <p:ph sz="quarter" idx="14"/>
            <p:extLst>
              <p:ext uri="{D42A27DB-BD31-4B8C-83A1-F6EECF244321}">
                <p14:modId xmlns:p14="http://schemas.microsoft.com/office/powerpoint/2010/main" val="3943315917"/>
              </p:ext>
            </p:extLst>
          </p:nvPr>
        </p:nvGraphicFramePr>
        <p:xfrm>
          <a:off x="4572000" y="990600"/>
          <a:ext cx="3822700" cy="5362956"/>
        </p:xfrm>
        <a:graphic>
          <a:graphicData uri="http://schemas.openxmlformats.org/drawingml/2006/table">
            <a:tbl>
              <a:tblPr>
                <a:tableStyleId>{5C22544A-7EE6-4342-B048-85BDC9FD1C3A}</a:tableStyleId>
              </a:tblPr>
              <a:tblGrid>
                <a:gridCol w="914400"/>
                <a:gridCol w="2908300"/>
              </a:tblGrid>
              <a:tr h="108513">
                <a:tc>
                  <a:txBody>
                    <a:bodyPr/>
                    <a:lstStyle/>
                    <a:p>
                      <a:pPr marL="0" marR="0">
                        <a:lnSpc>
                          <a:spcPct val="115000"/>
                        </a:lnSpc>
                        <a:spcBef>
                          <a:spcPts val="0"/>
                        </a:spcBef>
                        <a:spcAft>
                          <a:spcPts val="0"/>
                        </a:spcAft>
                      </a:pPr>
                      <a:r>
                        <a:rPr lang="en-US" sz="1700">
                          <a:effectLst/>
                        </a:rPr>
                        <a:t>XV (15)</a:t>
                      </a:r>
                      <a:endParaRPr lang="en-US" sz="1700">
                        <a:effectLst/>
                        <a:latin typeface="Calibri"/>
                        <a:ea typeface="Calibri"/>
                        <a:cs typeface="Times New Roman"/>
                      </a:endParaRPr>
                    </a:p>
                  </a:txBody>
                  <a:tcPr marL="35385" marR="35385" marT="0" marB="0"/>
                </a:tc>
                <a:tc>
                  <a:txBody>
                    <a:bodyPr/>
                    <a:lstStyle/>
                    <a:p>
                      <a:pPr marL="0" marR="0">
                        <a:lnSpc>
                          <a:spcPct val="115000"/>
                        </a:lnSpc>
                        <a:spcBef>
                          <a:spcPts val="0"/>
                        </a:spcBef>
                        <a:spcAft>
                          <a:spcPts val="0"/>
                        </a:spcAft>
                      </a:pPr>
                      <a:r>
                        <a:rPr lang="en-US" sz="1700">
                          <a:effectLst/>
                        </a:rPr>
                        <a:t>rights not to be denied because of race</a:t>
                      </a:r>
                      <a:endParaRPr lang="en-US" sz="1700">
                        <a:effectLst/>
                        <a:latin typeface="Calibri"/>
                        <a:ea typeface="Calibri"/>
                        <a:cs typeface="Times New Roman"/>
                      </a:endParaRPr>
                    </a:p>
                  </a:txBody>
                  <a:tcPr marL="35385" marR="35385" marT="0" marB="0"/>
                </a:tc>
              </a:tr>
              <a:tr h="108513">
                <a:tc>
                  <a:txBody>
                    <a:bodyPr/>
                    <a:lstStyle/>
                    <a:p>
                      <a:pPr marL="0" marR="0">
                        <a:lnSpc>
                          <a:spcPct val="115000"/>
                        </a:lnSpc>
                        <a:spcBef>
                          <a:spcPts val="0"/>
                        </a:spcBef>
                        <a:spcAft>
                          <a:spcPts val="0"/>
                        </a:spcAft>
                      </a:pPr>
                      <a:r>
                        <a:rPr lang="en-US" sz="1700">
                          <a:effectLst/>
                        </a:rPr>
                        <a:t>XVI (16)</a:t>
                      </a:r>
                      <a:endParaRPr lang="en-US" sz="1700">
                        <a:effectLst/>
                        <a:latin typeface="Calibri"/>
                        <a:ea typeface="Calibri"/>
                        <a:cs typeface="Times New Roman"/>
                      </a:endParaRPr>
                    </a:p>
                  </a:txBody>
                  <a:tcPr marL="35385" marR="35385" marT="0" marB="0"/>
                </a:tc>
                <a:tc>
                  <a:txBody>
                    <a:bodyPr/>
                    <a:lstStyle/>
                    <a:p>
                      <a:pPr marL="0" marR="0">
                        <a:lnSpc>
                          <a:spcPct val="115000"/>
                        </a:lnSpc>
                        <a:spcBef>
                          <a:spcPts val="0"/>
                        </a:spcBef>
                        <a:spcAft>
                          <a:spcPts val="0"/>
                        </a:spcAft>
                      </a:pPr>
                      <a:r>
                        <a:rPr lang="en-US" sz="1700">
                          <a:effectLst/>
                        </a:rPr>
                        <a:t>income tax</a:t>
                      </a:r>
                      <a:endParaRPr lang="en-US" sz="1700">
                        <a:effectLst/>
                        <a:latin typeface="Calibri"/>
                        <a:ea typeface="Calibri"/>
                        <a:cs typeface="Times New Roman"/>
                      </a:endParaRPr>
                    </a:p>
                  </a:txBody>
                  <a:tcPr marL="35385" marR="35385" marT="0" marB="0"/>
                </a:tc>
              </a:tr>
              <a:tr h="108513">
                <a:tc>
                  <a:txBody>
                    <a:bodyPr/>
                    <a:lstStyle/>
                    <a:p>
                      <a:pPr marL="0" marR="0">
                        <a:lnSpc>
                          <a:spcPct val="115000"/>
                        </a:lnSpc>
                        <a:spcBef>
                          <a:spcPts val="0"/>
                        </a:spcBef>
                        <a:spcAft>
                          <a:spcPts val="0"/>
                        </a:spcAft>
                      </a:pPr>
                      <a:r>
                        <a:rPr lang="en-US" sz="1700">
                          <a:effectLst/>
                        </a:rPr>
                        <a:t>XVII (17)</a:t>
                      </a:r>
                      <a:endParaRPr lang="en-US" sz="1700">
                        <a:effectLst/>
                        <a:latin typeface="Calibri"/>
                        <a:ea typeface="Calibri"/>
                        <a:cs typeface="Times New Roman"/>
                      </a:endParaRPr>
                    </a:p>
                  </a:txBody>
                  <a:tcPr marL="35385" marR="35385" marT="0" marB="0"/>
                </a:tc>
                <a:tc>
                  <a:txBody>
                    <a:bodyPr/>
                    <a:lstStyle/>
                    <a:p>
                      <a:pPr marL="0" marR="0">
                        <a:lnSpc>
                          <a:spcPct val="115000"/>
                        </a:lnSpc>
                        <a:spcBef>
                          <a:spcPts val="0"/>
                        </a:spcBef>
                        <a:spcAft>
                          <a:spcPts val="0"/>
                        </a:spcAft>
                      </a:pPr>
                      <a:r>
                        <a:rPr lang="en-US" sz="1700">
                          <a:effectLst/>
                        </a:rPr>
                        <a:t>election of senators</a:t>
                      </a:r>
                      <a:endParaRPr lang="en-US" sz="1700">
                        <a:effectLst/>
                        <a:latin typeface="Calibri"/>
                        <a:ea typeface="Calibri"/>
                        <a:cs typeface="Times New Roman"/>
                      </a:endParaRPr>
                    </a:p>
                  </a:txBody>
                  <a:tcPr marL="35385" marR="35385" marT="0" marB="0"/>
                </a:tc>
              </a:tr>
              <a:tr h="108513">
                <a:tc>
                  <a:txBody>
                    <a:bodyPr/>
                    <a:lstStyle/>
                    <a:p>
                      <a:pPr marL="0" marR="0">
                        <a:lnSpc>
                          <a:spcPct val="115000"/>
                        </a:lnSpc>
                        <a:spcBef>
                          <a:spcPts val="0"/>
                        </a:spcBef>
                        <a:spcAft>
                          <a:spcPts val="0"/>
                        </a:spcAft>
                      </a:pPr>
                      <a:r>
                        <a:rPr lang="en-US" sz="1700" dirty="0">
                          <a:effectLst/>
                        </a:rPr>
                        <a:t>XVIII (18)</a:t>
                      </a:r>
                      <a:endParaRPr lang="en-US" sz="1700" dirty="0">
                        <a:effectLst/>
                        <a:latin typeface="Calibri"/>
                        <a:ea typeface="Calibri"/>
                        <a:cs typeface="Times New Roman"/>
                      </a:endParaRPr>
                    </a:p>
                  </a:txBody>
                  <a:tcPr marL="35385" marR="35385" marT="0" marB="0"/>
                </a:tc>
                <a:tc>
                  <a:txBody>
                    <a:bodyPr/>
                    <a:lstStyle/>
                    <a:p>
                      <a:pPr marL="0" marR="0">
                        <a:lnSpc>
                          <a:spcPct val="115000"/>
                        </a:lnSpc>
                        <a:spcBef>
                          <a:spcPts val="0"/>
                        </a:spcBef>
                        <a:spcAft>
                          <a:spcPts val="0"/>
                        </a:spcAft>
                      </a:pPr>
                      <a:r>
                        <a:rPr lang="en-US" sz="1700">
                          <a:effectLst/>
                        </a:rPr>
                        <a:t>prohibition</a:t>
                      </a:r>
                      <a:endParaRPr lang="en-US" sz="1700">
                        <a:effectLst/>
                        <a:latin typeface="Calibri"/>
                        <a:ea typeface="Calibri"/>
                        <a:cs typeface="Times New Roman"/>
                      </a:endParaRPr>
                    </a:p>
                  </a:txBody>
                  <a:tcPr marL="35385" marR="35385" marT="0" marB="0"/>
                </a:tc>
              </a:tr>
              <a:tr h="108513">
                <a:tc>
                  <a:txBody>
                    <a:bodyPr/>
                    <a:lstStyle/>
                    <a:p>
                      <a:pPr marL="0" marR="0">
                        <a:lnSpc>
                          <a:spcPct val="115000"/>
                        </a:lnSpc>
                        <a:spcBef>
                          <a:spcPts val="0"/>
                        </a:spcBef>
                        <a:spcAft>
                          <a:spcPts val="0"/>
                        </a:spcAft>
                      </a:pPr>
                      <a:r>
                        <a:rPr lang="en-US" sz="1700">
                          <a:effectLst/>
                        </a:rPr>
                        <a:t>XIX (19)</a:t>
                      </a:r>
                      <a:endParaRPr lang="en-US" sz="1700">
                        <a:effectLst/>
                        <a:latin typeface="Calibri"/>
                        <a:ea typeface="Calibri"/>
                        <a:cs typeface="Times New Roman"/>
                      </a:endParaRPr>
                    </a:p>
                  </a:txBody>
                  <a:tcPr marL="35385" marR="35385" marT="0" marB="0"/>
                </a:tc>
                <a:tc>
                  <a:txBody>
                    <a:bodyPr/>
                    <a:lstStyle/>
                    <a:p>
                      <a:pPr marL="0" marR="0">
                        <a:lnSpc>
                          <a:spcPct val="115000"/>
                        </a:lnSpc>
                        <a:spcBef>
                          <a:spcPts val="0"/>
                        </a:spcBef>
                        <a:spcAft>
                          <a:spcPts val="0"/>
                        </a:spcAft>
                      </a:pPr>
                      <a:r>
                        <a:rPr lang="en-US" sz="1700">
                          <a:effectLst/>
                        </a:rPr>
                        <a:t>women's right to vote</a:t>
                      </a:r>
                      <a:endParaRPr lang="en-US" sz="1700">
                        <a:effectLst/>
                        <a:latin typeface="Calibri"/>
                        <a:ea typeface="Calibri"/>
                        <a:cs typeface="Times New Roman"/>
                      </a:endParaRPr>
                    </a:p>
                  </a:txBody>
                  <a:tcPr marL="35385" marR="35385" marT="0" marB="0"/>
                </a:tc>
              </a:tr>
              <a:tr h="108513">
                <a:tc>
                  <a:txBody>
                    <a:bodyPr/>
                    <a:lstStyle/>
                    <a:p>
                      <a:pPr marL="0" marR="0">
                        <a:lnSpc>
                          <a:spcPct val="115000"/>
                        </a:lnSpc>
                        <a:spcBef>
                          <a:spcPts val="0"/>
                        </a:spcBef>
                        <a:spcAft>
                          <a:spcPts val="0"/>
                        </a:spcAft>
                      </a:pPr>
                      <a:r>
                        <a:rPr lang="en-US" sz="1700">
                          <a:effectLst/>
                        </a:rPr>
                        <a:t>XX (20)</a:t>
                      </a:r>
                      <a:endParaRPr lang="en-US" sz="1700">
                        <a:effectLst/>
                        <a:latin typeface="Calibri"/>
                        <a:ea typeface="Calibri"/>
                        <a:cs typeface="Times New Roman"/>
                      </a:endParaRPr>
                    </a:p>
                  </a:txBody>
                  <a:tcPr marL="35385" marR="35385" marT="0" marB="0"/>
                </a:tc>
                <a:tc>
                  <a:txBody>
                    <a:bodyPr/>
                    <a:lstStyle/>
                    <a:p>
                      <a:pPr marL="0" marR="0">
                        <a:lnSpc>
                          <a:spcPct val="115000"/>
                        </a:lnSpc>
                        <a:spcBef>
                          <a:spcPts val="0"/>
                        </a:spcBef>
                        <a:spcAft>
                          <a:spcPts val="0"/>
                        </a:spcAft>
                      </a:pPr>
                      <a:r>
                        <a:rPr lang="en-US" sz="1700">
                          <a:effectLst/>
                        </a:rPr>
                        <a:t>presidential term and succession</a:t>
                      </a:r>
                      <a:endParaRPr lang="en-US" sz="1700">
                        <a:effectLst/>
                        <a:latin typeface="Calibri"/>
                        <a:ea typeface="Calibri"/>
                        <a:cs typeface="Times New Roman"/>
                      </a:endParaRPr>
                    </a:p>
                  </a:txBody>
                  <a:tcPr marL="35385" marR="35385" marT="0" marB="0"/>
                </a:tc>
              </a:tr>
              <a:tr h="108513">
                <a:tc>
                  <a:txBody>
                    <a:bodyPr/>
                    <a:lstStyle/>
                    <a:p>
                      <a:pPr marL="0" marR="0">
                        <a:lnSpc>
                          <a:spcPct val="115000"/>
                        </a:lnSpc>
                        <a:spcBef>
                          <a:spcPts val="0"/>
                        </a:spcBef>
                        <a:spcAft>
                          <a:spcPts val="0"/>
                        </a:spcAft>
                      </a:pPr>
                      <a:r>
                        <a:rPr lang="en-US" sz="1700">
                          <a:effectLst/>
                        </a:rPr>
                        <a:t>XXI (21)</a:t>
                      </a:r>
                      <a:endParaRPr lang="en-US" sz="1700">
                        <a:effectLst/>
                        <a:latin typeface="Calibri"/>
                        <a:ea typeface="Calibri"/>
                        <a:cs typeface="Times New Roman"/>
                      </a:endParaRPr>
                    </a:p>
                  </a:txBody>
                  <a:tcPr marL="35385" marR="35385" marT="0" marB="0"/>
                </a:tc>
                <a:tc>
                  <a:txBody>
                    <a:bodyPr/>
                    <a:lstStyle/>
                    <a:p>
                      <a:pPr marL="0" marR="0">
                        <a:lnSpc>
                          <a:spcPct val="115000"/>
                        </a:lnSpc>
                        <a:spcBef>
                          <a:spcPts val="0"/>
                        </a:spcBef>
                        <a:spcAft>
                          <a:spcPts val="0"/>
                        </a:spcAft>
                      </a:pPr>
                      <a:r>
                        <a:rPr lang="en-US" sz="1700">
                          <a:effectLst/>
                        </a:rPr>
                        <a:t>repeal of prohibition</a:t>
                      </a:r>
                      <a:endParaRPr lang="en-US" sz="1700">
                        <a:effectLst/>
                        <a:latin typeface="Calibri"/>
                        <a:ea typeface="Calibri"/>
                        <a:cs typeface="Times New Roman"/>
                      </a:endParaRPr>
                    </a:p>
                  </a:txBody>
                  <a:tcPr marL="35385" marR="35385" marT="0" marB="0"/>
                </a:tc>
              </a:tr>
              <a:tr h="108513">
                <a:tc>
                  <a:txBody>
                    <a:bodyPr/>
                    <a:lstStyle/>
                    <a:p>
                      <a:pPr marL="0" marR="0">
                        <a:lnSpc>
                          <a:spcPct val="115000"/>
                        </a:lnSpc>
                        <a:spcBef>
                          <a:spcPts val="0"/>
                        </a:spcBef>
                        <a:spcAft>
                          <a:spcPts val="0"/>
                        </a:spcAft>
                      </a:pPr>
                      <a:r>
                        <a:rPr lang="en-US" sz="1700">
                          <a:effectLst/>
                        </a:rPr>
                        <a:t>XXII (22)</a:t>
                      </a:r>
                      <a:endParaRPr lang="en-US" sz="1700">
                        <a:effectLst/>
                        <a:latin typeface="Calibri"/>
                        <a:ea typeface="Calibri"/>
                        <a:cs typeface="Times New Roman"/>
                      </a:endParaRPr>
                    </a:p>
                  </a:txBody>
                  <a:tcPr marL="35385" marR="35385" marT="0" marB="0"/>
                </a:tc>
                <a:tc>
                  <a:txBody>
                    <a:bodyPr/>
                    <a:lstStyle/>
                    <a:p>
                      <a:pPr marL="0" marR="0">
                        <a:lnSpc>
                          <a:spcPct val="115000"/>
                        </a:lnSpc>
                        <a:spcBef>
                          <a:spcPts val="0"/>
                        </a:spcBef>
                        <a:spcAft>
                          <a:spcPts val="0"/>
                        </a:spcAft>
                      </a:pPr>
                      <a:r>
                        <a:rPr lang="en-US" sz="1700">
                          <a:effectLst/>
                        </a:rPr>
                        <a:t>president limited to 2 terms</a:t>
                      </a:r>
                      <a:endParaRPr lang="en-US" sz="1700">
                        <a:effectLst/>
                        <a:latin typeface="Calibri"/>
                        <a:ea typeface="Calibri"/>
                        <a:cs typeface="Times New Roman"/>
                      </a:endParaRPr>
                    </a:p>
                  </a:txBody>
                  <a:tcPr marL="35385" marR="35385" marT="0" marB="0"/>
                </a:tc>
              </a:tr>
              <a:tr h="108513">
                <a:tc>
                  <a:txBody>
                    <a:bodyPr/>
                    <a:lstStyle/>
                    <a:p>
                      <a:pPr marL="0" marR="0">
                        <a:lnSpc>
                          <a:spcPct val="115000"/>
                        </a:lnSpc>
                        <a:spcBef>
                          <a:spcPts val="0"/>
                        </a:spcBef>
                        <a:spcAft>
                          <a:spcPts val="0"/>
                        </a:spcAft>
                      </a:pPr>
                      <a:r>
                        <a:rPr lang="en-US" sz="1700">
                          <a:effectLst/>
                        </a:rPr>
                        <a:t>XXIII (23)</a:t>
                      </a:r>
                      <a:endParaRPr lang="en-US" sz="1700">
                        <a:effectLst/>
                        <a:latin typeface="Calibri"/>
                        <a:ea typeface="Calibri"/>
                        <a:cs typeface="Times New Roman"/>
                      </a:endParaRPr>
                    </a:p>
                  </a:txBody>
                  <a:tcPr marL="35385" marR="35385" marT="0" marB="0"/>
                </a:tc>
                <a:tc>
                  <a:txBody>
                    <a:bodyPr/>
                    <a:lstStyle/>
                    <a:p>
                      <a:pPr marL="0" marR="0">
                        <a:lnSpc>
                          <a:spcPct val="115000"/>
                        </a:lnSpc>
                        <a:spcBef>
                          <a:spcPts val="0"/>
                        </a:spcBef>
                        <a:spcAft>
                          <a:spcPts val="0"/>
                        </a:spcAft>
                      </a:pPr>
                      <a:r>
                        <a:rPr lang="en-US" sz="1700">
                          <a:effectLst/>
                        </a:rPr>
                        <a:t>presidential vote for persons in D.C.</a:t>
                      </a:r>
                      <a:endParaRPr lang="en-US" sz="1700">
                        <a:effectLst/>
                        <a:latin typeface="Calibri"/>
                        <a:ea typeface="Calibri"/>
                        <a:cs typeface="Times New Roman"/>
                      </a:endParaRPr>
                    </a:p>
                  </a:txBody>
                  <a:tcPr marL="35385" marR="35385" marT="0" marB="0"/>
                </a:tc>
              </a:tr>
              <a:tr h="89757">
                <a:tc>
                  <a:txBody>
                    <a:bodyPr/>
                    <a:lstStyle/>
                    <a:p>
                      <a:pPr marL="0" marR="0">
                        <a:lnSpc>
                          <a:spcPct val="115000"/>
                        </a:lnSpc>
                        <a:spcBef>
                          <a:spcPts val="0"/>
                        </a:spcBef>
                        <a:spcAft>
                          <a:spcPts val="0"/>
                        </a:spcAft>
                      </a:pPr>
                      <a:r>
                        <a:rPr lang="en-US" sz="1700">
                          <a:effectLst/>
                        </a:rPr>
                        <a:t>XXIV (24)</a:t>
                      </a:r>
                      <a:endParaRPr lang="en-US" sz="1700">
                        <a:effectLst/>
                        <a:latin typeface="Calibri"/>
                        <a:ea typeface="Calibri"/>
                        <a:cs typeface="Times New Roman"/>
                      </a:endParaRPr>
                    </a:p>
                  </a:txBody>
                  <a:tcPr marL="35385" marR="35385" marT="0" marB="0"/>
                </a:tc>
                <a:tc>
                  <a:txBody>
                    <a:bodyPr/>
                    <a:lstStyle/>
                    <a:p>
                      <a:pPr marL="0" marR="0">
                        <a:lnSpc>
                          <a:spcPct val="115000"/>
                        </a:lnSpc>
                        <a:spcBef>
                          <a:spcPts val="0"/>
                        </a:spcBef>
                        <a:spcAft>
                          <a:spcPts val="0"/>
                        </a:spcAft>
                      </a:pPr>
                      <a:r>
                        <a:rPr lang="en-US" sz="1700">
                          <a:effectLst/>
                        </a:rPr>
                        <a:t>no poll tax</a:t>
                      </a:r>
                      <a:endParaRPr lang="en-US" sz="1700">
                        <a:effectLst/>
                        <a:latin typeface="Calibri"/>
                        <a:ea typeface="Calibri"/>
                        <a:cs typeface="Times New Roman"/>
                      </a:endParaRPr>
                    </a:p>
                  </a:txBody>
                  <a:tcPr marL="35385" marR="35385" marT="0" marB="0"/>
                </a:tc>
              </a:tr>
              <a:tr h="108513">
                <a:tc>
                  <a:txBody>
                    <a:bodyPr/>
                    <a:lstStyle/>
                    <a:p>
                      <a:pPr marL="0" marR="0">
                        <a:lnSpc>
                          <a:spcPct val="115000"/>
                        </a:lnSpc>
                        <a:spcBef>
                          <a:spcPts val="0"/>
                        </a:spcBef>
                        <a:spcAft>
                          <a:spcPts val="0"/>
                        </a:spcAft>
                      </a:pPr>
                      <a:r>
                        <a:rPr lang="en-US" sz="1700">
                          <a:effectLst/>
                        </a:rPr>
                        <a:t>XXV (25)</a:t>
                      </a:r>
                      <a:endParaRPr lang="en-US" sz="1700">
                        <a:effectLst/>
                        <a:latin typeface="Calibri"/>
                        <a:ea typeface="Calibri"/>
                        <a:cs typeface="Times New Roman"/>
                      </a:endParaRPr>
                    </a:p>
                  </a:txBody>
                  <a:tcPr marL="35385" marR="35385" marT="0" marB="0"/>
                </a:tc>
                <a:tc>
                  <a:txBody>
                    <a:bodyPr/>
                    <a:lstStyle/>
                    <a:p>
                      <a:pPr marL="0" marR="0">
                        <a:lnSpc>
                          <a:spcPct val="115000"/>
                        </a:lnSpc>
                        <a:spcBef>
                          <a:spcPts val="0"/>
                        </a:spcBef>
                        <a:spcAft>
                          <a:spcPts val="0"/>
                        </a:spcAft>
                      </a:pPr>
                      <a:r>
                        <a:rPr lang="en-US" sz="1700">
                          <a:effectLst/>
                        </a:rPr>
                        <a:t>presidential succession</a:t>
                      </a:r>
                      <a:endParaRPr lang="en-US" sz="1700">
                        <a:effectLst/>
                        <a:latin typeface="Calibri"/>
                        <a:ea typeface="Calibri"/>
                        <a:cs typeface="Times New Roman"/>
                      </a:endParaRPr>
                    </a:p>
                  </a:txBody>
                  <a:tcPr marL="35385" marR="35385" marT="0" marB="0"/>
                </a:tc>
              </a:tr>
              <a:tr h="108513">
                <a:tc>
                  <a:txBody>
                    <a:bodyPr/>
                    <a:lstStyle/>
                    <a:p>
                      <a:pPr marL="0" marR="0">
                        <a:lnSpc>
                          <a:spcPct val="115000"/>
                        </a:lnSpc>
                        <a:spcBef>
                          <a:spcPts val="0"/>
                        </a:spcBef>
                        <a:spcAft>
                          <a:spcPts val="0"/>
                        </a:spcAft>
                      </a:pPr>
                      <a:r>
                        <a:rPr lang="en-US" sz="1700">
                          <a:effectLst/>
                        </a:rPr>
                        <a:t>XXVI (26)</a:t>
                      </a:r>
                      <a:endParaRPr lang="en-US" sz="1700">
                        <a:effectLst/>
                        <a:latin typeface="Calibri"/>
                        <a:ea typeface="Calibri"/>
                        <a:cs typeface="Times New Roman"/>
                      </a:endParaRPr>
                    </a:p>
                  </a:txBody>
                  <a:tcPr marL="35385" marR="35385" marT="0" marB="0"/>
                </a:tc>
                <a:tc>
                  <a:txBody>
                    <a:bodyPr/>
                    <a:lstStyle/>
                    <a:p>
                      <a:pPr marL="0" marR="0">
                        <a:lnSpc>
                          <a:spcPct val="115000"/>
                        </a:lnSpc>
                        <a:spcBef>
                          <a:spcPts val="0"/>
                        </a:spcBef>
                        <a:spcAft>
                          <a:spcPts val="0"/>
                        </a:spcAft>
                      </a:pPr>
                      <a:r>
                        <a:rPr lang="en-US" sz="1700">
                          <a:effectLst/>
                        </a:rPr>
                        <a:t>right to vote at age 18</a:t>
                      </a:r>
                      <a:endParaRPr lang="en-US" sz="1700">
                        <a:effectLst/>
                        <a:latin typeface="Calibri"/>
                        <a:ea typeface="Calibri"/>
                        <a:cs typeface="Times New Roman"/>
                      </a:endParaRPr>
                    </a:p>
                  </a:txBody>
                  <a:tcPr marL="35385" marR="35385" marT="0" marB="0"/>
                </a:tc>
              </a:tr>
              <a:tr h="217026">
                <a:tc>
                  <a:txBody>
                    <a:bodyPr/>
                    <a:lstStyle/>
                    <a:p>
                      <a:pPr marL="0" marR="0">
                        <a:lnSpc>
                          <a:spcPct val="115000"/>
                        </a:lnSpc>
                        <a:spcBef>
                          <a:spcPts val="0"/>
                        </a:spcBef>
                        <a:spcAft>
                          <a:spcPts val="0"/>
                        </a:spcAft>
                      </a:pPr>
                      <a:r>
                        <a:rPr lang="en-US" sz="1700">
                          <a:effectLst/>
                        </a:rPr>
                        <a:t>XXVII (27)</a:t>
                      </a:r>
                      <a:endParaRPr lang="en-US" sz="1700">
                        <a:effectLst/>
                        <a:latin typeface="Calibri"/>
                        <a:ea typeface="Calibri"/>
                        <a:cs typeface="Times New Roman"/>
                      </a:endParaRPr>
                    </a:p>
                  </a:txBody>
                  <a:tcPr marL="35385" marR="35385" marT="0" marB="0"/>
                </a:tc>
                <a:tc>
                  <a:txBody>
                    <a:bodyPr/>
                    <a:lstStyle/>
                    <a:p>
                      <a:pPr marL="0" marR="0">
                        <a:lnSpc>
                          <a:spcPct val="115000"/>
                        </a:lnSpc>
                        <a:spcBef>
                          <a:spcPts val="0"/>
                        </a:spcBef>
                        <a:spcAft>
                          <a:spcPts val="0"/>
                        </a:spcAft>
                      </a:pPr>
                      <a:r>
                        <a:rPr lang="en-US" sz="1700" dirty="0">
                          <a:effectLst/>
                        </a:rPr>
                        <a:t>compensation of members of Congress</a:t>
                      </a:r>
                    </a:p>
                    <a:p>
                      <a:pPr marL="0" marR="0">
                        <a:lnSpc>
                          <a:spcPct val="115000"/>
                        </a:lnSpc>
                        <a:spcBef>
                          <a:spcPts val="0"/>
                        </a:spcBef>
                        <a:spcAft>
                          <a:spcPts val="0"/>
                        </a:spcAft>
                      </a:pPr>
                      <a:r>
                        <a:rPr lang="en-US" sz="1700" dirty="0">
                          <a:effectLst/>
                        </a:rPr>
                        <a:t> </a:t>
                      </a:r>
                      <a:endParaRPr lang="en-US" sz="1700" dirty="0">
                        <a:effectLst/>
                        <a:latin typeface="Calibri"/>
                        <a:ea typeface="Calibri"/>
                        <a:cs typeface="Times New Roman"/>
                      </a:endParaRPr>
                    </a:p>
                  </a:txBody>
                  <a:tcPr marL="35385" marR="35385" marT="0" marB="0"/>
                </a:tc>
              </a:tr>
            </a:tbl>
          </a:graphicData>
        </a:graphic>
      </p:graphicFrame>
    </p:spTree>
    <p:extLst>
      <p:ext uri="{BB962C8B-B14F-4D97-AF65-F5344CB8AC3E}">
        <p14:creationId xmlns:p14="http://schemas.microsoft.com/office/powerpoint/2010/main" val="18998767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Now it’s your turn to piece it together! </a:t>
            </a:r>
            <a:endParaRPr lang="en-US" dirty="0"/>
          </a:p>
        </p:txBody>
      </p:sp>
      <p:sp>
        <p:nvSpPr>
          <p:cNvPr id="7" name="Content Placeholder 6"/>
          <p:cNvSpPr>
            <a:spLocks noGrp="1"/>
          </p:cNvSpPr>
          <p:nvPr>
            <p:ph idx="1"/>
          </p:nvPr>
        </p:nvSpPr>
        <p:spPr>
          <a:xfrm>
            <a:off x="228600" y="1752600"/>
            <a:ext cx="8686800" cy="4953000"/>
          </a:xfrm>
        </p:spPr>
        <p:txBody>
          <a:bodyPr>
            <a:normAutofit fontScale="92500"/>
          </a:bodyPr>
          <a:lstStyle/>
          <a:p>
            <a:pPr marL="498157" indent="-342900">
              <a:lnSpc>
                <a:spcPct val="115000"/>
              </a:lnSpc>
              <a:spcBef>
                <a:spcPts val="0"/>
              </a:spcBef>
            </a:pPr>
            <a:r>
              <a:rPr lang="en-US" dirty="0" smtClean="0"/>
              <a:t>Get in groups of 3-5.</a:t>
            </a:r>
          </a:p>
          <a:p>
            <a:pPr marL="498157" indent="-342900">
              <a:lnSpc>
                <a:spcPct val="115000"/>
              </a:lnSpc>
              <a:spcBef>
                <a:spcPts val="0"/>
              </a:spcBef>
            </a:pPr>
            <a:r>
              <a:rPr lang="en-US" dirty="0" smtClean="0"/>
              <a:t>You will receive a handout (Student Handout 1)  and an envelope. </a:t>
            </a:r>
          </a:p>
          <a:p>
            <a:pPr marL="498157" indent="-342900">
              <a:lnSpc>
                <a:spcPct val="115000"/>
              </a:lnSpc>
              <a:spcBef>
                <a:spcPts val="0"/>
              </a:spcBef>
            </a:pPr>
            <a:r>
              <a:rPr lang="en-US" dirty="0" smtClean="0"/>
              <a:t>Remove </a:t>
            </a:r>
            <a:r>
              <a:rPr lang="en-US" dirty="0"/>
              <a:t>the strips from the envelope</a:t>
            </a:r>
            <a:endParaRPr lang="en-US" sz="2000" dirty="0"/>
          </a:p>
          <a:p>
            <a:pPr marL="498157" indent="-342900">
              <a:lnSpc>
                <a:spcPct val="115000"/>
              </a:lnSpc>
              <a:spcBef>
                <a:spcPts val="0"/>
              </a:spcBef>
            </a:pPr>
            <a:r>
              <a:rPr lang="en-US" dirty="0"/>
              <a:t>Identify the part of the Constitution using </a:t>
            </a:r>
            <a:r>
              <a:rPr lang="en-US" dirty="0" smtClean="0"/>
              <a:t>Student Handout </a:t>
            </a:r>
            <a:r>
              <a:rPr lang="en-US" dirty="0"/>
              <a:t>1. </a:t>
            </a:r>
            <a:endParaRPr lang="en-US" sz="2000" dirty="0"/>
          </a:p>
          <a:p>
            <a:pPr marL="498157" indent="-342900">
              <a:lnSpc>
                <a:spcPct val="115000"/>
              </a:lnSpc>
              <a:spcBef>
                <a:spcPts val="0"/>
              </a:spcBef>
            </a:pPr>
            <a:r>
              <a:rPr lang="en-US" dirty="0"/>
              <a:t>Label each strip in the blank </a:t>
            </a:r>
            <a:r>
              <a:rPr lang="en-US" dirty="0" smtClean="0"/>
              <a:t>box </a:t>
            </a:r>
            <a:r>
              <a:rPr lang="en-US" dirty="0"/>
              <a:t>on the </a:t>
            </a:r>
            <a:r>
              <a:rPr lang="en-US" dirty="0" smtClean="0"/>
              <a:t>left (ex: Article II, Amendment X).</a:t>
            </a:r>
            <a:endParaRPr lang="en-US" sz="2000" dirty="0"/>
          </a:p>
          <a:p>
            <a:pPr marL="498157" indent="-342900">
              <a:lnSpc>
                <a:spcPct val="115000"/>
              </a:lnSpc>
              <a:spcBef>
                <a:spcPts val="0"/>
              </a:spcBef>
            </a:pPr>
            <a:r>
              <a:rPr lang="en-US" dirty="0"/>
              <a:t>Assemble the Constitution </a:t>
            </a:r>
            <a:r>
              <a:rPr lang="en-US" b="1" dirty="0"/>
              <a:t>in the correct </a:t>
            </a:r>
            <a:r>
              <a:rPr lang="en-US" dirty="0" smtClean="0"/>
              <a:t>order using Student Handout 1 as a guide.</a:t>
            </a:r>
            <a:endParaRPr lang="en-US" sz="2000" dirty="0"/>
          </a:p>
          <a:p>
            <a:pPr marL="498157" indent="-342900">
              <a:lnSpc>
                <a:spcPct val="115000"/>
              </a:lnSpc>
              <a:spcBef>
                <a:spcPts val="0"/>
              </a:spcBef>
            </a:pPr>
            <a:r>
              <a:rPr lang="en-US" dirty="0"/>
              <a:t>Glue/tape the pieces of paper to the blank paper</a:t>
            </a:r>
            <a:r>
              <a:rPr lang="en-US" dirty="0" smtClean="0"/>
              <a:t>.</a:t>
            </a:r>
          </a:p>
          <a:p>
            <a:pPr marL="498157" indent="-342900">
              <a:lnSpc>
                <a:spcPct val="115000"/>
              </a:lnSpc>
              <a:spcBef>
                <a:spcPts val="0"/>
              </a:spcBef>
            </a:pPr>
            <a:r>
              <a:rPr lang="en-US" dirty="0" smtClean="0"/>
              <a:t>Be sure to </a:t>
            </a:r>
            <a:r>
              <a:rPr lang="en-US" b="1" dirty="0" smtClean="0"/>
              <a:t>write names of all group members </a:t>
            </a:r>
            <a:r>
              <a:rPr lang="en-US" dirty="0" smtClean="0"/>
              <a:t>on the back of the paper!  </a:t>
            </a:r>
            <a:endParaRPr lang="en-US" sz="2000" dirty="0">
              <a:latin typeface="Calibri"/>
              <a:ea typeface="Calibri"/>
              <a:cs typeface="Times New Roman"/>
            </a:endParaRPr>
          </a:p>
          <a:p>
            <a:pPr marL="0" indent="0" algn="ctr">
              <a:buNone/>
            </a:pPr>
            <a:r>
              <a:rPr lang="en-US" sz="2800" b="1" dirty="0" smtClean="0"/>
              <a:t>First group to finish wins!</a:t>
            </a:r>
            <a:endParaRPr lang="en-US" sz="2800" b="1" dirty="0"/>
          </a:p>
        </p:txBody>
      </p:sp>
    </p:spTree>
    <p:extLst>
      <p:ext uri="{BB962C8B-B14F-4D97-AF65-F5344CB8AC3E}">
        <p14:creationId xmlns:p14="http://schemas.microsoft.com/office/powerpoint/2010/main" val="3888735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fade">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fade">
                                      <p:cBhvr>
                                        <p:cTn id="42" dur="500"/>
                                        <p:tgtEl>
                                          <p:spTgt spid="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animEffect transition="in" filter="fade">
                                      <p:cBhvr>
                                        <p:cTn id="47" dur="50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2" descr="C:\Documents and Settings\flrea\Local Settings\Temporary Internet Files\Content.IE5\MIT1Q49H\MC900231552[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28903" y="3907012"/>
            <a:ext cx="3878471" cy="295887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228600"/>
            <a:ext cx="8229600" cy="1252728"/>
          </a:xfrm>
        </p:spPr>
        <p:txBody>
          <a:bodyPr>
            <a:normAutofit fontScale="90000"/>
          </a:bodyPr>
          <a:lstStyle/>
          <a:p>
            <a:r>
              <a:rPr lang="en-US" dirty="0" smtClean="0"/>
              <a:t>Time to Review!  What happened to the Articles of Confederation?</a:t>
            </a:r>
            <a:endParaRPr lang="en-US" dirty="0"/>
          </a:p>
        </p:txBody>
      </p:sp>
      <p:sp>
        <p:nvSpPr>
          <p:cNvPr id="3" name="Content Placeholder 2"/>
          <p:cNvSpPr>
            <a:spLocks noGrp="1"/>
          </p:cNvSpPr>
          <p:nvPr>
            <p:ph idx="1"/>
          </p:nvPr>
        </p:nvSpPr>
        <p:spPr>
          <a:xfrm>
            <a:off x="228600" y="1828800"/>
            <a:ext cx="8686800" cy="4525962"/>
          </a:xfrm>
        </p:spPr>
        <p:txBody>
          <a:bodyPr>
            <a:normAutofit/>
          </a:bodyPr>
          <a:lstStyle/>
          <a:p>
            <a:r>
              <a:rPr lang="en-US" sz="2800" dirty="0" smtClean="0"/>
              <a:t>Farmers in Massachusetts were beginning to lose their farms due to economic problems</a:t>
            </a:r>
          </a:p>
          <a:p>
            <a:pPr lvl="1"/>
            <a:r>
              <a:rPr lang="en-US" sz="2400" dirty="0" smtClean="0"/>
              <a:t>The Farmers blamed high taxes imposed by the state for the economic downturn</a:t>
            </a:r>
          </a:p>
          <a:p>
            <a:pPr lvl="1"/>
            <a:r>
              <a:rPr lang="en-US" sz="2400" dirty="0" smtClean="0"/>
              <a:t>Many farmers lost their farms and homes; some were even put in prison</a:t>
            </a:r>
          </a:p>
          <a:p>
            <a:r>
              <a:rPr lang="en-US" sz="2800" dirty="0" smtClean="0"/>
              <a:t>As a result, local farmers, led by Daniel Shays decided to rebel by shutting down the courts using force – they even raided a federal arsenal to take weapons for their rebellion</a:t>
            </a:r>
            <a:endParaRPr lang="en-US" sz="2800" dirty="0"/>
          </a:p>
        </p:txBody>
      </p:sp>
      <p:pic>
        <p:nvPicPr>
          <p:cNvPr id="58371" name="Picture 3" descr="C:\Documents and Settings\flrea\Local Settings\Temporary Internet Files\Content.IE5\J53TWFJT\MC900230929[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1448245">
            <a:off x="6559084" y="5771228"/>
            <a:ext cx="2293545" cy="1288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540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8370"/>
                                        </p:tgtEl>
                                        <p:attrNameLst>
                                          <p:attrName>style.visibility</p:attrName>
                                        </p:attrNameLst>
                                      </p:cBhvr>
                                      <p:to>
                                        <p:strVal val="visible"/>
                                      </p:to>
                                    </p:set>
                                    <p:animEffect transition="in" filter="fade">
                                      <p:cBhvr>
                                        <p:cTn id="10" dur="500"/>
                                        <p:tgtEl>
                                          <p:spTgt spid="5837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58371"/>
                                        </p:tgtEl>
                                        <p:attrNameLst>
                                          <p:attrName>style.visibility</p:attrName>
                                        </p:attrNameLst>
                                      </p:cBhvr>
                                      <p:to>
                                        <p:strVal val="visible"/>
                                      </p:to>
                                    </p:set>
                                    <p:animEffect transition="in" filter="fade">
                                      <p:cBhvr>
                                        <p:cTn id="28" dur="500"/>
                                        <p:tgtEl>
                                          <p:spTgt spid="583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Shays’ Rebellion</a:t>
            </a:r>
            <a:endParaRPr lang="en-US" dirty="0"/>
          </a:p>
        </p:txBody>
      </p:sp>
      <p:sp>
        <p:nvSpPr>
          <p:cNvPr id="3" name="Content Placeholder 2"/>
          <p:cNvSpPr>
            <a:spLocks noGrp="1"/>
          </p:cNvSpPr>
          <p:nvPr>
            <p:ph idx="1"/>
          </p:nvPr>
        </p:nvSpPr>
        <p:spPr>
          <a:xfrm>
            <a:off x="228600" y="1295400"/>
            <a:ext cx="8686800" cy="4525962"/>
          </a:xfrm>
        </p:spPr>
        <p:txBody>
          <a:bodyPr>
            <a:noAutofit/>
          </a:bodyPr>
          <a:lstStyle/>
          <a:p>
            <a:r>
              <a:rPr lang="en-US" sz="3200" dirty="0" smtClean="0"/>
              <a:t>Shays’ rebellion scared the colonists</a:t>
            </a:r>
          </a:p>
          <a:p>
            <a:pPr lvl="1"/>
            <a:r>
              <a:rPr lang="en-US" sz="2800" dirty="0" smtClean="0"/>
              <a:t>Who was going to maintain order if the states couldn’t? </a:t>
            </a:r>
          </a:p>
          <a:p>
            <a:pPr lvl="1"/>
            <a:r>
              <a:rPr lang="en-US" sz="2800" dirty="0" smtClean="0"/>
              <a:t>Would rebellions like this begin to spread?</a:t>
            </a:r>
          </a:p>
          <a:p>
            <a:pPr lvl="1"/>
            <a:r>
              <a:rPr lang="en-US" sz="2800" dirty="0" smtClean="0"/>
              <a:t>Could the country survive with things like this going on? </a:t>
            </a:r>
          </a:p>
          <a:p>
            <a:r>
              <a:rPr lang="en-US" sz="3200" dirty="0" smtClean="0"/>
              <a:t>The colonists knew that something needed to be done about all of the problems the government was having under the Articles. </a:t>
            </a:r>
          </a:p>
        </p:txBody>
      </p:sp>
    </p:spTree>
    <p:extLst>
      <p:ext uri="{BB962C8B-B14F-4D97-AF65-F5344CB8AC3E}">
        <p14:creationId xmlns:p14="http://schemas.microsoft.com/office/powerpoint/2010/main" val="2785819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Philadelphia Convention	</a:t>
            </a:r>
            <a:endParaRPr lang="en-US" dirty="0"/>
          </a:p>
        </p:txBody>
      </p:sp>
      <p:pic>
        <p:nvPicPr>
          <p:cNvPr id="57346" name="Picture 2" descr="C:\Documents and Settings\flrea\Local Settings\Temporary Internet Files\Content.IE5\3WK9XAN9\MC900149338[1].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7415454" y="0"/>
            <a:ext cx="1728545" cy="2590800"/>
          </a:xfrm>
          <a:prstGeom prst="rect">
            <a:avLst/>
          </a:prstGeom>
          <a:noFill/>
          <a:extLst>
            <a:ext uri="{909E8E84-426E-40DD-AFC4-6F175D3DCCD1}">
              <a14:hiddenFill xmlns:a14="http://schemas.microsoft.com/office/drawing/2010/main">
                <a:solidFill>
                  <a:srgbClr val="FFFFFF"/>
                </a:solidFill>
              </a14:hiddenFill>
            </a:ext>
          </a:extLst>
        </p:spPr>
      </p:pic>
      <p:pic>
        <p:nvPicPr>
          <p:cNvPr id="57347" name="Picture 3" descr="C:\Documents and Settings\flrea\Local Settings\Temporary Internet Files\Content.IE5\6QWJWNTB\MC900039370[1].wmf"/>
          <p:cNvPicPr>
            <a:picLocks noChangeAspect="1" noChangeArrowheads="1"/>
          </p:cNvPicPr>
          <p:nvPr/>
        </p:nvPicPr>
        <p:blipFill>
          <a:blip r:embed="rId4" cstate="print">
            <a:lum bright="70000" contrast="-70000"/>
            <a:extLst>
              <a:ext uri="{28A0092B-C50C-407E-A947-70E740481C1C}">
                <a14:useLocalDpi xmlns:a14="http://schemas.microsoft.com/office/drawing/2010/main" val="0"/>
              </a:ext>
            </a:extLst>
          </a:blip>
          <a:srcRect/>
          <a:stretch>
            <a:fillRect/>
          </a:stretch>
        </p:blipFill>
        <p:spPr bwMode="auto">
          <a:xfrm>
            <a:off x="-15240" y="4876800"/>
            <a:ext cx="1347940" cy="19812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533400" y="1828800"/>
            <a:ext cx="7408333" cy="3450696"/>
          </a:xfrm>
        </p:spPr>
        <p:txBody>
          <a:bodyPr>
            <a:noAutofit/>
          </a:bodyPr>
          <a:lstStyle/>
          <a:p>
            <a:r>
              <a:rPr lang="en-US" sz="2600" dirty="0" smtClean="0"/>
              <a:t>At the urging of the states, Congress invited delegates from all of the states to Philadelphia</a:t>
            </a:r>
          </a:p>
          <a:p>
            <a:r>
              <a:rPr lang="en-US" sz="2600" dirty="0" smtClean="0"/>
              <a:t>The purpose of this meeting was “for the sole and express purpose of revising the Articles of Confederation” </a:t>
            </a:r>
          </a:p>
          <a:p>
            <a:pPr lvl="1"/>
            <a:r>
              <a:rPr lang="en-US" sz="2600" dirty="0" smtClean="0"/>
              <a:t>Delegates (representatives of the states attending the convention) were only to revise the Articles…</a:t>
            </a:r>
          </a:p>
          <a:p>
            <a:pPr marL="457200" lvl="1" indent="0">
              <a:buNone/>
            </a:pPr>
            <a:r>
              <a:rPr lang="en-US" sz="2400" dirty="0" smtClean="0"/>
              <a:t>		</a:t>
            </a:r>
          </a:p>
          <a:p>
            <a:pPr marL="457200" lvl="1" indent="0">
              <a:buNone/>
            </a:pPr>
            <a:r>
              <a:rPr lang="en-US" sz="2400" dirty="0"/>
              <a:t>	</a:t>
            </a:r>
            <a:r>
              <a:rPr lang="en-US" sz="2400" dirty="0" smtClean="0"/>
              <a:t>	…but did they do more than revise?</a:t>
            </a:r>
          </a:p>
          <a:p>
            <a:pPr marL="0" indent="0">
              <a:buNone/>
            </a:pPr>
            <a:endParaRPr lang="en-US" sz="2800" dirty="0"/>
          </a:p>
        </p:txBody>
      </p:sp>
    </p:spTree>
    <p:extLst>
      <p:ext uri="{BB962C8B-B14F-4D97-AF65-F5344CB8AC3E}">
        <p14:creationId xmlns:p14="http://schemas.microsoft.com/office/powerpoint/2010/main" val="2613245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29400" y="4581348"/>
            <a:ext cx="1513417" cy="1911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ontent Placeholder 1"/>
          <p:cNvSpPr>
            <a:spLocks noGrp="1"/>
          </p:cNvSpPr>
          <p:nvPr>
            <p:ph idx="1"/>
          </p:nvPr>
        </p:nvSpPr>
        <p:spPr>
          <a:xfrm>
            <a:off x="236483" y="1332498"/>
            <a:ext cx="8686800" cy="2819400"/>
          </a:xfrm>
        </p:spPr>
        <p:txBody>
          <a:bodyPr/>
          <a:lstStyle/>
          <a:p>
            <a:r>
              <a:rPr lang="en-US" dirty="0" smtClean="0"/>
              <a:t>Who was there?</a:t>
            </a:r>
          </a:p>
          <a:p>
            <a:pPr lvl="1"/>
            <a:r>
              <a:rPr lang="en-US" dirty="0" smtClean="0"/>
              <a:t>55 delegates to the Philadelphia Convention</a:t>
            </a:r>
          </a:p>
          <a:p>
            <a:pPr lvl="1"/>
            <a:r>
              <a:rPr lang="en-US" dirty="0" smtClean="0"/>
              <a:t>All were white , male, landowners</a:t>
            </a:r>
          </a:p>
          <a:p>
            <a:pPr lvl="1"/>
            <a:r>
              <a:rPr lang="en-US" dirty="0" smtClean="0"/>
              <a:t>Delegates  included:</a:t>
            </a:r>
          </a:p>
          <a:p>
            <a:pPr marL="301943" lvl="1" indent="0">
              <a:buNone/>
            </a:pPr>
            <a:endParaRPr lang="en-US" dirty="0"/>
          </a:p>
        </p:txBody>
      </p:sp>
      <p:sp>
        <p:nvSpPr>
          <p:cNvPr id="3" name="Title 2"/>
          <p:cNvSpPr>
            <a:spLocks noGrp="1"/>
          </p:cNvSpPr>
          <p:nvPr>
            <p:ph type="title"/>
          </p:nvPr>
        </p:nvSpPr>
        <p:spPr/>
        <p:txBody>
          <a:bodyPr/>
          <a:lstStyle/>
          <a:p>
            <a:r>
              <a:rPr lang="en-US" dirty="0" smtClean="0"/>
              <a:t>Philadelphia Convention</a:t>
            </a:r>
            <a:endParaRPr lang="en-US" dirty="0"/>
          </a:p>
        </p:txBody>
      </p:sp>
      <p:sp>
        <p:nvSpPr>
          <p:cNvPr id="5" name="TextBox 4"/>
          <p:cNvSpPr txBox="1"/>
          <p:nvPr/>
        </p:nvSpPr>
        <p:spPr>
          <a:xfrm>
            <a:off x="168165" y="3198674"/>
            <a:ext cx="2743200" cy="1754326"/>
          </a:xfrm>
          <a:prstGeom prst="rect">
            <a:avLst/>
          </a:prstGeom>
          <a:noFill/>
        </p:spPr>
        <p:txBody>
          <a:bodyPr wrap="square" rtlCol="0">
            <a:spAutoFit/>
          </a:bodyPr>
          <a:lstStyle/>
          <a:p>
            <a:pPr marL="0" lvl="1" algn="ctr"/>
            <a:r>
              <a:rPr lang="en-US" b="1" dirty="0"/>
              <a:t>James Madison</a:t>
            </a:r>
            <a:r>
              <a:rPr lang="en-US" dirty="0"/>
              <a:t> –  </a:t>
            </a:r>
            <a:r>
              <a:rPr lang="en-US" dirty="0" smtClean="0"/>
              <a:t>had a plan for a stronger national government; the </a:t>
            </a:r>
            <a:r>
              <a:rPr lang="en-US" dirty="0"/>
              <a:t>“Father of the Constitution”</a:t>
            </a:r>
          </a:p>
          <a:p>
            <a:pPr algn="ctr"/>
            <a:endParaRPr lang="en-US" dirty="0"/>
          </a:p>
        </p:txBody>
      </p:sp>
      <p:sp>
        <p:nvSpPr>
          <p:cNvPr id="6" name="TextBox 5"/>
          <p:cNvSpPr txBox="1"/>
          <p:nvPr/>
        </p:nvSpPr>
        <p:spPr>
          <a:xfrm>
            <a:off x="2958662" y="3198674"/>
            <a:ext cx="2590800" cy="1477328"/>
          </a:xfrm>
          <a:prstGeom prst="rect">
            <a:avLst/>
          </a:prstGeom>
          <a:noFill/>
        </p:spPr>
        <p:txBody>
          <a:bodyPr wrap="square" rtlCol="0">
            <a:spAutoFit/>
          </a:bodyPr>
          <a:lstStyle/>
          <a:p>
            <a:pPr algn="ctr"/>
            <a:r>
              <a:rPr lang="en-US" b="1" dirty="0"/>
              <a:t>George Washington </a:t>
            </a:r>
            <a:r>
              <a:rPr lang="en-US" dirty="0"/>
              <a:t>–  </a:t>
            </a:r>
            <a:r>
              <a:rPr lang="en-US" dirty="0" smtClean="0"/>
              <a:t>highly respected; believed </a:t>
            </a:r>
            <a:r>
              <a:rPr lang="en-US" dirty="0"/>
              <a:t>in a strong national government</a:t>
            </a:r>
          </a:p>
          <a:p>
            <a:pPr algn="ctr"/>
            <a:endParaRPr lang="en-US" dirty="0"/>
          </a:p>
        </p:txBody>
      </p:sp>
      <p:sp>
        <p:nvSpPr>
          <p:cNvPr id="8" name="Rectangle 7"/>
          <p:cNvSpPr/>
          <p:nvPr/>
        </p:nvSpPr>
        <p:spPr>
          <a:xfrm>
            <a:off x="5544207" y="3060175"/>
            <a:ext cx="3429000" cy="1754326"/>
          </a:xfrm>
          <a:prstGeom prst="rect">
            <a:avLst/>
          </a:prstGeom>
        </p:spPr>
        <p:txBody>
          <a:bodyPr wrap="square">
            <a:spAutoFit/>
          </a:bodyPr>
          <a:lstStyle/>
          <a:p>
            <a:pPr lvl="1" algn="ctr"/>
            <a:r>
              <a:rPr lang="en-US" b="1" dirty="0"/>
              <a:t>Benjamin Franklin </a:t>
            </a:r>
            <a:r>
              <a:rPr lang="en-US" dirty="0"/>
              <a:t>– one of the most respected men in America; primary role at the convention was to encourage cooperation among the delegates </a:t>
            </a:r>
          </a:p>
        </p:txBody>
      </p:sp>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6872" y="4648200"/>
            <a:ext cx="1625786" cy="1991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85312" y="4419600"/>
            <a:ext cx="1537500" cy="195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2590800" y="6504801"/>
            <a:ext cx="3505200" cy="276999"/>
          </a:xfrm>
          <a:prstGeom prst="rect">
            <a:avLst/>
          </a:prstGeom>
          <a:noFill/>
        </p:spPr>
        <p:txBody>
          <a:bodyPr wrap="square" rtlCol="0">
            <a:spAutoFit/>
          </a:bodyPr>
          <a:lstStyle/>
          <a:p>
            <a:pPr algn="ctr"/>
            <a:r>
              <a:rPr lang="en-US" sz="1200" dirty="0" smtClean="0"/>
              <a:t>Photos from www.archives.gov</a:t>
            </a:r>
            <a:endParaRPr lang="en-US" sz="1200" dirty="0"/>
          </a:p>
        </p:txBody>
      </p:sp>
    </p:spTree>
    <p:extLst>
      <p:ext uri="{BB962C8B-B14F-4D97-AF65-F5344CB8AC3E}">
        <p14:creationId xmlns:p14="http://schemas.microsoft.com/office/powerpoint/2010/main" val="1756299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par>
                                <p:cTn id="23" presetID="10" presetClass="entr" presetSubtype="0" fill="hold" nodeType="withEffect">
                                  <p:stCondLst>
                                    <p:cond delay="0"/>
                                  </p:stCondLst>
                                  <p:childTnLst>
                                    <p:set>
                                      <p:cBhvr>
                                        <p:cTn id="24" dur="1" fill="hold">
                                          <p:stCondLst>
                                            <p:cond delay="0"/>
                                          </p:stCondLst>
                                        </p:cTn>
                                        <p:tgtEl>
                                          <p:spTgt spid="2050"/>
                                        </p:tgtEl>
                                        <p:attrNameLst>
                                          <p:attrName>style.visibility</p:attrName>
                                        </p:attrNameLst>
                                      </p:cBhvr>
                                      <p:to>
                                        <p:strVal val="visible"/>
                                      </p:to>
                                    </p:set>
                                    <p:animEffect transition="in" filter="fade">
                                      <p:cBhvr>
                                        <p:cTn id="25" dur="500"/>
                                        <p:tgtEl>
                                          <p:spTgt spid="2050"/>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500"/>
                                        <p:tgtEl>
                                          <p:spTgt spid="6"/>
                                        </p:tgtEl>
                                      </p:cBhvr>
                                    </p:animEffect>
                                  </p:childTnLst>
                                </p:cTn>
                              </p:par>
                              <p:par>
                                <p:cTn id="31" presetID="10" presetClass="entr" presetSubtype="0" fill="hold" nodeType="withEffect">
                                  <p:stCondLst>
                                    <p:cond delay="0"/>
                                  </p:stCondLst>
                                  <p:childTnLst>
                                    <p:set>
                                      <p:cBhvr>
                                        <p:cTn id="32" dur="1" fill="hold">
                                          <p:stCondLst>
                                            <p:cond delay="0"/>
                                          </p:stCondLst>
                                        </p:cTn>
                                        <p:tgtEl>
                                          <p:spTgt spid="2051"/>
                                        </p:tgtEl>
                                        <p:attrNameLst>
                                          <p:attrName>style.visibility</p:attrName>
                                        </p:attrNameLst>
                                      </p:cBhvr>
                                      <p:to>
                                        <p:strVal val="visible"/>
                                      </p:to>
                                    </p:set>
                                    <p:animEffect transition="in" filter="fade">
                                      <p:cBhvr>
                                        <p:cTn id="33" dur="500"/>
                                        <p:tgtEl>
                                          <p:spTgt spid="2051"/>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500"/>
                                        <p:tgtEl>
                                          <p:spTgt spid="8"/>
                                        </p:tgtEl>
                                      </p:cBhvr>
                                    </p:animEffect>
                                  </p:childTnLst>
                                </p:cTn>
                              </p:par>
                              <p:par>
                                <p:cTn id="39" presetID="10" presetClass="entr" presetSubtype="0" fill="hold" nodeType="withEffect">
                                  <p:stCondLst>
                                    <p:cond delay="0"/>
                                  </p:stCondLst>
                                  <p:childTnLst>
                                    <p:set>
                                      <p:cBhvr>
                                        <p:cTn id="40" dur="1" fill="hold">
                                          <p:stCondLst>
                                            <p:cond delay="0"/>
                                          </p:stCondLst>
                                        </p:cTn>
                                        <p:tgtEl>
                                          <p:spTgt spid="2052"/>
                                        </p:tgtEl>
                                        <p:attrNameLst>
                                          <p:attrName>style.visibility</p:attrName>
                                        </p:attrNameLst>
                                      </p:cBhvr>
                                      <p:to>
                                        <p:strVal val="visible"/>
                                      </p:to>
                                    </p:set>
                                    <p:animEffect transition="in" filter="fade">
                                      <p:cBhvr>
                                        <p:cTn id="41" dur="5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80318"/>
            <a:ext cx="7967133" cy="3992563"/>
          </a:xfrm>
        </p:spPr>
        <p:txBody>
          <a:bodyPr>
            <a:normAutofit/>
          </a:bodyPr>
          <a:lstStyle/>
          <a:p>
            <a:r>
              <a:rPr lang="en-US" dirty="0" smtClean="0"/>
              <a:t>The delegates realized :</a:t>
            </a:r>
          </a:p>
          <a:p>
            <a:pPr marL="0" indent="0">
              <a:buNone/>
            </a:pPr>
            <a:r>
              <a:rPr lang="en-US" b="1" dirty="0" smtClean="0"/>
              <a:t>1. </a:t>
            </a:r>
            <a:r>
              <a:rPr lang="en-US" dirty="0" smtClean="0"/>
              <a:t>The problems with the Articles of Confederation were serious. Many felt the problems needed to be addressed in an entirely new </a:t>
            </a:r>
            <a:r>
              <a:rPr lang="en-US" b="1" dirty="0" smtClean="0"/>
              <a:t>constitution.</a:t>
            </a:r>
          </a:p>
          <a:p>
            <a:pPr marL="0" indent="0">
              <a:buNone/>
            </a:pPr>
            <a:r>
              <a:rPr lang="en-US" b="1" dirty="0" smtClean="0"/>
              <a:t>2</a:t>
            </a:r>
            <a:r>
              <a:rPr lang="en-US" dirty="0" smtClean="0"/>
              <a:t>. The proceedings of the convention needed to be a secret in order for delegates to freely express their opinions, not be influenced by outside ideas</a:t>
            </a:r>
          </a:p>
          <a:p>
            <a:pPr marL="0" indent="0">
              <a:buNone/>
            </a:pPr>
            <a:r>
              <a:rPr lang="en-US" b="1" dirty="0" smtClean="0"/>
              <a:t>3</a:t>
            </a:r>
            <a:r>
              <a:rPr lang="en-US" dirty="0" smtClean="0"/>
              <a:t>. All states received one vote at the convention </a:t>
            </a:r>
          </a:p>
          <a:p>
            <a:pPr lvl="1"/>
            <a:r>
              <a:rPr lang="en-US" dirty="0" smtClean="0"/>
              <a:t>This was done to please the small states who felt it was unfair to give more votes to the larger states</a:t>
            </a:r>
            <a:endParaRPr lang="en-US" dirty="0"/>
          </a:p>
        </p:txBody>
      </p:sp>
      <p:sp>
        <p:nvSpPr>
          <p:cNvPr id="3" name="Title 2"/>
          <p:cNvSpPr>
            <a:spLocks noGrp="1"/>
          </p:cNvSpPr>
          <p:nvPr>
            <p:ph type="title"/>
          </p:nvPr>
        </p:nvSpPr>
        <p:spPr>
          <a:xfrm>
            <a:off x="457200" y="338328"/>
            <a:ext cx="8229600" cy="1033272"/>
          </a:xfrm>
        </p:spPr>
        <p:txBody>
          <a:bodyPr/>
          <a:lstStyle/>
          <a:p>
            <a:r>
              <a:rPr lang="en-US" dirty="0" smtClean="0"/>
              <a:t>Philadelphia Convention</a:t>
            </a:r>
            <a:endParaRPr lang="en-US" dirty="0"/>
          </a:p>
        </p:txBody>
      </p:sp>
      <p:pic>
        <p:nvPicPr>
          <p:cNvPr id="1026" name="Picture 2" descr="C:\Documents and Settings\flrea\Local Settings\Temporary Internet Files\Content.IE5\MIT1Q49H\MC90014951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3276600"/>
            <a:ext cx="3143061" cy="2127564"/>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Documents and Settings\flrea\Local Settings\Temporary Internet Files\Content.IE5\3WK9XAN9\MP900387752[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53000" y="4495800"/>
            <a:ext cx="2895600" cy="206552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Documents and Settings\flrea\Local Settings\Temporary Internet Files\Content.IE5\WAFDA75N\MC900149847[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074529" y="5270490"/>
            <a:ext cx="2069471" cy="158751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51015" y="5226784"/>
            <a:ext cx="4648200" cy="1631216"/>
          </a:xfrm>
          <a:prstGeom prst="rect">
            <a:avLst/>
          </a:prstGeom>
          <a:solidFill>
            <a:schemeClr val="tx2"/>
          </a:solidFill>
        </p:spPr>
        <p:txBody>
          <a:bodyPr wrap="square" rtlCol="0">
            <a:spAutoFit/>
          </a:bodyPr>
          <a:lstStyle/>
          <a:p>
            <a:r>
              <a:rPr lang="en-US" sz="2000" b="1" dirty="0" smtClean="0">
                <a:solidFill>
                  <a:schemeClr val="bg1"/>
                </a:solidFill>
              </a:rPr>
              <a:t>Those who attended would be known as the “Framers,” as they would be the ones to create the framework of the United States government in the  Constitution. </a:t>
            </a:r>
            <a:endParaRPr lang="en-US" sz="2000" b="1" dirty="0">
              <a:solidFill>
                <a:schemeClr val="bg1"/>
              </a:solidFill>
            </a:endParaRPr>
          </a:p>
        </p:txBody>
      </p:sp>
    </p:spTree>
    <p:extLst>
      <p:ext uri="{BB962C8B-B14F-4D97-AF65-F5344CB8AC3E}">
        <p14:creationId xmlns:p14="http://schemas.microsoft.com/office/powerpoint/2010/main" val="3964571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fade">
                                      <p:cBhvr>
                                        <p:cTn id="10" dur="500"/>
                                        <p:tgtEl>
                                          <p:spTgt spid="102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par>
                                <p:cTn id="16" presetID="10" presetClass="exit" presetSubtype="0" fill="hold" nodeType="withEffect">
                                  <p:stCondLst>
                                    <p:cond delay="0"/>
                                  </p:stCondLst>
                                  <p:childTnLst>
                                    <p:animEffect transition="out" filter="fade">
                                      <p:cBhvr>
                                        <p:cTn id="17" dur="500"/>
                                        <p:tgtEl>
                                          <p:spTgt spid="1026"/>
                                        </p:tgtEl>
                                      </p:cBhvr>
                                    </p:animEffect>
                                    <p:set>
                                      <p:cBhvr>
                                        <p:cTn id="18" dur="1" fill="hold">
                                          <p:stCondLst>
                                            <p:cond delay="499"/>
                                          </p:stCondLst>
                                        </p:cTn>
                                        <p:tgtEl>
                                          <p:spTgt spid="1026"/>
                                        </p:tgtEl>
                                        <p:attrNameLst>
                                          <p:attrName>style.visibility</p:attrName>
                                        </p:attrNameLst>
                                      </p:cBhvr>
                                      <p:to>
                                        <p:strVal val="hidden"/>
                                      </p:to>
                                    </p:set>
                                  </p:childTnLst>
                                </p:cTn>
                              </p:par>
                              <p:par>
                                <p:cTn id="19" presetID="10" presetClass="entr" presetSubtype="0" fill="hold" nodeType="withEffect">
                                  <p:stCondLst>
                                    <p:cond delay="0"/>
                                  </p:stCondLst>
                                  <p:childTnLst>
                                    <p:set>
                                      <p:cBhvr>
                                        <p:cTn id="20" dur="1" fill="hold">
                                          <p:stCondLst>
                                            <p:cond delay="0"/>
                                          </p:stCondLst>
                                        </p:cTn>
                                        <p:tgtEl>
                                          <p:spTgt spid="1027"/>
                                        </p:tgtEl>
                                        <p:attrNameLst>
                                          <p:attrName>style.visibility</p:attrName>
                                        </p:attrNameLst>
                                      </p:cBhvr>
                                      <p:to>
                                        <p:strVal val="visible"/>
                                      </p:to>
                                    </p:set>
                                    <p:animEffect transition="in" filter="fade">
                                      <p:cBhvr>
                                        <p:cTn id="21" dur="500"/>
                                        <p:tgtEl>
                                          <p:spTgt spid="1027"/>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fade">
                                      <p:cBhvr>
                                        <p:cTn id="26" dur="500"/>
                                        <p:tgtEl>
                                          <p:spTgt spid="2">
                                            <p:txEl>
                                              <p:pRg st="3" end="3"/>
                                            </p:txEl>
                                          </p:spTgt>
                                        </p:tgtEl>
                                      </p:cBhvr>
                                    </p:animEffect>
                                  </p:childTnLst>
                                </p:cTn>
                              </p:par>
                              <p:par>
                                <p:cTn id="27" presetID="10" presetClass="exit" presetSubtype="0" fill="hold" nodeType="withEffect">
                                  <p:stCondLst>
                                    <p:cond delay="0"/>
                                  </p:stCondLst>
                                  <p:childTnLst>
                                    <p:animEffect transition="out" filter="fade">
                                      <p:cBhvr>
                                        <p:cTn id="28" dur="500"/>
                                        <p:tgtEl>
                                          <p:spTgt spid="1027"/>
                                        </p:tgtEl>
                                      </p:cBhvr>
                                    </p:animEffect>
                                    <p:set>
                                      <p:cBhvr>
                                        <p:cTn id="29" dur="1" fill="hold">
                                          <p:stCondLst>
                                            <p:cond delay="499"/>
                                          </p:stCondLst>
                                        </p:cTn>
                                        <p:tgtEl>
                                          <p:spTgt spid="1027"/>
                                        </p:tgtEl>
                                        <p:attrNameLst>
                                          <p:attrName>style.visibility</p:attrName>
                                        </p:attrNameLst>
                                      </p:cBhvr>
                                      <p:to>
                                        <p:strVal val="hidden"/>
                                      </p:to>
                                    </p:set>
                                  </p:childTnLst>
                                </p:cTn>
                              </p:par>
                              <p:par>
                                <p:cTn id="30" presetID="10" presetClass="entr" presetSubtype="0" fill="hold" nodeType="withEffect">
                                  <p:stCondLst>
                                    <p:cond delay="0"/>
                                  </p:stCondLst>
                                  <p:childTnLst>
                                    <p:set>
                                      <p:cBhvr>
                                        <p:cTn id="31" dur="1" fill="hold">
                                          <p:stCondLst>
                                            <p:cond delay="0"/>
                                          </p:stCondLst>
                                        </p:cTn>
                                        <p:tgtEl>
                                          <p:spTgt spid="1028"/>
                                        </p:tgtEl>
                                        <p:attrNameLst>
                                          <p:attrName>style.visibility</p:attrName>
                                        </p:attrNameLst>
                                      </p:cBhvr>
                                      <p:to>
                                        <p:strVal val="visible"/>
                                      </p:to>
                                    </p:set>
                                    <p:animEffect transition="in" filter="fade">
                                      <p:cBhvr>
                                        <p:cTn id="32" dur="500"/>
                                        <p:tgtEl>
                                          <p:spTgt spid="102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Effect transition="in" filter="fade">
                                      <p:cBhvr>
                                        <p:cTn id="37" dur="500"/>
                                        <p:tgtEl>
                                          <p:spTgt spid="2">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fade">
                                      <p:cBhvr>
                                        <p:cTn id="4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80064" y="1066799"/>
            <a:ext cx="8183880" cy="1900535"/>
          </a:xfrm>
        </p:spPr>
        <p:txBody>
          <a:bodyPr>
            <a:noAutofit/>
          </a:bodyPr>
          <a:lstStyle/>
          <a:p>
            <a:pPr algn="ctr" eaLnBrk="1" hangingPunct="1"/>
            <a:r>
              <a:rPr lang="en-US" b="1" dirty="0" smtClean="0">
                <a:solidFill>
                  <a:schemeClr val="accent5"/>
                </a:solidFill>
              </a:rPr>
              <a:t>Time to Review!</a:t>
            </a:r>
            <a:br>
              <a:rPr lang="en-US" b="1" dirty="0" smtClean="0">
                <a:solidFill>
                  <a:schemeClr val="accent5"/>
                </a:solidFill>
              </a:rPr>
            </a:br>
            <a:r>
              <a:rPr lang="en-US" b="1" dirty="0" smtClean="0">
                <a:solidFill>
                  <a:schemeClr val="accent5"/>
                </a:solidFill>
              </a:rPr>
              <a:t/>
            </a:r>
            <a:br>
              <a:rPr lang="en-US" b="1" dirty="0" smtClean="0">
                <a:solidFill>
                  <a:schemeClr val="accent5"/>
                </a:solidFill>
              </a:rPr>
            </a:br>
            <a:r>
              <a:rPr lang="en-US" b="1" dirty="0" smtClean="0">
                <a:solidFill>
                  <a:schemeClr val="accent5"/>
                </a:solidFill>
              </a:rPr>
              <a:t>How would you define…</a:t>
            </a:r>
          </a:p>
        </p:txBody>
      </p:sp>
      <p:sp>
        <p:nvSpPr>
          <p:cNvPr id="5" name="Rectangle 4"/>
          <p:cNvSpPr/>
          <p:nvPr/>
        </p:nvSpPr>
        <p:spPr>
          <a:xfrm>
            <a:off x="1030810" y="2967335"/>
            <a:ext cx="7082388" cy="156966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9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constitution</a:t>
            </a:r>
          </a:p>
        </p:txBody>
      </p:sp>
    </p:spTree>
    <p:extLst>
      <p:ext uri="{BB962C8B-B14F-4D97-AF65-F5344CB8AC3E}">
        <p14:creationId xmlns:p14="http://schemas.microsoft.com/office/powerpoint/2010/main" val="33757940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762000" y="1371600"/>
            <a:ext cx="7567613" cy="1258887"/>
          </a:xfrm>
        </p:spPr>
        <p:txBody>
          <a:bodyPr>
            <a:normAutofit fontScale="90000"/>
          </a:bodyPr>
          <a:lstStyle/>
          <a:p>
            <a:pPr algn="ctr" eaLnBrk="1" hangingPunct="1"/>
            <a:r>
              <a:rPr lang="en-US" sz="4400" b="1" dirty="0" smtClean="0">
                <a:solidFill>
                  <a:schemeClr val="accent5"/>
                </a:solidFill>
              </a:rPr>
              <a:t>In general, a constitution is a document that organizes a government.</a:t>
            </a:r>
          </a:p>
        </p:txBody>
      </p:sp>
      <p:sp>
        <p:nvSpPr>
          <p:cNvPr id="3" name="Title 1"/>
          <p:cNvSpPr txBox="1">
            <a:spLocks/>
          </p:cNvSpPr>
          <p:nvPr/>
        </p:nvSpPr>
        <p:spPr>
          <a:xfrm>
            <a:off x="3027363" y="3200401"/>
            <a:ext cx="5661025" cy="2635250"/>
          </a:xfrm>
          <a:prstGeom prst="rect">
            <a:avLst/>
          </a:prstGeom>
        </p:spPr>
        <p:txBody>
          <a:bodyPr anchor="b">
            <a:normAutofit fontScale="975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r>
              <a:rPr lang="en-US" b="1" i="1" dirty="0" smtClean="0">
                <a:solidFill>
                  <a:schemeClr val="accent2"/>
                </a:solidFill>
              </a:rPr>
              <a:t>Think of a constitution as a rule book for government…</a:t>
            </a:r>
            <a:endParaRPr lang="en-US" b="1" i="1" dirty="0">
              <a:solidFill>
                <a:schemeClr val="accent2"/>
              </a:solidFill>
            </a:endParaRPr>
          </a:p>
        </p:txBody>
      </p:sp>
      <p:grpSp>
        <p:nvGrpSpPr>
          <p:cNvPr id="5" name="Group 4"/>
          <p:cNvGrpSpPr>
            <a:grpSpLocks/>
          </p:cNvGrpSpPr>
          <p:nvPr/>
        </p:nvGrpSpPr>
        <p:grpSpPr bwMode="auto">
          <a:xfrm rot="-914253">
            <a:off x="649288" y="3214688"/>
            <a:ext cx="2620962" cy="2970212"/>
            <a:chOff x="1158844" y="1981200"/>
            <a:chExt cx="2620978" cy="2970443"/>
          </a:xfrm>
        </p:grpSpPr>
        <p:pic>
          <p:nvPicPr>
            <p:cNvPr id="7173" name="Picture 2" descr="C:\Documents and Settings\flrea\Local Settings\Temporary Internet Files\Content.IE5\MIT1Q49H\MC900351700[1].wmf"/>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158844" y="1981200"/>
              <a:ext cx="2620978" cy="2970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rot="20906402">
              <a:off x="2133016" y="2825247"/>
              <a:ext cx="1066807" cy="831915"/>
            </a:xfrm>
            <a:prstGeom prst="rect">
              <a:avLst/>
            </a:prstGeom>
            <a:solidFill>
              <a:schemeClr val="accent1"/>
            </a:solidFill>
          </p:spPr>
          <p:txBody>
            <a:bodyPr>
              <a:spAutoFit/>
            </a:bodyPr>
            <a:lstStyle/>
            <a:p>
              <a:pPr algn="ctr" fontAlgn="auto">
                <a:spcBef>
                  <a:spcPts val="0"/>
                </a:spcBef>
                <a:spcAft>
                  <a:spcPts val="0"/>
                </a:spcAft>
                <a:defRPr/>
              </a:pPr>
              <a:r>
                <a:rPr lang="en-US" sz="2400" b="1" dirty="0">
                  <a:latin typeface="+mn-lt"/>
                  <a:cs typeface="+mn-cs"/>
                </a:rPr>
                <a:t>Rule Book</a:t>
              </a:r>
            </a:p>
          </p:txBody>
        </p:sp>
      </p:grpSp>
    </p:spTree>
    <p:extLst>
      <p:ext uri="{BB962C8B-B14F-4D97-AF65-F5344CB8AC3E}">
        <p14:creationId xmlns:p14="http://schemas.microsoft.com/office/powerpoint/2010/main" val="3245416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Documents and Settings\flrea\Local Settings\Temporary Internet Files\Content.IE5\J53TWFJT\MC900149511[3].wmf"/>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533400" y="304801"/>
            <a:ext cx="8153400" cy="612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txBox="1">
            <a:spLocks/>
          </p:cNvSpPr>
          <p:nvPr/>
        </p:nvSpPr>
        <p:spPr>
          <a:xfrm>
            <a:off x="939800" y="1143000"/>
            <a:ext cx="7026275" cy="3886200"/>
          </a:xfrm>
          <a:prstGeom prst="rect">
            <a:avLst/>
          </a:prstGeom>
        </p:spPr>
        <p:txBody>
          <a:bodyPr anchor="b">
            <a:normAutofit fontScale="900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r>
              <a:rPr lang="en-US" sz="4800" b="1" dirty="0" smtClean="0">
                <a:solidFill>
                  <a:schemeClr val="accent4"/>
                </a:solidFill>
              </a:rPr>
              <a:t>The United States Constitution does the following:</a:t>
            </a:r>
          </a:p>
          <a:p>
            <a:pPr marL="571500" indent="-571500" fontAlgn="auto">
              <a:spcAft>
                <a:spcPts val="0"/>
              </a:spcAft>
              <a:buFont typeface="Arial" pitchFamily="34" charset="0"/>
              <a:buChar char="•"/>
              <a:defRPr/>
            </a:pPr>
            <a:r>
              <a:rPr lang="en-US" b="1" dirty="0" smtClean="0">
                <a:solidFill>
                  <a:schemeClr val="accent3"/>
                </a:solidFill>
              </a:rPr>
              <a:t>Sets up the government</a:t>
            </a:r>
          </a:p>
          <a:p>
            <a:pPr marL="571500" indent="-571500" fontAlgn="auto">
              <a:spcAft>
                <a:spcPts val="0"/>
              </a:spcAft>
              <a:buFont typeface="Arial" pitchFamily="34" charset="0"/>
              <a:buChar char="•"/>
              <a:defRPr/>
            </a:pPr>
            <a:r>
              <a:rPr lang="en-US" b="1" dirty="0" smtClean="0">
                <a:solidFill>
                  <a:schemeClr val="accent2"/>
                </a:solidFill>
              </a:rPr>
              <a:t>Defines power and limits of the government</a:t>
            </a:r>
          </a:p>
          <a:p>
            <a:pPr marL="571500" indent="-571500" fontAlgn="auto">
              <a:spcAft>
                <a:spcPts val="0"/>
              </a:spcAft>
              <a:buFont typeface="Arial" pitchFamily="34" charset="0"/>
              <a:buChar char="•"/>
              <a:defRPr/>
            </a:pPr>
            <a:r>
              <a:rPr lang="en-US" b="1" dirty="0" smtClean="0"/>
              <a:t>Lays out some of the rights of the people</a:t>
            </a:r>
          </a:p>
          <a:p>
            <a:pPr marL="571500" indent="-571500" fontAlgn="auto">
              <a:spcAft>
                <a:spcPts val="0"/>
              </a:spcAft>
              <a:buFont typeface="Arial" pitchFamily="34" charset="0"/>
              <a:buChar char="•"/>
              <a:defRPr/>
            </a:pPr>
            <a:endParaRPr lang="en-US" dirty="0">
              <a:solidFill>
                <a:schemeClr val="accent4"/>
              </a:solidFill>
            </a:endParaRPr>
          </a:p>
        </p:txBody>
      </p:sp>
      <p:sp>
        <p:nvSpPr>
          <p:cNvPr id="5" name="TextBox 4"/>
          <p:cNvSpPr txBox="1">
            <a:spLocks noChangeArrowheads="1"/>
          </p:cNvSpPr>
          <p:nvPr/>
        </p:nvSpPr>
        <p:spPr bwMode="auto">
          <a:xfrm>
            <a:off x="762000" y="4800600"/>
            <a:ext cx="7620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2000" b="1" dirty="0" smtClean="0">
                <a:solidFill>
                  <a:schemeClr val="accent1"/>
                </a:solidFill>
                <a:latin typeface="Century Gothic" pitchFamily="34" charset="0"/>
              </a:rPr>
              <a:t>Social Contract ? </a:t>
            </a:r>
            <a:endParaRPr lang="en-US" sz="2000" b="1" dirty="0">
              <a:solidFill>
                <a:schemeClr val="accent1"/>
              </a:solidFill>
              <a:latin typeface="Century Gothic" pitchFamily="34" charset="0"/>
            </a:endParaRPr>
          </a:p>
          <a:p>
            <a:pPr algn="ctr" eaLnBrk="1" hangingPunct="1"/>
            <a:endParaRPr lang="en-US" sz="2000" b="1" dirty="0">
              <a:solidFill>
                <a:schemeClr val="accent1"/>
              </a:solidFill>
              <a:latin typeface="Century Gothic" pitchFamily="34" charset="0"/>
            </a:endParaRPr>
          </a:p>
        </p:txBody>
      </p:sp>
    </p:spTree>
    <p:extLst>
      <p:ext uri="{BB962C8B-B14F-4D97-AF65-F5344CB8AC3E}">
        <p14:creationId xmlns:p14="http://schemas.microsoft.com/office/powerpoint/2010/main" val="9809457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500"/>
                                        <p:tgtEl>
                                          <p:spTgt spid="4">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fade">
                                      <p:cBhvr>
                                        <p:cTn id="2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514</TotalTime>
  <Words>2345</Words>
  <Application>Microsoft Office PowerPoint</Application>
  <PresentationFormat>On-screen Show (4:3)</PresentationFormat>
  <Paragraphs>226</Paragraphs>
  <Slides>19</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Candara</vt:lpstr>
      <vt:lpstr>Century Gothic</vt:lpstr>
      <vt:lpstr>Symbol</vt:lpstr>
      <vt:lpstr>Times New Roman</vt:lpstr>
      <vt:lpstr>Waveform</vt:lpstr>
      <vt:lpstr>Piece It Together! </vt:lpstr>
      <vt:lpstr>Time to Review!  What happened to the Articles of Confederation?</vt:lpstr>
      <vt:lpstr>Review: Shays’ Rebellion</vt:lpstr>
      <vt:lpstr>Philadelphia Convention </vt:lpstr>
      <vt:lpstr>Philadelphia Convention</vt:lpstr>
      <vt:lpstr>Philadelphia Convention</vt:lpstr>
      <vt:lpstr>Time to Review!  How would you define…</vt:lpstr>
      <vt:lpstr>In general, a constitution is a document that organizes a government.</vt:lpstr>
      <vt:lpstr>PowerPoint Presentation</vt:lpstr>
      <vt:lpstr>What is a constitutional government?</vt:lpstr>
      <vt:lpstr>Constitutional   Government Chart</vt:lpstr>
      <vt:lpstr>PowerPoint Presentation</vt:lpstr>
      <vt:lpstr>What does the United States Constitution Look Like? </vt:lpstr>
      <vt:lpstr>What is the Preamble?</vt:lpstr>
      <vt:lpstr>The Preamble</vt:lpstr>
      <vt:lpstr>What are the 7 Articles? </vt:lpstr>
      <vt:lpstr>What are amendments?</vt:lpstr>
      <vt:lpstr>27 Amendments </vt:lpstr>
      <vt:lpstr>Now it’s your turn to piece it together!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Piece It Together!</dc:title>
  <dc:creator>Erin Crowe</dc:creator>
  <cp:lastModifiedBy>Andrew Rappaport</cp:lastModifiedBy>
  <cp:revision>21</cp:revision>
  <dcterms:created xsi:type="dcterms:W3CDTF">2012-07-23T20:07:25Z</dcterms:created>
  <dcterms:modified xsi:type="dcterms:W3CDTF">2014-10-10T17:40:23Z</dcterms:modified>
</cp:coreProperties>
</file>