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Ch. 6: The bill of rights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00B0F0"/>
                </a:solidFill>
              </a:rPr>
              <a:t>civics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85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763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Lesson 2: Other bill of rights protections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12" y="2044700"/>
            <a:ext cx="7848599" cy="3784599"/>
          </a:xfrm>
        </p:spPr>
      </p:pic>
    </p:spTree>
    <p:extLst>
      <p:ext uri="{BB962C8B-B14F-4D97-AF65-F5344CB8AC3E}">
        <p14:creationId xmlns:p14="http://schemas.microsoft.com/office/powerpoint/2010/main" val="413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54000"/>
            <a:ext cx="9905998" cy="711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98" y="1544782"/>
            <a:ext cx="3483093" cy="438611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544782"/>
            <a:ext cx="7048500" cy="486871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Fourth, Fifth, Sixth, and Eighth Amendments protect </a:t>
            </a:r>
            <a:r>
              <a:rPr lang="en-US" sz="4800" dirty="0" smtClean="0">
                <a:solidFill>
                  <a:srgbClr val="FFFF00"/>
                </a:solidFill>
              </a:rPr>
              <a:t>the rights </a:t>
            </a:r>
            <a:r>
              <a:rPr lang="en-US" sz="4800" dirty="0">
                <a:solidFill>
                  <a:srgbClr val="FFFF00"/>
                </a:solidFill>
              </a:rPr>
              <a:t>of people who are accused of a crime.</a:t>
            </a:r>
          </a:p>
        </p:txBody>
      </p:sp>
    </p:spTree>
    <p:extLst>
      <p:ext uri="{BB962C8B-B14F-4D97-AF65-F5344CB8AC3E}">
        <p14:creationId xmlns:p14="http://schemas.microsoft.com/office/powerpoint/2010/main" val="27688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317500"/>
            <a:ext cx="9905998" cy="6985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7500" y="1358900"/>
            <a:ext cx="6718300" cy="518159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Fourth Amendment protects against </a:t>
            </a:r>
            <a:r>
              <a:rPr lang="en-US" sz="4400" dirty="0" smtClean="0">
                <a:solidFill>
                  <a:srgbClr val="FFFF00"/>
                </a:solidFill>
              </a:rPr>
              <a:t>searching someone’s </a:t>
            </a:r>
            <a:r>
              <a:rPr lang="en-US" sz="4400" dirty="0">
                <a:solidFill>
                  <a:srgbClr val="FFFF00"/>
                </a:solidFill>
              </a:rPr>
              <a:t>property or taking things he or she owns </a:t>
            </a:r>
            <a:r>
              <a:rPr lang="en-US" sz="4400" dirty="0" smtClean="0">
                <a:solidFill>
                  <a:srgbClr val="FFFF00"/>
                </a:solidFill>
              </a:rPr>
              <a:t>without probable </a:t>
            </a:r>
            <a:r>
              <a:rPr lang="en-US" sz="4400" dirty="0">
                <a:solidFill>
                  <a:srgbClr val="FFFF00"/>
                </a:solidFill>
              </a:rPr>
              <a:t>cause.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2" y="2082799"/>
            <a:ext cx="3428997" cy="3428997"/>
          </a:xfrm>
        </p:spPr>
      </p:pic>
    </p:spTree>
    <p:extLst>
      <p:ext uri="{BB962C8B-B14F-4D97-AF65-F5344CB8AC3E}">
        <p14:creationId xmlns:p14="http://schemas.microsoft.com/office/powerpoint/2010/main" val="205571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54000"/>
            <a:ext cx="9905998" cy="6858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193924"/>
            <a:ext cx="4817783" cy="316547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9100" y="1295400"/>
            <a:ext cx="6451600" cy="52324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Fifth Amendment requires that anyone accused of </a:t>
            </a:r>
            <a:r>
              <a:rPr lang="en-US" sz="4400" dirty="0" smtClean="0">
                <a:solidFill>
                  <a:srgbClr val="FFFF00"/>
                </a:solidFill>
              </a:rPr>
              <a:t>a crime </a:t>
            </a:r>
            <a:r>
              <a:rPr lang="en-US" sz="4400" dirty="0">
                <a:solidFill>
                  <a:srgbClr val="FFFF00"/>
                </a:solidFill>
              </a:rPr>
              <a:t>must be given due process. This includes making </a:t>
            </a:r>
            <a:r>
              <a:rPr lang="en-US" sz="4400" dirty="0" smtClean="0">
                <a:solidFill>
                  <a:srgbClr val="FFFF00"/>
                </a:solidFill>
              </a:rPr>
              <a:t>a formal </a:t>
            </a:r>
            <a:r>
              <a:rPr lang="en-US" sz="4400" dirty="0">
                <a:solidFill>
                  <a:srgbClr val="FFFF00"/>
                </a:solidFill>
              </a:rPr>
              <a:t>charge or indictment.</a:t>
            </a:r>
          </a:p>
        </p:txBody>
      </p:sp>
    </p:spTree>
    <p:extLst>
      <p:ext uri="{BB962C8B-B14F-4D97-AF65-F5344CB8AC3E}">
        <p14:creationId xmlns:p14="http://schemas.microsoft.com/office/powerpoint/2010/main" val="5423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9400"/>
            <a:ext cx="9905998" cy="7493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2" y="1511299"/>
            <a:ext cx="7761288" cy="4965701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The Sixth Amendment guarantees a speedy trial and </a:t>
            </a:r>
            <a:r>
              <a:rPr lang="en-US" sz="6000" dirty="0" smtClean="0">
                <a:solidFill>
                  <a:srgbClr val="FFFF00"/>
                </a:solidFill>
              </a:rPr>
              <a:t>the right </a:t>
            </a:r>
            <a:r>
              <a:rPr lang="en-US" sz="6000" dirty="0">
                <a:solidFill>
                  <a:srgbClr val="FFFF00"/>
                </a:solidFill>
              </a:rPr>
              <a:t>to a jury trial.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13" y="2133600"/>
            <a:ext cx="3416300" cy="3416300"/>
          </a:xfrm>
        </p:spPr>
      </p:pic>
    </p:spTree>
    <p:extLst>
      <p:ext uri="{BB962C8B-B14F-4D97-AF65-F5344CB8AC3E}">
        <p14:creationId xmlns:p14="http://schemas.microsoft.com/office/powerpoint/2010/main" val="5963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330200"/>
            <a:ext cx="9905998" cy="8636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8" y="1822450"/>
            <a:ext cx="3243592" cy="43624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1600" y="1638300"/>
            <a:ext cx="8051800" cy="495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The Seventh Amendment protects against excessive bail </a:t>
            </a:r>
            <a:r>
              <a:rPr lang="en-US" sz="5400" dirty="0" smtClean="0">
                <a:solidFill>
                  <a:srgbClr val="FFFF00"/>
                </a:solidFill>
              </a:rPr>
              <a:t>and cruel </a:t>
            </a:r>
            <a:r>
              <a:rPr lang="en-US" sz="5400" dirty="0">
                <a:solidFill>
                  <a:srgbClr val="FFFF00"/>
                </a:solidFill>
              </a:rPr>
              <a:t>and unusual punishment.</a:t>
            </a:r>
          </a:p>
        </p:txBody>
      </p:sp>
    </p:spTree>
    <p:extLst>
      <p:ext uri="{BB962C8B-B14F-4D97-AF65-F5344CB8AC3E}">
        <p14:creationId xmlns:p14="http://schemas.microsoft.com/office/powerpoint/2010/main" val="630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79400"/>
            <a:ext cx="9905998" cy="7493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282700"/>
            <a:ext cx="7696200" cy="519429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Second Amendment allows people to “keep and </a:t>
            </a:r>
            <a:r>
              <a:rPr lang="en-US" sz="4400" dirty="0" smtClean="0">
                <a:solidFill>
                  <a:srgbClr val="FFFF00"/>
                </a:solidFill>
              </a:rPr>
              <a:t>bear arms</a:t>
            </a:r>
            <a:r>
              <a:rPr lang="en-US" sz="4400" dirty="0">
                <a:solidFill>
                  <a:srgbClr val="FFFF00"/>
                </a:solidFill>
              </a:rPr>
              <a:t>.” Courts have generally ruled that states can </a:t>
            </a:r>
            <a:r>
              <a:rPr lang="en-US" sz="4400" dirty="0" smtClean="0">
                <a:solidFill>
                  <a:srgbClr val="FFFF00"/>
                </a:solidFill>
              </a:rPr>
              <a:t>make laws </a:t>
            </a:r>
            <a:r>
              <a:rPr lang="en-US" sz="4400" dirty="0">
                <a:solidFill>
                  <a:srgbClr val="FFFF00"/>
                </a:solidFill>
              </a:rPr>
              <a:t>to control gun ownership.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275" y="1433512"/>
            <a:ext cx="3171825" cy="4766404"/>
          </a:xfrm>
        </p:spPr>
      </p:pic>
    </p:spTree>
    <p:extLst>
      <p:ext uri="{BB962C8B-B14F-4D97-AF65-F5344CB8AC3E}">
        <p14:creationId xmlns:p14="http://schemas.microsoft.com/office/powerpoint/2010/main" val="301641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66700"/>
            <a:ext cx="9905998" cy="6477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1950243"/>
            <a:ext cx="3625850" cy="39100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44600"/>
            <a:ext cx="7493000" cy="53213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Seventh Amendment guarantees the right to a jury </a:t>
            </a:r>
            <a:r>
              <a:rPr lang="en-US" sz="4800" dirty="0" smtClean="0">
                <a:solidFill>
                  <a:srgbClr val="FFFF00"/>
                </a:solidFill>
              </a:rPr>
              <a:t>trial in </a:t>
            </a:r>
            <a:r>
              <a:rPr lang="en-US" sz="4800" dirty="0">
                <a:solidFill>
                  <a:srgbClr val="FFFF00"/>
                </a:solidFill>
              </a:rPr>
              <a:t>civil cases and describes the roles of judges and juries.</a:t>
            </a:r>
          </a:p>
        </p:txBody>
      </p:sp>
    </p:spTree>
    <p:extLst>
      <p:ext uri="{BB962C8B-B14F-4D97-AF65-F5344CB8AC3E}">
        <p14:creationId xmlns:p14="http://schemas.microsoft.com/office/powerpoint/2010/main" val="5921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266700"/>
            <a:ext cx="9905998" cy="8128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2: Other bill of rights protections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2" y="1320799"/>
            <a:ext cx="6859588" cy="51562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Tenth Amendment states that any powers </a:t>
            </a:r>
            <a:r>
              <a:rPr lang="en-US" sz="4400" dirty="0" smtClean="0">
                <a:solidFill>
                  <a:srgbClr val="FFFF00"/>
                </a:solidFill>
              </a:rPr>
              <a:t>the Constitution </a:t>
            </a:r>
            <a:r>
              <a:rPr lang="en-US" sz="4400" dirty="0">
                <a:solidFill>
                  <a:srgbClr val="FFFF00"/>
                </a:solidFill>
              </a:rPr>
              <a:t>does not specifically give to the </a:t>
            </a:r>
            <a:r>
              <a:rPr lang="en-US" sz="4400" dirty="0" smtClean="0">
                <a:solidFill>
                  <a:srgbClr val="FFFF00"/>
                </a:solidFill>
              </a:rPr>
              <a:t>federal government </a:t>
            </a:r>
            <a:r>
              <a:rPr lang="en-US" sz="4400" dirty="0">
                <a:solidFill>
                  <a:srgbClr val="FFFF00"/>
                </a:solidFill>
              </a:rPr>
              <a:t>belong to the people.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63" y="1870074"/>
            <a:ext cx="4574354" cy="3921126"/>
          </a:xfrm>
        </p:spPr>
      </p:pic>
    </p:spTree>
    <p:extLst>
      <p:ext uri="{BB962C8B-B14F-4D97-AF65-F5344CB8AC3E}">
        <p14:creationId xmlns:p14="http://schemas.microsoft.com/office/powerpoint/2010/main" val="80329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92100"/>
            <a:ext cx="9905998" cy="8255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Lesson 3: Furthering Civil Liberties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87" y="1117600"/>
            <a:ext cx="5353050" cy="5353050"/>
          </a:xfrm>
        </p:spPr>
      </p:pic>
    </p:spTree>
    <p:extLst>
      <p:ext uri="{BB962C8B-B14F-4D97-AF65-F5344CB8AC3E}">
        <p14:creationId xmlns:p14="http://schemas.microsoft.com/office/powerpoint/2010/main" val="11260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604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Lesson 1: The first amendment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390648"/>
            <a:ext cx="4229099" cy="4985025"/>
          </a:xfrm>
        </p:spPr>
      </p:pic>
    </p:spTree>
    <p:extLst>
      <p:ext uri="{BB962C8B-B14F-4D97-AF65-F5344CB8AC3E}">
        <p14:creationId xmlns:p14="http://schemas.microsoft.com/office/powerpoint/2010/main" val="327088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2" y="254000"/>
            <a:ext cx="9905998" cy="7620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3: Furthering Civil Liberties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79400" y="1409700"/>
            <a:ext cx="7446962" cy="5054599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FFFF00"/>
                </a:solidFill>
              </a:rPr>
              <a:t>The </a:t>
            </a:r>
            <a:r>
              <a:rPr lang="en-US" sz="4800" smtClean="0">
                <a:solidFill>
                  <a:srgbClr val="FFFF00"/>
                </a:solidFill>
              </a:rPr>
              <a:t>13</a:t>
            </a:r>
            <a:r>
              <a:rPr lang="en-US" sz="4800" baseline="30000" smtClean="0">
                <a:solidFill>
                  <a:srgbClr val="FFFF00"/>
                </a:solidFill>
              </a:rPr>
              <a:t>th</a:t>
            </a:r>
            <a:r>
              <a:rPr lang="en-US" sz="4800" smtClean="0">
                <a:solidFill>
                  <a:srgbClr val="FFFF00"/>
                </a:solidFill>
              </a:rPr>
              <a:t>, </a:t>
            </a:r>
            <a:r>
              <a:rPr lang="en-US" sz="4800" dirty="0">
                <a:solidFill>
                  <a:srgbClr val="FFFF00"/>
                </a:solidFill>
              </a:rPr>
              <a:t>Fourteenth, and Fifteenth Amendments </a:t>
            </a:r>
            <a:r>
              <a:rPr lang="en-US" sz="4800" dirty="0" smtClean="0">
                <a:solidFill>
                  <a:srgbClr val="FFFF00"/>
                </a:solidFill>
              </a:rPr>
              <a:t>were passed </a:t>
            </a:r>
            <a:r>
              <a:rPr lang="en-US" sz="4800" dirty="0">
                <a:solidFill>
                  <a:srgbClr val="FFFF00"/>
                </a:solidFill>
              </a:rPr>
              <a:t>after the Civil War to give more rights to </a:t>
            </a:r>
            <a:r>
              <a:rPr lang="en-US" sz="4800" dirty="0" smtClean="0">
                <a:solidFill>
                  <a:srgbClr val="FFFF00"/>
                </a:solidFill>
              </a:rPr>
              <a:t>African Americans</a:t>
            </a:r>
            <a:r>
              <a:rPr lang="en-US" sz="48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362" y="1716087"/>
            <a:ext cx="4295905" cy="4164013"/>
          </a:xfrm>
        </p:spPr>
      </p:pic>
    </p:spTree>
    <p:extLst>
      <p:ext uri="{BB962C8B-B14F-4D97-AF65-F5344CB8AC3E}">
        <p14:creationId xmlns:p14="http://schemas.microsoft.com/office/powerpoint/2010/main" val="2243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3" y="203200"/>
            <a:ext cx="9905998" cy="8382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3: Furthering Civil Liberties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75023"/>
            <a:ext cx="3721100" cy="4186237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254500" y="1397000"/>
            <a:ext cx="7658100" cy="5080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Thirteenth Amendment outlawed slavery and </a:t>
            </a:r>
            <a:r>
              <a:rPr lang="en-US" sz="4800" dirty="0" smtClean="0">
                <a:solidFill>
                  <a:srgbClr val="FFFF00"/>
                </a:solidFill>
              </a:rPr>
              <a:t>banned forced </a:t>
            </a:r>
            <a:r>
              <a:rPr lang="en-US" sz="4800" dirty="0">
                <a:solidFill>
                  <a:srgbClr val="FFFF00"/>
                </a:solidFill>
              </a:rPr>
              <a:t>labor, freeing hundreds of thousands of </a:t>
            </a:r>
            <a:r>
              <a:rPr lang="en-US" sz="4800" dirty="0" smtClean="0">
                <a:solidFill>
                  <a:srgbClr val="FFFF00"/>
                </a:solidFill>
              </a:rPr>
              <a:t>African American </a:t>
            </a:r>
            <a:r>
              <a:rPr lang="en-US" sz="4800" dirty="0">
                <a:solidFill>
                  <a:srgbClr val="FFFF00"/>
                </a:solidFill>
              </a:rPr>
              <a:t>slaves.</a:t>
            </a:r>
          </a:p>
        </p:txBody>
      </p:sp>
    </p:spTree>
    <p:extLst>
      <p:ext uri="{BB962C8B-B14F-4D97-AF65-F5344CB8AC3E}">
        <p14:creationId xmlns:p14="http://schemas.microsoft.com/office/powerpoint/2010/main" val="30242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0613" y="253603"/>
            <a:ext cx="9905998" cy="750094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3: Furthering Civil Liberties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77824" y="1003697"/>
            <a:ext cx="7369176" cy="5460603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“Black codes” in many Southern states deprived </a:t>
            </a:r>
            <a:r>
              <a:rPr lang="en-US" sz="4000" dirty="0" smtClean="0">
                <a:solidFill>
                  <a:srgbClr val="FFFF00"/>
                </a:solidFill>
              </a:rPr>
              <a:t>African Americans </a:t>
            </a:r>
            <a:r>
              <a:rPr lang="en-US" sz="4000" dirty="0">
                <a:solidFill>
                  <a:srgbClr val="FFFF00"/>
                </a:solidFill>
              </a:rPr>
              <a:t>of rights. The Fourteenth Amendment </a:t>
            </a:r>
            <a:r>
              <a:rPr lang="en-US" sz="4000" dirty="0" smtClean="0">
                <a:solidFill>
                  <a:srgbClr val="FFFF00"/>
                </a:solidFill>
              </a:rPr>
              <a:t>made these </a:t>
            </a:r>
            <a:r>
              <a:rPr lang="en-US" sz="4000" dirty="0">
                <a:solidFill>
                  <a:srgbClr val="FFFF00"/>
                </a:solidFill>
              </a:rPr>
              <a:t>laws illegal by requiring states to give all </a:t>
            </a:r>
            <a:r>
              <a:rPr lang="en-US" sz="4000" dirty="0" smtClean="0">
                <a:solidFill>
                  <a:srgbClr val="FFFF00"/>
                </a:solidFill>
              </a:rPr>
              <a:t>citizens equal </a:t>
            </a:r>
            <a:r>
              <a:rPr lang="en-US" sz="4000" dirty="0">
                <a:solidFill>
                  <a:srgbClr val="FFFF00"/>
                </a:solidFill>
              </a:rPr>
              <a:t>protection of the law and due process.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049" y="2197694"/>
            <a:ext cx="1638300" cy="120015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4" y="2022871"/>
            <a:ext cx="2247900" cy="2028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1" y="442912"/>
            <a:ext cx="1695450" cy="1390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49" y="4227709"/>
            <a:ext cx="2514600" cy="1819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224" y="5551684"/>
            <a:ext cx="17716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57" y="183189"/>
            <a:ext cx="9905998" cy="668626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3: Furthering Civil Liberties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2777654"/>
            <a:ext cx="1933575" cy="2362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466" y="1338910"/>
            <a:ext cx="7411352" cy="523968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Other amendments to the Constitution changed </a:t>
            </a:r>
            <a:r>
              <a:rPr lang="en-US" sz="3200" dirty="0" smtClean="0">
                <a:solidFill>
                  <a:srgbClr val="FFFF00"/>
                </a:solidFill>
              </a:rPr>
              <a:t>voting rights</a:t>
            </a:r>
            <a:r>
              <a:rPr lang="en-US" sz="3200" dirty="0">
                <a:solidFill>
                  <a:srgbClr val="FFFF00"/>
                </a:solidFill>
              </a:rPr>
              <a:t>. Some allowed new groups to vote, including </a:t>
            </a:r>
            <a:r>
              <a:rPr lang="en-US" sz="3200" dirty="0" smtClean="0">
                <a:solidFill>
                  <a:srgbClr val="FFFF00"/>
                </a:solidFill>
              </a:rPr>
              <a:t>African Americans </a:t>
            </a:r>
            <a:r>
              <a:rPr lang="en-US" sz="3200" dirty="0">
                <a:solidFill>
                  <a:srgbClr val="FFFF00"/>
                </a:solidFill>
              </a:rPr>
              <a:t>(Fifteenth Amendment), </a:t>
            </a:r>
            <a:r>
              <a:rPr lang="en-US" sz="3200" dirty="0" smtClean="0">
                <a:solidFill>
                  <a:srgbClr val="FFFF00"/>
                </a:solidFill>
              </a:rPr>
              <a:t>women (Nineteenth Amendment), </a:t>
            </a:r>
            <a:r>
              <a:rPr lang="en-US" sz="3200" dirty="0">
                <a:solidFill>
                  <a:srgbClr val="FFFF00"/>
                </a:solidFill>
              </a:rPr>
              <a:t>citizens living in </a:t>
            </a:r>
            <a:r>
              <a:rPr lang="en-US" sz="3200" dirty="0" smtClean="0">
                <a:solidFill>
                  <a:srgbClr val="FFFF00"/>
                </a:solidFill>
              </a:rPr>
              <a:t>Washington</a:t>
            </a:r>
            <a:r>
              <a:rPr lang="en-US" sz="3200" dirty="0">
                <a:solidFill>
                  <a:srgbClr val="FFFF00"/>
                </a:solidFill>
              </a:rPr>
              <a:t>, D.C. (</a:t>
            </a:r>
            <a:r>
              <a:rPr lang="en-US" sz="3200" dirty="0" smtClean="0">
                <a:solidFill>
                  <a:srgbClr val="FFFF00"/>
                </a:solidFill>
              </a:rPr>
              <a:t>Twenty Fourth </a:t>
            </a:r>
            <a:r>
              <a:rPr lang="en-US" sz="3200" dirty="0">
                <a:solidFill>
                  <a:srgbClr val="FFFF00"/>
                </a:solidFill>
              </a:rPr>
              <a:t>Amendment), and young people aged 18 and </a:t>
            </a:r>
            <a:r>
              <a:rPr lang="en-US" sz="3200" dirty="0" smtClean="0">
                <a:solidFill>
                  <a:srgbClr val="FFFF00"/>
                </a:solidFill>
              </a:rPr>
              <a:t>up (Twenty-Sixth </a:t>
            </a:r>
            <a:r>
              <a:rPr lang="en-US" sz="3200" dirty="0">
                <a:solidFill>
                  <a:srgbClr val="FFFF00"/>
                </a:solidFill>
              </a:rPr>
              <a:t>Amendment).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779" y="2683728"/>
            <a:ext cx="2114550" cy="2162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8" y="941311"/>
            <a:ext cx="2762250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29" y="4930971"/>
            <a:ext cx="2857500" cy="143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2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74700"/>
          </a:xfrm>
        </p:spPr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Lesson 1: The first amendment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650999"/>
            <a:ext cx="7023100" cy="4737101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Citizens of the United States have the right to certain </a:t>
            </a:r>
            <a:r>
              <a:rPr lang="en-US" sz="4400" dirty="0" smtClean="0">
                <a:solidFill>
                  <a:srgbClr val="FFFF00"/>
                </a:solidFill>
              </a:rPr>
              <a:t>basic civil </a:t>
            </a:r>
            <a:r>
              <a:rPr lang="en-US" sz="4400" dirty="0">
                <a:solidFill>
                  <a:srgbClr val="FFFF00"/>
                </a:solidFill>
              </a:rPr>
              <a:t>liberties, some of which are found in the </a:t>
            </a:r>
            <a:r>
              <a:rPr lang="en-US" sz="4400" dirty="0" smtClean="0">
                <a:solidFill>
                  <a:srgbClr val="FFFF00"/>
                </a:solidFill>
              </a:rPr>
              <a:t>First Amendment</a:t>
            </a:r>
            <a:r>
              <a:rPr lang="en-US" sz="4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75" y="2506662"/>
            <a:ext cx="4449382" cy="2713038"/>
          </a:xfrm>
        </p:spPr>
      </p:pic>
    </p:spTree>
    <p:extLst>
      <p:ext uri="{BB962C8B-B14F-4D97-AF65-F5344CB8AC3E}">
        <p14:creationId xmlns:p14="http://schemas.microsoft.com/office/powerpoint/2010/main" val="180914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28600"/>
            <a:ext cx="9905998" cy="8001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2074571"/>
            <a:ext cx="3679825" cy="372932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485900"/>
            <a:ext cx="7416800" cy="5054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Under the First Amendment, the government may </a:t>
            </a:r>
            <a:r>
              <a:rPr lang="en-US" sz="4800" dirty="0" smtClean="0">
                <a:solidFill>
                  <a:srgbClr val="FFFF00"/>
                </a:solidFill>
              </a:rPr>
              <a:t>not establish </a:t>
            </a:r>
            <a:r>
              <a:rPr lang="en-US" sz="4800" dirty="0">
                <a:solidFill>
                  <a:srgbClr val="FFFF00"/>
                </a:solidFill>
              </a:rPr>
              <a:t>a state religion, and individuals are free to </a:t>
            </a:r>
            <a:r>
              <a:rPr lang="en-US" sz="4800" dirty="0" smtClean="0">
                <a:solidFill>
                  <a:srgbClr val="FFFF00"/>
                </a:solidFill>
              </a:rPr>
              <a:t>practice their </a:t>
            </a:r>
            <a:r>
              <a:rPr lang="en-US" sz="4800" dirty="0">
                <a:solidFill>
                  <a:srgbClr val="FFFF00"/>
                </a:solidFill>
              </a:rPr>
              <a:t>faith.</a:t>
            </a:r>
          </a:p>
        </p:txBody>
      </p:sp>
    </p:spTree>
    <p:extLst>
      <p:ext uri="{BB962C8B-B14F-4D97-AF65-F5344CB8AC3E}">
        <p14:creationId xmlns:p14="http://schemas.microsoft.com/office/powerpoint/2010/main" val="3385881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74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755774"/>
            <a:ext cx="7366000" cy="46577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FFFF00"/>
                </a:solidFill>
              </a:rPr>
              <a:t>The First Amendment right to free speech allows citizens </a:t>
            </a:r>
            <a:r>
              <a:rPr lang="en-US" sz="4800" dirty="0" smtClean="0">
                <a:solidFill>
                  <a:srgbClr val="FFFF00"/>
                </a:solidFill>
              </a:rPr>
              <a:t>to express </a:t>
            </a:r>
            <a:r>
              <a:rPr lang="en-US" sz="4800" dirty="0">
                <a:solidFill>
                  <a:srgbClr val="FFFF00"/>
                </a:solidFill>
              </a:rPr>
              <a:t>their views both privately and publicly.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12" y="1755774"/>
            <a:ext cx="3633787" cy="4227771"/>
          </a:xfrm>
        </p:spPr>
      </p:pic>
    </p:spTree>
    <p:extLst>
      <p:ext uri="{BB962C8B-B14F-4D97-AF65-F5344CB8AC3E}">
        <p14:creationId xmlns:p14="http://schemas.microsoft.com/office/powerpoint/2010/main" val="370129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92100"/>
            <a:ext cx="9905998" cy="6985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2127250"/>
            <a:ext cx="3946525" cy="3587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500" y="1435100"/>
            <a:ext cx="7493000" cy="51689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Limits on free speech include a ban on speech that can </a:t>
            </a:r>
            <a:r>
              <a:rPr lang="en-US" sz="4400" dirty="0" smtClean="0">
                <a:solidFill>
                  <a:srgbClr val="FFFF00"/>
                </a:solidFill>
              </a:rPr>
              <a:t>lead to </a:t>
            </a:r>
            <a:r>
              <a:rPr lang="en-US" sz="4400" dirty="0">
                <a:solidFill>
                  <a:srgbClr val="FFFF00"/>
                </a:solidFill>
              </a:rPr>
              <a:t>criminal acts and a ban on spreading lies that can harm </a:t>
            </a:r>
            <a:r>
              <a:rPr lang="en-US" sz="4400" dirty="0" smtClean="0">
                <a:solidFill>
                  <a:srgbClr val="FFFF00"/>
                </a:solidFill>
              </a:rPr>
              <a:t>a person’s </a:t>
            </a:r>
            <a:r>
              <a:rPr lang="en-US" sz="4400" dirty="0">
                <a:solidFill>
                  <a:srgbClr val="FFFF00"/>
                </a:solidFill>
              </a:rPr>
              <a:t>reputation.</a:t>
            </a:r>
          </a:p>
        </p:txBody>
      </p:sp>
    </p:spTree>
    <p:extLst>
      <p:ext uri="{BB962C8B-B14F-4D97-AF65-F5344CB8AC3E}">
        <p14:creationId xmlns:p14="http://schemas.microsoft.com/office/powerpoint/2010/main" val="33587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42900"/>
            <a:ext cx="9905998" cy="6985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473200"/>
            <a:ext cx="7594600" cy="50799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Freedom of the press prevents government censorship </a:t>
            </a:r>
            <a:r>
              <a:rPr lang="en-US" sz="5400" dirty="0" smtClean="0">
                <a:solidFill>
                  <a:srgbClr val="FFFF00"/>
                </a:solidFill>
              </a:rPr>
              <a:t>of news</a:t>
            </a:r>
            <a:r>
              <a:rPr lang="en-US" sz="5400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809748"/>
            <a:ext cx="4128581" cy="3917952"/>
          </a:xfrm>
        </p:spPr>
      </p:pic>
    </p:spTree>
    <p:extLst>
      <p:ext uri="{BB962C8B-B14F-4D97-AF65-F5344CB8AC3E}">
        <p14:creationId xmlns:p14="http://schemas.microsoft.com/office/powerpoint/2010/main" val="508525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355600"/>
            <a:ext cx="9905998" cy="8001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2273300"/>
            <a:ext cx="5442857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346200"/>
            <a:ext cx="5867400" cy="5257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Freedom of assembly allows people to gather in groups.</a:t>
            </a:r>
          </a:p>
        </p:txBody>
      </p:sp>
    </p:spTree>
    <p:extLst>
      <p:ext uri="{BB962C8B-B14F-4D97-AF65-F5344CB8AC3E}">
        <p14:creationId xmlns:p14="http://schemas.microsoft.com/office/powerpoint/2010/main" val="6556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17500"/>
            <a:ext cx="9905998" cy="736600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Lesson 1: The first amendment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800" y="1409700"/>
            <a:ext cx="6946900" cy="51688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</a:rPr>
              <a:t>Freedom to petition allows individuals to send requests </a:t>
            </a:r>
            <a:r>
              <a:rPr lang="en-US" sz="5400" dirty="0" smtClean="0">
                <a:solidFill>
                  <a:srgbClr val="FFFF00"/>
                </a:solidFill>
              </a:rPr>
              <a:t>for action </a:t>
            </a:r>
            <a:r>
              <a:rPr lang="en-US" sz="5400" dirty="0">
                <a:solidFill>
                  <a:srgbClr val="FFFF00"/>
                </a:solidFill>
              </a:rPr>
              <a:t>to the government.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2328861"/>
            <a:ext cx="4707702" cy="3330575"/>
          </a:xfrm>
        </p:spPr>
      </p:pic>
    </p:spTree>
    <p:extLst>
      <p:ext uri="{BB962C8B-B14F-4D97-AF65-F5344CB8AC3E}">
        <p14:creationId xmlns:p14="http://schemas.microsoft.com/office/powerpoint/2010/main" val="274729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TC103457485[[fn=Mesh]]</Template>
  <TotalTime>326</TotalTime>
  <Words>579</Words>
  <Application>Microsoft Office PowerPoint</Application>
  <PresentationFormat>Widescreen</PresentationFormat>
  <Paragraphs>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Mesh</vt:lpstr>
      <vt:lpstr>Ch. 6: The bill of rights</vt:lpstr>
      <vt:lpstr>Lesson 1: The first amendment</vt:lpstr>
      <vt:lpstr>Lesson 1: The first amendment</vt:lpstr>
      <vt:lpstr>Lesson 1: The first amendment</vt:lpstr>
      <vt:lpstr>Lesson 1: The first amendment</vt:lpstr>
      <vt:lpstr>Lesson 1: The first amendment</vt:lpstr>
      <vt:lpstr>Lesson 1: The first amendment</vt:lpstr>
      <vt:lpstr>Lesson 1: The first amendment</vt:lpstr>
      <vt:lpstr>Lesson 1: The first amendment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2: Other bill of rights protections</vt:lpstr>
      <vt:lpstr>Lesson 3: Furthering Civil Liberties</vt:lpstr>
      <vt:lpstr>Lesson 3: Furthering Civil Liberties</vt:lpstr>
      <vt:lpstr>Lesson 3: Furthering Civil Liberties</vt:lpstr>
      <vt:lpstr>Lesson 3: Furthering Civil Liberties</vt:lpstr>
      <vt:lpstr>Lesson 3: Furthering Civil Liberties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6: The bill of rights</dc:title>
  <dc:creator>Andrew Rappaport</dc:creator>
  <cp:lastModifiedBy>Rappaport, Andrew</cp:lastModifiedBy>
  <cp:revision>10</cp:revision>
  <dcterms:created xsi:type="dcterms:W3CDTF">2014-11-10T13:28:39Z</dcterms:created>
  <dcterms:modified xsi:type="dcterms:W3CDTF">2014-11-12T18:41:46Z</dcterms:modified>
</cp:coreProperties>
</file>