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71" r:id="rId4"/>
    <p:sldId id="258" r:id="rId5"/>
    <p:sldId id="259" r:id="rId6"/>
    <p:sldId id="260" r:id="rId7"/>
    <p:sldId id="257" r:id="rId8"/>
    <p:sldId id="261" r:id="rId9"/>
    <p:sldId id="263" r:id="rId10"/>
    <p:sldId id="269" r:id="rId11"/>
    <p:sldId id="265" r:id="rId12"/>
    <p:sldId id="266" r:id="rId13"/>
    <p:sldId id="264"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4660"/>
  </p:normalViewPr>
  <p:slideViewPr>
    <p:cSldViewPr snapToGrid="0">
      <p:cViewPr varScale="1">
        <p:scale>
          <a:sx n="50" d="100"/>
          <a:sy n="50" d="100"/>
        </p:scale>
        <p:origin x="3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timeforkids.com/" TargetMode="External"/><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 Id="rId4" Type="http://schemas.openxmlformats.org/officeDocument/2006/relationships/hyperlink" Target="http://teacher.scholastic.com/activities/scholasticnew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opinion &amp; government </a:t>
            </a:r>
            <a:endParaRPr lang="en-US" dirty="0"/>
          </a:p>
        </p:txBody>
      </p:sp>
      <p:sp>
        <p:nvSpPr>
          <p:cNvPr id="3" name="Subtitle 2"/>
          <p:cNvSpPr>
            <a:spLocks noGrp="1"/>
          </p:cNvSpPr>
          <p:nvPr>
            <p:ph type="subTitle" idx="1"/>
          </p:nvPr>
        </p:nvSpPr>
        <p:spPr/>
        <p:txBody>
          <a:bodyPr/>
          <a:lstStyle/>
          <a:p>
            <a:r>
              <a:rPr lang="en-US" dirty="0" smtClean="0"/>
              <a:t>Ch. 12 - civics</a:t>
            </a:r>
            <a:endParaRPr lang="en-US" dirty="0"/>
          </a:p>
        </p:txBody>
      </p:sp>
    </p:spTree>
    <p:extLst>
      <p:ext uri="{BB962C8B-B14F-4D97-AF65-F5344CB8AC3E}">
        <p14:creationId xmlns:p14="http://schemas.microsoft.com/office/powerpoint/2010/main" val="308410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Mass media sources</a:t>
            </a:r>
            <a:endParaRPr lang="en-US" b="1" dirty="0"/>
          </a:p>
        </p:txBody>
      </p:sp>
      <p:sp>
        <p:nvSpPr>
          <p:cNvPr id="3" name="Content Placeholder 2"/>
          <p:cNvSpPr>
            <a:spLocks noGrp="1"/>
          </p:cNvSpPr>
          <p:nvPr>
            <p:ph sz="half" idx="1"/>
          </p:nvPr>
        </p:nvSpPr>
        <p:spPr>
          <a:xfrm>
            <a:off x="274319" y="1810512"/>
            <a:ext cx="5547575" cy="4608576"/>
          </a:xfrm>
        </p:spPr>
        <p:txBody>
          <a:bodyPr>
            <a:normAutofit/>
          </a:bodyPr>
          <a:lstStyle/>
          <a:p>
            <a:r>
              <a:rPr lang="en-US" sz="4400" dirty="0" smtClean="0"/>
              <a:t>Print Media</a:t>
            </a:r>
          </a:p>
          <a:p>
            <a:pPr lvl="1"/>
            <a:r>
              <a:rPr lang="en-US" sz="4000" dirty="0" smtClean="0"/>
              <a:t>Newspapers</a:t>
            </a:r>
          </a:p>
          <a:p>
            <a:pPr lvl="1"/>
            <a:r>
              <a:rPr lang="en-US" sz="4000" dirty="0" smtClean="0"/>
              <a:t>Magazines </a:t>
            </a:r>
          </a:p>
          <a:p>
            <a:pPr lvl="1"/>
            <a:r>
              <a:rPr lang="en-US" sz="4000" dirty="0" smtClean="0"/>
              <a:t>Newsletters </a:t>
            </a:r>
          </a:p>
          <a:p>
            <a:pPr lvl="1"/>
            <a:r>
              <a:rPr lang="en-US" sz="4000" dirty="0" smtClean="0"/>
              <a:t>Books </a:t>
            </a:r>
            <a:endParaRPr lang="en-US" sz="4000" dirty="0"/>
          </a:p>
        </p:txBody>
      </p:sp>
      <p:sp>
        <p:nvSpPr>
          <p:cNvPr id="4" name="Content Placeholder 3"/>
          <p:cNvSpPr>
            <a:spLocks noGrp="1"/>
          </p:cNvSpPr>
          <p:nvPr>
            <p:ph sz="half" idx="2"/>
          </p:nvPr>
        </p:nvSpPr>
        <p:spPr>
          <a:xfrm>
            <a:off x="5821894" y="2142068"/>
            <a:ext cx="5626393" cy="3357212"/>
          </a:xfrm>
        </p:spPr>
        <p:txBody>
          <a:bodyPr>
            <a:normAutofit/>
          </a:bodyPr>
          <a:lstStyle/>
          <a:p>
            <a:r>
              <a:rPr lang="en-US" sz="4400" dirty="0" smtClean="0"/>
              <a:t>Electronic Media</a:t>
            </a:r>
          </a:p>
          <a:p>
            <a:pPr lvl="1"/>
            <a:r>
              <a:rPr lang="en-US" sz="4000" dirty="0" smtClean="0"/>
              <a:t>Radio </a:t>
            </a:r>
          </a:p>
          <a:p>
            <a:pPr lvl="1"/>
            <a:r>
              <a:rPr lang="en-US" sz="4000" dirty="0" smtClean="0"/>
              <a:t>Television </a:t>
            </a:r>
          </a:p>
          <a:p>
            <a:pPr lvl="1"/>
            <a:r>
              <a:rPr lang="en-US" sz="4000" dirty="0" smtClean="0"/>
              <a:t>Internet </a:t>
            </a:r>
            <a:endParaRPr lang="en-US" sz="4000" dirty="0"/>
          </a:p>
        </p:txBody>
      </p:sp>
    </p:spTree>
    <p:extLst>
      <p:ext uri="{BB962C8B-B14F-4D97-AF65-F5344CB8AC3E}">
        <p14:creationId xmlns:p14="http://schemas.microsoft.com/office/powerpoint/2010/main" val="414307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8661" y="381001"/>
            <a:ext cx="10131425" cy="784860"/>
          </a:xfrm>
        </p:spPr>
        <p:txBody>
          <a:bodyPr/>
          <a:lstStyle/>
          <a:p>
            <a:pPr algn="ctr"/>
            <a:r>
              <a:rPr lang="en-US" b="1" dirty="0" smtClean="0"/>
              <a:t>America’s use of mass media</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60817852"/>
              </p:ext>
            </p:extLst>
          </p:nvPr>
        </p:nvGraphicFramePr>
        <p:xfrm>
          <a:off x="228600" y="1165864"/>
          <a:ext cx="11544300" cy="5417818"/>
        </p:xfrm>
        <a:graphic>
          <a:graphicData uri="http://schemas.openxmlformats.org/drawingml/2006/table">
            <a:tbl>
              <a:tblPr firstRow="1" bandRow="1">
                <a:tableStyleId>{5C22544A-7EE6-4342-B048-85BDC9FD1C3A}</a:tableStyleId>
              </a:tblPr>
              <a:tblGrid>
                <a:gridCol w="2308860"/>
                <a:gridCol w="2308860"/>
                <a:gridCol w="2308860"/>
                <a:gridCol w="2308860"/>
                <a:gridCol w="2308860"/>
              </a:tblGrid>
              <a:tr h="773974">
                <a:tc>
                  <a:txBody>
                    <a:bodyPr/>
                    <a:lstStyle/>
                    <a:p>
                      <a:pPr algn="ctr"/>
                      <a:endParaRPr lang="en-US" sz="2000" dirty="0" smtClean="0"/>
                    </a:p>
                  </a:txBody>
                  <a:tcPr/>
                </a:tc>
                <a:tc>
                  <a:txBody>
                    <a:bodyPr/>
                    <a:lstStyle/>
                    <a:p>
                      <a:pPr algn="ctr"/>
                      <a:r>
                        <a:rPr lang="en-US" sz="2800" dirty="0" smtClean="0"/>
                        <a:t>Television</a:t>
                      </a:r>
                      <a:endParaRPr lang="en-US" sz="2800" dirty="0"/>
                    </a:p>
                  </a:txBody>
                  <a:tcPr/>
                </a:tc>
                <a:tc>
                  <a:txBody>
                    <a:bodyPr/>
                    <a:lstStyle/>
                    <a:p>
                      <a:pPr algn="ctr"/>
                      <a:r>
                        <a:rPr lang="en-US" sz="2800" dirty="0" smtClean="0"/>
                        <a:t>Radio</a:t>
                      </a:r>
                      <a:endParaRPr lang="en-US" sz="2800" dirty="0"/>
                    </a:p>
                  </a:txBody>
                  <a:tcPr/>
                </a:tc>
                <a:tc>
                  <a:txBody>
                    <a:bodyPr/>
                    <a:lstStyle/>
                    <a:p>
                      <a:pPr algn="ctr"/>
                      <a:r>
                        <a:rPr lang="en-US" sz="2800" dirty="0" smtClean="0"/>
                        <a:t>Newspaper</a:t>
                      </a:r>
                      <a:endParaRPr lang="en-US" sz="2800" dirty="0"/>
                    </a:p>
                  </a:txBody>
                  <a:tcPr/>
                </a:tc>
                <a:tc>
                  <a:txBody>
                    <a:bodyPr/>
                    <a:lstStyle/>
                    <a:p>
                      <a:pPr algn="ctr"/>
                      <a:r>
                        <a:rPr lang="en-US" sz="2800" dirty="0" smtClean="0"/>
                        <a:t>Internet</a:t>
                      </a:r>
                      <a:endParaRPr lang="en-US" sz="2800" dirty="0"/>
                    </a:p>
                  </a:txBody>
                  <a:tcPr/>
                </a:tc>
              </a:tr>
              <a:tr h="773974">
                <a:tc>
                  <a:txBody>
                    <a:bodyPr/>
                    <a:lstStyle/>
                    <a:p>
                      <a:pPr algn="ctr"/>
                      <a:r>
                        <a:rPr lang="en-US" sz="2000" b="1" dirty="0" smtClean="0"/>
                        <a:t>18 to 24 years</a:t>
                      </a:r>
                      <a:r>
                        <a:rPr lang="en-US" sz="2000" b="1" baseline="0" dirty="0" smtClean="0"/>
                        <a:t> old</a:t>
                      </a:r>
                    </a:p>
                  </a:txBody>
                  <a:tcPr/>
                </a:tc>
                <a:tc>
                  <a:txBody>
                    <a:bodyPr/>
                    <a:lstStyle/>
                    <a:p>
                      <a:pPr algn="ctr"/>
                      <a:r>
                        <a:rPr lang="en-US" sz="4000" dirty="0" smtClean="0"/>
                        <a:t>89%</a:t>
                      </a:r>
                      <a:endParaRPr lang="en-US" sz="4000" dirty="0"/>
                    </a:p>
                  </a:txBody>
                  <a:tcPr/>
                </a:tc>
                <a:tc>
                  <a:txBody>
                    <a:bodyPr/>
                    <a:lstStyle/>
                    <a:p>
                      <a:pPr algn="ctr"/>
                      <a:r>
                        <a:rPr lang="en-US" sz="4000" dirty="0" smtClean="0"/>
                        <a:t>82%</a:t>
                      </a:r>
                      <a:endParaRPr lang="en-US" sz="4000" dirty="0"/>
                    </a:p>
                  </a:txBody>
                  <a:tcPr/>
                </a:tc>
                <a:tc>
                  <a:txBody>
                    <a:bodyPr/>
                    <a:lstStyle/>
                    <a:p>
                      <a:pPr algn="ctr"/>
                      <a:r>
                        <a:rPr lang="en-US" sz="4000" dirty="0" smtClean="0"/>
                        <a:t>61%</a:t>
                      </a:r>
                      <a:endParaRPr lang="en-US" sz="4000" dirty="0"/>
                    </a:p>
                  </a:txBody>
                  <a:tcPr/>
                </a:tc>
                <a:tc>
                  <a:txBody>
                    <a:bodyPr/>
                    <a:lstStyle/>
                    <a:p>
                      <a:pPr algn="ctr"/>
                      <a:r>
                        <a:rPr lang="en-US" sz="4000" dirty="0" smtClean="0"/>
                        <a:t>90%</a:t>
                      </a:r>
                      <a:endParaRPr lang="en-US" sz="4000" dirty="0"/>
                    </a:p>
                  </a:txBody>
                  <a:tcPr/>
                </a:tc>
              </a:tr>
              <a:tr h="773974">
                <a:tc>
                  <a:txBody>
                    <a:bodyPr/>
                    <a:lstStyle/>
                    <a:p>
                      <a:pPr algn="ctr"/>
                      <a:r>
                        <a:rPr lang="en-US" sz="2000" b="1" dirty="0" smtClean="0"/>
                        <a:t>25 to 34 years</a:t>
                      </a:r>
                      <a:r>
                        <a:rPr lang="en-US" sz="2000" b="1" baseline="0" dirty="0" smtClean="0"/>
                        <a:t> old</a:t>
                      </a:r>
                      <a:endParaRPr lang="en-US" sz="2000" b="1" dirty="0"/>
                    </a:p>
                  </a:txBody>
                  <a:tcPr/>
                </a:tc>
                <a:tc>
                  <a:txBody>
                    <a:bodyPr/>
                    <a:lstStyle/>
                    <a:p>
                      <a:pPr algn="ctr"/>
                      <a:r>
                        <a:rPr lang="en-US" sz="4000" dirty="0" smtClean="0"/>
                        <a:t>90%</a:t>
                      </a:r>
                      <a:endParaRPr lang="en-US" sz="4000" dirty="0"/>
                    </a:p>
                  </a:txBody>
                  <a:tcPr/>
                </a:tc>
                <a:tc>
                  <a:txBody>
                    <a:bodyPr/>
                    <a:lstStyle/>
                    <a:p>
                      <a:pPr algn="ctr"/>
                      <a:r>
                        <a:rPr lang="en-US" sz="4000" dirty="0" smtClean="0"/>
                        <a:t>84%</a:t>
                      </a:r>
                      <a:endParaRPr lang="en-US" sz="4000" dirty="0"/>
                    </a:p>
                  </a:txBody>
                  <a:tcPr/>
                </a:tc>
                <a:tc>
                  <a:txBody>
                    <a:bodyPr/>
                    <a:lstStyle/>
                    <a:p>
                      <a:pPr algn="ctr"/>
                      <a:r>
                        <a:rPr lang="en-US" sz="4000" dirty="0" smtClean="0"/>
                        <a:t>62%</a:t>
                      </a:r>
                      <a:endParaRPr lang="en-US" sz="4000" dirty="0"/>
                    </a:p>
                  </a:txBody>
                  <a:tcPr/>
                </a:tc>
                <a:tc>
                  <a:txBody>
                    <a:bodyPr/>
                    <a:lstStyle/>
                    <a:p>
                      <a:pPr algn="ctr"/>
                      <a:r>
                        <a:rPr lang="en-US" sz="4000" dirty="0" smtClean="0"/>
                        <a:t>82%</a:t>
                      </a:r>
                      <a:endParaRPr lang="en-US" sz="4000" dirty="0"/>
                    </a:p>
                  </a:txBody>
                  <a:tcPr/>
                </a:tc>
              </a:tr>
              <a:tr h="773974">
                <a:tc>
                  <a:txBody>
                    <a:bodyPr/>
                    <a:lstStyle/>
                    <a:p>
                      <a:pPr algn="ctr"/>
                      <a:r>
                        <a:rPr lang="en-US" sz="2000" b="1" dirty="0" smtClean="0"/>
                        <a:t>35 to 44 years old</a:t>
                      </a:r>
                      <a:endParaRPr lang="en-US" sz="2000" b="1" dirty="0"/>
                    </a:p>
                  </a:txBody>
                  <a:tcPr/>
                </a:tc>
                <a:tc>
                  <a:txBody>
                    <a:bodyPr/>
                    <a:lstStyle/>
                    <a:p>
                      <a:pPr algn="ctr"/>
                      <a:r>
                        <a:rPr lang="en-US" sz="4000" dirty="0" smtClean="0"/>
                        <a:t>96%</a:t>
                      </a:r>
                      <a:endParaRPr lang="en-US" sz="4000" dirty="0"/>
                    </a:p>
                  </a:txBody>
                  <a:tcPr/>
                </a:tc>
                <a:tc>
                  <a:txBody>
                    <a:bodyPr/>
                    <a:lstStyle/>
                    <a:p>
                      <a:pPr algn="ctr"/>
                      <a:r>
                        <a:rPr lang="en-US" sz="4000" dirty="0" smtClean="0"/>
                        <a:t>86%</a:t>
                      </a:r>
                      <a:endParaRPr lang="en-US" sz="4000" dirty="0"/>
                    </a:p>
                  </a:txBody>
                  <a:tcPr/>
                </a:tc>
                <a:tc>
                  <a:txBody>
                    <a:bodyPr/>
                    <a:lstStyle/>
                    <a:p>
                      <a:pPr algn="ctr"/>
                      <a:r>
                        <a:rPr lang="en-US" sz="4000" dirty="0" smtClean="0"/>
                        <a:t>70%</a:t>
                      </a:r>
                      <a:endParaRPr lang="en-US" sz="4000" dirty="0"/>
                    </a:p>
                  </a:txBody>
                  <a:tcPr/>
                </a:tc>
                <a:tc>
                  <a:txBody>
                    <a:bodyPr/>
                    <a:lstStyle/>
                    <a:p>
                      <a:pPr algn="ctr"/>
                      <a:r>
                        <a:rPr lang="en-US" sz="4000" dirty="0" smtClean="0"/>
                        <a:t>82%</a:t>
                      </a:r>
                      <a:endParaRPr lang="en-US" sz="4000" dirty="0"/>
                    </a:p>
                  </a:txBody>
                  <a:tcPr/>
                </a:tc>
              </a:tr>
              <a:tr h="773974">
                <a:tc>
                  <a:txBody>
                    <a:bodyPr/>
                    <a:lstStyle/>
                    <a:p>
                      <a:pPr algn="ctr"/>
                      <a:r>
                        <a:rPr lang="en-US" sz="2000" b="1" dirty="0" smtClean="0"/>
                        <a:t>45 to 54 years</a:t>
                      </a:r>
                      <a:r>
                        <a:rPr lang="en-US" sz="2000" b="1" baseline="0" dirty="0" smtClean="0"/>
                        <a:t> old</a:t>
                      </a:r>
                      <a:endParaRPr lang="en-US" sz="2000" b="1" dirty="0"/>
                    </a:p>
                  </a:txBody>
                  <a:tcPr/>
                </a:tc>
                <a:tc>
                  <a:txBody>
                    <a:bodyPr/>
                    <a:lstStyle/>
                    <a:p>
                      <a:pPr algn="ctr"/>
                      <a:r>
                        <a:rPr lang="en-US" sz="4000" dirty="0" smtClean="0"/>
                        <a:t>97%</a:t>
                      </a:r>
                      <a:endParaRPr lang="en-US" sz="4000" dirty="0"/>
                    </a:p>
                  </a:txBody>
                  <a:tcPr/>
                </a:tc>
                <a:tc>
                  <a:txBody>
                    <a:bodyPr/>
                    <a:lstStyle/>
                    <a:p>
                      <a:pPr algn="ctr"/>
                      <a:r>
                        <a:rPr lang="en-US" sz="4000" dirty="0" smtClean="0"/>
                        <a:t>85%</a:t>
                      </a:r>
                      <a:endParaRPr lang="en-US" sz="4000" dirty="0"/>
                    </a:p>
                  </a:txBody>
                  <a:tcPr/>
                </a:tc>
                <a:tc>
                  <a:txBody>
                    <a:bodyPr/>
                    <a:lstStyle/>
                    <a:p>
                      <a:pPr algn="ctr"/>
                      <a:r>
                        <a:rPr lang="en-US" sz="4000" dirty="0" smtClean="0"/>
                        <a:t>78%</a:t>
                      </a:r>
                      <a:endParaRPr lang="en-US" sz="4000" dirty="0"/>
                    </a:p>
                  </a:txBody>
                  <a:tcPr/>
                </a:tc>
                <a:tc>
                  <a:txBody>
                    <a:bodyPr/>
                    <a:lstStyle/>
                    <a:p>
                      <a:pPr algn="ctr"/>
                      <a:r>
                        <a:rPr lang="en-US" sz="4000" dirty="0" smtClean="0"/>
                        <a:t>82%</a:t>
                      </a:r>
                      <a:endParaRPr lang="en-US" sz="4000" dirty="0"/>
                    </a:p>
                  </a:txBody>
                  <a:tcPr/>
                </a:tc>
              </a:tr>
              <a:tr h="773974">
                <a:tc>
                  <a:txBody>
                    <a:bodyPr/>
                    <a:lstStyle/>
                    <a:p>
                      <a:pPr algn="ctr"/>
                      <a:r>
                        <a:rPr lang="en-US" sz="2000" b="1" dirty="0" smtClean="0"/>
                        <a:t>55 o 64 years</a:t>
                      </a:r>
                      <a:r>
                        <a:rPr lang="en-US" sz="2000" b="1" baseline="0" dirty="0" smtClean="0"/>
                        <a:t> old</a:t>
                      </a:r>
                      <a:endParaRPr lang="en-US" sz="2000" b="1" dirty="0"/>
                    </a:p>
                  </a:txBody>
                  <a:tcPr/>
                </a:tc>
                <a:tc>
                  <a:txBody>
                    <a:bodyPr/>
                    <a:lstStyle/>
                    <a:p>
                      <a:pPr algn="ctr"/>
                      <a:r>
                        <a:rPr lang="en-US" sz="4000" dirty="0" smtClean="0"/>
                        <a:t>98%</a:t>
                      </a:r>
                      <a:endParaRPr lang="en-US" sz="4000" dirty="0"/>
                    </a:p>
                  </a:txBody>
                  <a:tcPr/>
                </a:tc>
                <a:tc>
                  <a:txBody>
                    <a:bodyPr/>
                    <a:lstStyle/>
                    <a:p>
                      <a:pPr algn="ctr"/>
                      <a:r>
                        <a:rPr lang="en-US" sz="4000" dirty="0" smtClean="0"/>
                        <a:t>81%</a:t>
                      </a:r>
                      <a:endParaRPr lang="en-US" sz="4000" dirty="0"/>
                    </a:p>
                  </a:txBody>
                  <a:tcPr/>
                </a:tc>
                <a:tc>
                  <a:txBody>
                    <a:bodyPr/>
                    <a:lstStyle/>
                    <a:p>
                      <a:pPr algn="ctr"/>
                      <a:r>
                        <a:rPr lang="en-US" sz="4000" dirty="0" smtClean="0"/>
                        <a:t>76%</a:t>
                      </a:r>
                      <a:endParaRPr lang="en-US" sz="4000" dirty="0"/>
                    </a:p>
                  </a:txBody>
                  <a:tcPr/>
                </a:tc>
                <a:tc>
                  <a:txBody>
                    <a:bodyPr/>
                    <a:lstStyle/>
                    <a:p>
                      <a:pPr algn="ctr"/>
                      <a:r>
                        <a:rPr lang="en-US" sz="4000" dirty="0" smtClean="0"/>
                        <a:t>70%</a:t>
                      </a:r>
                      <a:endParaRPr lang="en-US" sz="4000" dirty="0"/>
                    </a:p>
                  </a:txBody>
                  <a:tcPr/>
                </a:tc>
              </a:tr>
              <a:tr h="773974">
                <a:tc>
                  <a:txBody>
                    <a:bodyPr/>
                    <a:lstStyle/>
                    <a:p>
                      <a:pPr algn="ctr"/>
                      <a:r>
                        <a:rPr lang="en-US" sz="2000" b="1" dirty="0" smtClean="0"/>
                        <a:t>65 years &amp;</a:t>
                      </a:r>
                      <a:r>
                        <a:rPr lang="en-US" sz="2000" b="1" baseline="0" dirty="0" smtClean="0"/>
                        <a:t> </a:t>
                      </a:r>
                      <a:r>
                        <a:rPr lang="en-US" sz="2000" b="1" dirty="0" smtClean="0"/>
                        <a:t>older</a:t>
                      </a:r>
                      <a:endParaRPr lang="en-US" sz="2000" b="1" dirty="0"/>
                    </a:p>
                  </a:txBody>
                  <a:tcPr/>
                </a:tc>
                <a:tc>
                  <a:txBody>
                    <a:bodyPr/>
                    <a:lstStyle/>
                    <a:p>
                      <a:pPr algn="ctr"/>
                      <a:r>
                        <a:rPr lang="en-US" sz="4000" dirty="0" smtClean="0"/>
                        <a:t>99%</a:t>
                      </a:r>
                      <a:endParaRPr lang="en-US" sz="4000" dirty="0"/>
                    </a:p>
                  </a:txBody>
                  <a:tcPr/>
                </a:tc>
                <a:tc>
                  <a:txBody>
                    <a:bodyPr/>
                    <a:lstStyle/>
                    <a:p>
                      <a:pPr algn="ctr"/>
                      <a:r>
                        <a:rPr lang="en-US" sz="4000" dirty="0" smtClean="0"/>
                        <a:t>61%</a:t>
                      </a:r>
                      <a:endParaRPr lang="en-US" sz="4000" dirty="0"/>
                    </a:p>
                  </a:txBody>
                  <a:tcPr/>
                </a:tc>
                <a:tc>
                  <a:txBody>
                    <a:bodyPr/>
                    <a:lstStyle/>
                    <a:p>
                      <a:pPr algn="ctr"/>
                      <a:r>
                        <a:rPr lang="en-US" sz="4000" dirty="0" smtClean="0"/>
                        <a:t>80%</a:t>
                      </a:r>
                      <a:endParaRPr lang="en-US" sz="4000" dirty="0"/>
                    </a:p>
                  </a:txBody>
                  <a:tcPr/>
                </a:tc>
                <a:tc>
                  <a:txBody>
                    <a:bodyPr/>
                    <a:lstStyle/>
                    <a:p>
                      <a:pPr algn="ctr"/>
                      <a:r>
                        <a:rPr lang="en-US" sz="4000" dirty="0" smtClean="0"/>
                        <a:t>40%</a:t>
                      </a:r>
                      <a:endParaRPr lang="en-US" sz="4000" dirty="0"/>
                    </a:p>
                  </a:txBody>
                  <a:tcPr/>
                </a:tc>
              </a:tr>
            </a:tbl>
          </a:graphicData>
        </a:graphic>
      </p:graphicFrame>
    </p:spTree>
    <p:extLst>
      <p:ext uri="{BB962C8B-B14F-4D97-AF65-F5344CB8AC3E}">
        <p14:creationId xmlns:p14="http://schemas.microsoft.com/office/powerpoint/2010/main" val="407588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9561"/>
            <a:ext cx="10131425" cy="784860"/>
          </a:xfrm>
        </p:spPr>
        <p:txBody>
          <a:bodyPr/>
          <a:lstStyle/>
          <a:p>
            <a:pPr algn="ctr"/>
            <a:r>
              <a:rPr lang="en-US" b="1" dirty="0" smtClean="0"/>
              <a:t>The press: freedoms and restrictions</a:t>
            </a:r>
            <a:endParaRPr lang="en-US" b="1" dirty="0"/>
          </a:p>
        </p:txBody>
      </p:sp>
      <p:sp>
        <p:nvSpPr>
          <p:cNvPr id="3" name="Content Placeholder 2"/>
          <p:cNvSpPr>
            <a:spLocks noGrp="1"/>
          </p:cNvSpPr>
          <p:nvPr>
            <p:ph idx="1"/>
          </p:nvPr>
        </p:nvSpPr>
        <p:spPr>
          <a:xfrm>
            <a:off x="256032" y="1755649"/>
            <a:ext cx="11612879" cy="4882896"/>
          </a:xfrm>
        </p:spPr>
        <p:txBody>
          <a:bodyPr>
            <a:noAutofit/>
          </a:bodyPr>
          <a:lstStyle/>
          <a:p>
            <a:r>
              <a:rPr lang="en-US" sz="2800" dirty="0" smtClean="0"/>
              <a:t>Freedoms and Protections</a:t>
            </a:r>
          </a:p>
          <a:p>
            <a:pPr lvl="1"/>
            <a:r>
              <a:rPr lang="en-US" sz="2400" dirty="0" smtClean="0"/>
              <a:t>First Amendment: “Congress shall make no law . . . Abridging (limiting) the freedom of . . . The press.”</a:t>
            </a:r>
          </a:p>
          <a:p>
            <a:pPr lvl="1"/>
            <a:r>
              <a:rPr lang="en-US" sz="2400" dirty="0" smtClean="0"/>
              <a:t>No prior restraint (government censorship before it is published)</a:t>
            </a:r>
          </a:p>
          <a:p>
            <a:pPr lvl="1"/>
            <a:r>
              <a:rPr lang="en-US" sz="2400" dirty="0" smtClean="0"/>
              <a:t>Shield laws (right to protect reporter’s sources)</a:t>
            </a:r>
          </a:p>
          <a:p>
            <a:r>
              <a:rPr lang="en-US" sz="2800" dirty="0" smtClean="0"/>
              <a:t>Restrictions </a:t>
            </a:r>
          </a:p>
          <a:p>
            <a:pPr lvl="1"/>
            <a:r>
              <a:rPr lang="en-US" sz="2400" dirty="0" smtClean="0"/>
              <a:t>Prohibition against libel (evidence of malice)</a:t>
            </a:r>
          </a:p>
          <a:p>
            <a:pPr lvl="1"/>
            <a:r>
              <a:rPr lang="en-US" sz="2400" dirty="0" smtClean="0"/>
              <a:t>Government regulation of broadcast media (FCC)</a:t>
            </a:r>
            <a:endParaRPr lang="en-US" sz="2400" dirty="0"/>
          </a:p>
        </p:txBody>
      </p:sp>
    </p:spTree>
    <p:extLst>
      <p:ext uri="{BB962C8B-B14F-4D97-AF65-F5344CB8AC3E}">
        <p14:creationId xmlns:p14="http://schemas.microsoft.com/office/powerpoint/2010/main" val="61224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70560"/>
          </a:xfrm>
        </p:spPr>
        <p:txBody>
          <a:bodyPr/>
          <a:lstStyle/>
          <a:p>
            <a:pPr algn="ctr"/>
            <a:r>
              <a:rPr lang="en-US" b="1" dirty="0" smtClean="0"/>
              <a:t>Lesson three</a:t>
            </a:r>
            <a:endParaRPr lang="en-US" b="1" dirty="0"/>
          </a:p>
        </p:txBody>
      </p:sp>
      <p:sp>
        <p:nvSpPr>
          <p:cNvPr id="3" name="Content Placeholder 2"/>
          <p:cNvSpPr>
            <a:spLocks noGrp="1"/>
          </p:cNvSpPr>
          <p:nvPr>
            <p:ph sz="half" idx="1"/>
          </p:nvPr>
        </p:nvSpPr>
        <p:spPr/>
        <p:txBody>
          <a:bodyPr>
            <a:normAutofit/>
          </a:bodyPr>
          <a:lstStyle/>
          <a:p>
            <a:r>
              <a:rPr lang="en-US" sz="2800" b="1" dirty="0" smtClean="0"/>
              <a:t>Interest Groups and Lobbying </a:t>
            </a:r>
            <a:endParaRPr lang="en-US" sz="28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9632" y="1776307"/>
            <a:ext cx="5178330" cy="4879072"/>
          </a:xfrm>
        </p:spPr>
      </p:pic>
    </p:spTree>
    <p:extLst>
      <p:ext uri="{BB962C8B-B14F-4D97-AF65-F5344CB8AC3E}">
        <p14:creationId xmlns:p14="http://schemas.microsoft.com/office/powerpoint/2010/main" val="129888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62129"/>
            <a:ext cx="10131425" cy="762000"/>
          </a:xfrm>
        </p:spPr>
        <p:txBody>
          <a:bodyPr/>
          <a:lstStyle/>
          <a:p>
            <a:pPr algn="ctr"/>
            <a:r>
              <a:rPr lang="en-US" b="1" dirty="0" smtClean="0"/>
              <a:t>Lobbyists</a:t>
            </a:r>
            <a:endParaRPr lang="en-US" b="1" dirty="0"/>
          </a:p>
        </p:txBody>
      </p:sp>
      <p:sp>
        <p:nvSpPr>
          <p:cNvPr id="3" name="Content Placeholder 2"/>
          <p:cNvSpPr>
            <a:spLocks noGrp="1"/>
          </p:cNvSpPr>
          <p:nvPr>
            <p:ph sz="half" idx="1"/>
          </p:nvPr>
        </p:nvSpPr>
        <p:spPr>
          <a:xfrm>
            <a:off x="219456" y="1225296"/>
            <a:ext cx="5461680" cy="5340096"/>
          </a:xfrm>
        </p:spPr>
        <p:txBody>
          <a:bodyPr>
            <a:noAutofit/>
          </a:bodyPr>
          <a:lstStyle/>
          <a:p>
            <a:r>
              <a:rPr lang="en-US" sz="3200" dirty="0" smtClean="0"/>
              <a:t>Skills Lobbyists Need</a:t>
            </a:r>
          </a:p>
          <a:p>
            <a:pPr lvl="1"/>
            <a:r>
              <a:rPr lang="en-US" sz="2800" dirty="0" smtClean="0"/>
              <a:t>Knowledge of how the government works</a:t>
            </a:r>
          </a:p>
          <a:p>
            <a:pPr lvl="1"/>
            <a:r>
              <a:rPr lang="en-US" sz="2800" dirty="0" smtClean="0"/>
              <a:t>Knowledge of the cause for which they lobby </a:t>
            </a:r>
          </a:p>
          <a:p>
            <a:pPr lvl="1"/>
            <a:r>
              <a:rPr lang="en-US" sz="2800" dirty="0" smtClean="0"/>
              <a:t>Skill for public relations (the business of developing public understanding and goodwill toward a certain matter)</a:t>
            </a:r>
          </a:p>
          <a:p>
            <a:pPr lvl="1"/>
            <a:r>
              <a:rPr lang="en-US" sz="2800" dirty="0" smtClean="0"/>
              <a:t>Ability to make friends </a:t>
            </a:r>
          </a:p>
          <a:p>
            <a:pPr lvl="1"/>
            <a:r>
              <a:rPr lang="en-US" sz="2800" dirty="0" smtClean="0"/>
              <a:t>Ability to speak persuasively </a:t>
            </a:r>
            <a:endParaRPr lang="en-US" sz="2800" dirty="0"/>
          </a:p>
        </p:txBody>
      </p:sp>
      <p:sp>
        <p:nvSpPr>
          <p:cNvPr id="4" name="Content Placeholder 3"/>
          <p:cNvSpPr>
            <a:spLocks noGrp="1"/>
          </p:cNvSpPr>
          <p:nvPr>
            <p:ph sz="half" idx="2"/>
          </p:nvPr>
        </p:nvSpPr>
        <p:spPr>
          <a:xfrm>
            <a:off x="5821894" y="1225297"/>
            <a:ext cx="6156745" cy="5340096"/>
          </a:xfrm>
        </p:spPr>
        <p:txBody>
          <a:bodyPr>
            <a:normAutofit/>
          </a:bodyPr>
          <a:lstStyle/>
          <a:p>
            <a:r>
              <a:rPr lang="en-US" sz="2400" dirty="0" smtClean="0"/>
              <a:t>What Lobbyists Do</a:t>
            </a:r>
          </a:p>
          <a:p>
            <a:pPr lvl="1"/>
            <a:r>
              <a:rPr lang="en-US" sz="2000" dirty="0" smtClean="0"/>
              <a:t>Represent interest groups</a:t>
            </a:r>
          </a:p>
          <a:p>
            <a:pPr lvl="1"/>
            <a:r>
              <a:rPr lang="en-US" sz="2000" dirty="0" smtClean="0"/>
              <a:t>Attempt to shape public policy regarding a particular cause</a:t>
            </a:r>
          </a:p>
          <a:p>
            <a:pPr lvl="1"/>
            <a:r>
              <a:rPr lang="en-US" sz="2000" dirty="0" smtClean="0"/>
              <a:t>Contact lawmakers and other government officials directly about their cause</a:t>
            </a:r>
          </a:p>
          <a:p>
            <a:pPr lvl="1"/>
            <a:r>
              <a:rPr lang="en-US" sz="2000" dirty="0" smtClean="0"/>
              <a:t>Provide government officials with information that helps their cause</a:t>
            </a:r>
          </a:p>
          <a:p>
            <a:pPr lvl="1"/>
            <a:r>
              <a:rPr lang="en-US" sz="2000" dirty="0" smtClean="0"/>
              <a:t>Suggest solutions to problems related to their cause </a:t>
            </a:r>
          </a:p>
          <a:p>
            <a:pPr lvl="1"/>
            <a:r>
              <a:rPr lang="en-US" sz="2000" dirty="0" smtClean="0"/>
              <a:t>Write drafts of bills concerning their cause for lawmakers to consider, and testify before Congress about these bills</a:t>
            </a:r>
          </a:p>
          <a:p>
            <a:pPr lvl="1"/>
            <a:r>
              <a:rPr lang="en-US" sz="2000" dirty="0" smtClean="0"/>
              <a:t>If their bill becomes law, make sure it is enforced</a:t>
            </a:r>
            <a:endParaRPr lang="en-US" sz="2000" dirty="0"/>
          </a:p>
        </p:txBody>
      </p:sp>
    </p:spTree>
    <p:extLst>
      <p:ext uri="{BB962C8B-B14F-4D97-AF65-F5344CB8AC3E}">
        <p14:creationId xmlns:p14="http://schemas.microsoft.com/office/powerpoint/2010/main" val="405083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Interest groups, public policy,                                        &amp; Special interest groups</a:t>
            </a:r>
            <a:endParaRPr lang="en-US" b="1" dirty="0"/>
          </a:p>
        </p:txBody>
      </p:sp>
      <p:sp>
        <p:nvSpPr>
          <p:cNvPr id="5" name="Content Placeholder 4"/>
          <p:cNvSpPr>
            <a:spLocks noGrp="1"/>
          </p:cNvSpPr>
          <p:nvPr>
            <p:ph idx="1"/>
          </p:nvPr>
        </p:nvSpPr>
        <p:spPr>
          <a:xfrm>
            <a:off x="201168" y="2065867"/>
            <a:ext cx="11649455" cy="4408085"/>
          </a:xfrm>
        </p:spPr>
        <p:txBody>
          <a:bodyPr>
            <a:normAutofit/>
          </a:bodyPr>
          <a:lstStyle/>
          <a:p>
            <a:r>
              <a:rPr lang="en-US" sz="2800" dirty="0" smtClean="0"/>
              <a:t>Interest groups influence public policy by: </a:t>
            </a:r>
          </a:p>
          <a:p>
            <a:pPr lvl="1"/>
            <a:r>
              <a:rPr lang="en-US" sz="2400" dirty="0" smtClean="0"/>
              <a:t>Taking an active role in elections</a:t>
            </a:r>
          </a:p>
          <a:p>
            <a:pPr lvl="1"/>
            <a:r>
              <a:rPr lang="en-US" sz="2400" dirty="0" smtClean="0"/>
              <a:t>Working through the courts</a:t>
            </a:r>
          </a:p>
          <a:p>
            <a:pPr lvl="1"/>
            <a:r>
              <a:rPr lang="en-US" sz="2400" dirty="0" smtClean="0"/>
              <a:t>Influencing public officials directly through lobbying </a:t>
            </a:r>
          </a:p>
          <a:p>
            <a:pPr lvl="1"/>
            <a:r>
              <a:rPr lang="en-US" sz="2400" dirty="0" smtClean="0"/>
              <a:t>Shaping public opinion </a:t>
            </a:r>
          </a:p>
          <a:p>
            <a:r>
              <a:rPr lang="en-US" sz="2800" dirty="0" smtClean="0"/>
              <a:t>Special Interest Groups</a:t>
            </a:r>
          </a:p>
          <a:p>
            <a:pPr lvl="1"/>
            <a:r>
              <a:rPr lang="en-US" sz="2400" dirty="0" smtClean="0"/>
              <a:t>Pros – make groups’ wishes known and way for ordinary people to join forces</a:t>
            </a:r>
          </a:p>
          <a:p>
            <a:pPr lvl="1"/>
            <a:r>
              <a:rPr lang="en-US" sz="2400" dirty="0" smtClean="0"/>
              <a:t>Con – too much power over elected officials and more influence than ordinary voters</a:t>
            </a:r>
          </a:p>
        </p:txBody>
      </p:sp>
    </p:spTree>
    <p:extLst>
      <p:ext uri="{BB962C8B-B14F-4D97-AF65-F5344CB8AC3E}">
        <p14:creationId xmlns:p14="http://schemas.microsoft.com/office/powerpoint/2010/main" val="46873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922020"/>
          </a:xfrm>
        </p:spPr>
        <p:txBody>
          <a:bodyPr/>
          <a:lstStyle/>
          <a:p>
            <a:pPr algn="ctr"/>
            <a:r>
              <a:rPr lang="en-US" b="1" dirty="0" smtClean="0"/>
              <a:t>Lesson one</a:t>
            </a:r>
            <a:endParaRPr lang="en-US" b="1" dirty="0"/>
          </a:p>
        </p:txBody>
      </p:sp>
      <p:sp>
        <p:nvSpPr>
          <p:cNvPr id="4" name="Content Placeholder 3"/>
          <p:cNvSpPr>
            <a:spLocks noGrp="1"/>
          </p:cNvSpPr>
          <p:nvPr>
            <p:ph sz="half" idx="1"/>
          </p:nvPr>
        </p:nvSpPr>
        <p:spPr/>
        <p:txBody>
          <a:bodyPr>
            <a:normAutofit/>
          </a:bodyPr>
          <a:lstStyle/>
          <a:p>
            <a:r>
              <a:rPr lang="en-US" sz="3200" b="1" dirty="0" smtClean="0"/>
              <a:t>Forming Public Opinion</a:t>
            </a:r>
            <a:endParaRPr lang="en-US" sz="3200" b="1"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6186" y="2141538"/>
            <a:ext cx="4866216" cy="3649662"/>
          </a:xfrm>
        </p:spPr>
      </p:pic>
    </p:spTree>
    <p:extLst>
      <p:ext uri="{BB962C8B-B14F-4D97-AF65-F5344CB8AC3E}">
        <p14:creationId xmlns:p14="http://schemas.microsoft.com/office/powerpoint/2010/main" val="143172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609600"/>
            <a:ext cx="10439399" cy="1532467"/>
          </a:xfrm>
        </p:spPr>
        <p:txBody>
          <a:bodyPr>
            <a:normAutofit fontScale="90000"/>
          </a:bodyPr>
          <a:lstStyle/>
          <a:p>
            <a:pPr algn="ctr"/>
            <a:r>
              <a:rPr lang="en-US" b="1" dirty="0" smtClean="0"/>
              <a:t>The </a:t>
            </a:r>
            <a:r>
              <a:rPr lang="en-US" b="1" dirty="0"/>
              <a:t>Obligations and Responsibilities of U.S. Citizenship</a:t>
            </a:r>
            <a:r>
              <a:rPr lang="en-US" dirty="0"/>
              <a:t/>
            </a:r>
            <a:br>
              <a:rPr lang="en-US" dirty="0"/>
            </a:br>
            <a:endParaRPr lang="en-US" dirty="0"/>
          </a:p>
        </p:txBody>
      </p:sp>
      <p:sp>
        <p:nvSpPr>
          <p:cNvPr id="6" name="Content Placeholder 5"/>
          <p:cNvSpPr>
            <a:spLocks noGrp="1"/>
          </p:cNvSpPr>
          <p:nvPr>
            <p:ph idx="1"/>
          </p:nvPr>
        </p:nvSpPr>
        <p:spPr>
          <a:xfrm>
            <a:off x="533401" y="1837267"/>
            <a:ext cx="11029949" cy="4373033"/>
          </a:xfrm>
        </p:spPr>
        <p:txBody>
          <a:bodyPr>
            <a:normAutofit/>
          </a:bodyPr>
          <a:lstStyle/>
          <a:p>
            <a:pPr marL="0" indent="0">
              <a:buNone/>
            </a:pPr>
            <a:r>
              <a:rPr lang="en-US" b="1" dirty="0"/>
              <a:t> </a:t>
            </a:r>
            <a:endParaRPr lang="en-US" dirty="0"/>
          </a:p>
          <a:p>
            <a:r>
              <a:rPr lang="en-US" sz="2800" dirty="0"/>
              <a:t>Citizenship brings with it both obligations and responsibilities.  The obligations of citizenship include those actions that citizens are required by law to take while the responsibilities of citizenship are those actions that citizens should take for the sake of the common good. </a:t>
            </a:r>
            <a:endParaRPr lang="en-US" sz="2800" dirty="0" smtClean="0"/>
          </a:p>
          <a:p>
            <a:r>
              <a:rPr lang="en-US" sz="2800" u="sng" dirty="0">
                <a:hlinkClick r:id="rId2"/>
              </a:rPr>
              <a:t>http://www.cnn.com/studentnews</a:t>
            </a:r>
            <a:r>
              <a:rPr lang="en-US" sz="2800" u="sng" dirty="0" smtClean="0">
                <a:hlinkClick r:id="rId2"/>
              </a:rPr>
              <a:t>/</a:t>
            </a:r>
            <a:endParaRPr lang="en-US" sz="2800" u="sng" dirty="0" smtClean="0"/>
          </a:p>
          <a:p>
            <a:r>
              <a:rPr lang="en-US" sz="2800" u="sng" dirty="0">
                <a:hlinkClick r:id="rId3"/>
              </a:rPr>
              <a:t>http://www.timeforkids.com</a:t>
            </a:r>
            <a:r>
              <a:rPr lang="en-US" sz="2800" u="sng" dirty="0" smtClean="0">
                <a:hlinkClick r:id="rId3"/>
              </a:rPr>
              <a:t>/</a:t>
            </a:r>
            <a:endParaRPr lang="en-US" sz="2800" u="sng" dirty="0" smtClean="0"/>
          </a:p>
          <a:p>
            <a:r>
              <a:rPr lang="en-US" sz="2800" u="sng" dirty="0">
                <a:hlinkClick r:id="rId4"/>
              </a:rPr>
              <a:t>http://teacher.scholastic.com/activities/scholasticnews/index.html</a:t>
            </a:r>
            <a:endParaRPr lang="en-US" sz="2800" dirty="0"/>
          </a:p>
          <a:p>
            <a:endParaRPr lang="en-US" dirty="0"/>
          </a:p>
        </p:txBody>
      </p:sp>
    </p:spTree>
    <p:extLst>
      <p:ext uri="{BB962C8B-B14F-4D97-AF65-F5344CB8AC3E}">
        <p14:creationId xmlns:p14="http://schemas.microsoft.com/office/powerpoint/2010/main" val="79523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2421"/>
            <a:ext cx="10131425" cy="693420"/>
          </a:xfrm>
        </p:spPr>
        <p:txBody>
          <a:bodyPr/>
          <a:lstStyle/>
          <a:p>
            <a:pPr algn="ctr"/>
            <a:r>
              <a:rPr lang="en-US" b="1" dirty="0" smtClean="0"/>
              <a:t>Sources of public opinion</a:t>
            </a:r>
            <a:endParaRPr lang="en-US" b="1" dirty="0"/>
          </a:p>
        </p:txBody>
      </p:sp>
      <p:sp>
        <p:nvSpPr>
          <p:cNvPr id="3" name="Content Placeholder 2"/>
          <p:cNvSpPr>
            <a:spLocks noGrp="1"/>
          </p:cNvSpPr>
          <p:nvPr>
            <p:ph idx="1"/>
          </p:nvPr>
        </p:nvSpPr>
        <p:spPr>
          <a:xfrm>
            <a:off x="228600" y="1280160"/>
            <a:ext cx="11612879" cy="5280659"/>
          </a:xfrm>
        </p:spPr>
        <p:txBody>
          <a:bodyPr>
            <a:normAutofit/>
          </a:bodyPr>
          <a:lstStyle/>
          <a:p>
            <a:r>
              <a:rPr lang="en-US" sz="3200" b="1" dirty="0" smtClean="0"/>
              <a:t>Background </a:t>
            </a:r>
          </a:p>
          <a:p>
            <a:pPr lvl="1"/>
            <a:r>
              <a:rPr lang="en-US" sz="2800" dirty="0" smtClean="0"/>
              <a:t>Age, Gender, Education, Race, Religion, Job, Income, Where you live </a:t>
            </a:r>
          </a:p>
          <a:p>
            <a:r>
              <a:rPr lang="en-US" sz="3200" b="1" dirty="0" smtClean="0"/>
              <a:t>Mass media</a:t>
            </a:r>
          </a:p>
          <a:p>
            <a:pPr lvl="1"/>
            <a:r>
              <a:rPr lang="en-US" sz="2800" dirty="0" smtClean="0"/>
              <a:t>Television, radio, Internet Web sites, newspapers, magazines, books, recordings, and movies </a:t>
            </a:r>
          </a:p>
          <a:p>
            <a:r>
              <a:rPr lang="en-US" sz="3200" b="1" dirty="0" smtClean="0"/>
              <a:t>Interest groups</a:t>
            </a:r>
          </a:p>
          <a:p>
            <a:pPr lvl="1"/>
            <a:r>
              <a:rPr lang="en-US" sz="2800" dirty="0" smtClean="0"/>
              <a:t>They try to convince other people to adopt their point of view</a:t>
            </a:r>
          </a:p>
          <a:p>
            <a:pPr lvl="1"/>
            <a:r>
              <a:rPr lang="en-US" sz="2800" dirty="0" smtClean="0"/>
              <a:t>Convince public officials to support their position </a:t>
            </a:r>
          </a:p>
          <a:p>
            <a:pPr lvl="1"/>
            <a:r>
              <a:rPr lang="en-US" sz="2800" dirty="0" smtClean="0"/>
              <a:t>Put political pressure on leaders to act a certain way </a:t>
            </a:r>
            <a:endParaRPr lang="en-US" sz="2800" dirty="0"/>
          </a:p>
        </p:txBody>
      </p:sp>
    </p:spTree>
    <p:extLst>
      <p:ext uri="{BB962C8B-B14F-4D97-AF65-F5344CB8AC3E}">
        <p14:creationId xmlns:p14="http://schemas.microsoft.com/office/powerpoint/2010/main" val="19596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1"/>
            <a:ext cx="10131425" cy="899160"/>
          </a:xfrm>
        </p:spPr>
        <p:txBody>
          <a:bodyPr/>
          <a:lstStyle/>
          <a:p>
            <a:pPr algn="ctr"/>
            <a:r>
              <a:rPr lang="en-US" b="1" dirty="0" smtClean="0"/>
              <a:t>Features of Public Opinion</a:t>
            </a:r>
            <a:endParaRPr lang="en-US" b="1" dirty="0"/>
          </a:p>
        </p:txBody>
      </p:sp>
      <p:sp>
        <p:nvSpPr>
          <p:cNvPr id="3" name="Content Placeholder 2"/>
          <p:cNvSpPr>
            <a:spLocks noGrp="1"/>
          </p:cNvSpPr>
          <p:nvPr>
            <p:ph idx="1"/>
          </p:nvPr>
        </p:nvSpPr>
        <p:spPr>
          <a:xfrm>
            <a:off x="251461" y="1805941"/>
            <a:ext cx="11544300" cy="4709160"/>
          </a:xfrm>
        </p:spPr>
        <p:txBody>
          <a:bodyPr>
            <a:normAutofit/>
          </a:bodyPr>
          <a:lstStyle/>
          <a:p>
            <a:r>
              <a:rPr lang="en-US" sz="3200" dirty="0" smtClean="0"/>
              <a:t>Public opinion is often described in terms of three factors.  </a:t>
            </a:r>
          </a:p>
          <a:p>
            <a:r>
              <a:rPr lang="en-US" sz="3200" dirty="0" smtClean="0"/>
              <a:t>They are: </a:t>
            </a:r>
          </a:p>
          <a:p>
            <a:pPr lvl="1"/>
            <a:r>
              <a:rPr lang="en-US" sz="3000" dirty="0" smtClean="0"/>
              <a:t>direction </a:t>
            </a:r>
          </a:p>
          <a:p>
            <a:pPr lvl="1"/>
            <a:r>
              <a:rPr lang="en-US" sz="2800" dirty="0" smtClean="0"/>
              <a:t>Intensity</a:t>
            </a:r>
          </a:p>
          <a:p>
            <a:pPr lvl="1"/>
            <a:r>
              <a:rPr lang="en-US" sz="2800" dirty="0" smtClean="0"/>
              <a:t>stability. </a:t>
            </a:r>
          </a:p>
          <a:p>
            <a:r>
              <a:rPr lang="en-US" sz="3200" dirty="0" smtClean="0"/>
              <a:t>Each measures a different aspect of public opinion.  </a:t>
            </a:r>
            <a:endParaRPr lang="en-US" sz="3200" dirty="0"/>
          </a:p>
        </p:txBody>
      </p:sp>
    </p:spTree>
    <p:extLst>
      <p:ext uri="{BB962C8B-B14F-4D97-AF65-F5344CB8AC3E}">
        <p14:creationId xmlns:p14="http://schemas.microsoft.com/office/powerpoint/2010/main" val="367604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381001"/>
            <a:ext cx="10131425" cy="899160"/>
          </a:xfrm>
        </p:spPr>
        <p:txBody>
          <a:bodyPr/>
          <a:lstStyle/>
          <a:p>
            <a:pPr algn="ctr"/>
            <a:r>
              <a:rPr lang="en-US" b="1" dirty="0" smtClean="0"/>
              <a:t>3 Factors on public opinion</a:t>
            </a:r>
            <a:endParaRPr lang="en-US" b="1" dirty="0"/>
          </a:p>
        </p:txBody>
      </p:sp>
      <p:sp>
        <p:nvSpPr>
          <p:cNvPr id="3" name="Content Placeholder 2"/>
          <p:cNvSpPr>
            <a:spLocks noGrp="1"/>
          </p:cNvSpPr>
          <p:nvPr>
            <p:ph idx="1"/>
          </p:nvPr>
        </p:nvSpPr>
        <p:spPr>
          <a:xfrm>
            <a:off x="251460" y="1623060"/>
            <a:ext cx="11544299" cy="4846319"/>
          </a:xfrm>
        </p:spPr>
        <p:txBody>
          <a:bodyPr>
            <a:normAutofit/>
          </a:bodyPr>
          <a:lstStyle/>
          <a:p>
            <a:r>
              <a:rPr lang="en-US" sz="4400" dirty="0" smtClean="0"/>
              <a:t>Direction refers to whether public opinion on a topic is negative or positive</a:t>
            </a:r>
          </a:p>
          <a:p>
            <a:r>
              <a:rPr lang="en-US" sz="4400" dirty="0" smtClean="0"/>
              <a:t>Intensity refers to how strongly a person or group holds an opinion on an issue</a:t>
            </a:r>
          </a:p>
          <a:p>
            <a:r>
              <a:rPr lang="en-US" sz="4400" dirty="0" smtClean="0"/>
              <a:t>Stability is a matter of how firmly people hold to their views</a:t>
            </a:r>
            <a:endParaRPr lang="en-US" sz="4400" dirty="0"/>
          </a:p>
        </p:txBody>
      </p:sp>
    </p:spTree>
    <p:extLst>
      <p:ext uri="{BB962C8B-B14F-4D97-AF65-F5344CB8AC3E}">
        <p14:creationId xmlns:p14="http://schemas.microsoft.com/office/powerpoint/2010/main" val="137011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1"/>
            <a:ext cx="10131425" cy="762000"/>
          </a:xfrm>
        </p:spPr>
        <p:txBody>
          <a:bodyPr/>
          <a:lstStyle/>
          <a:p>
            <a:pPr algn="ctr"/>
            <a:r>
              <a:rPr lang="en-US" b="1" dirty="0" smtClean="0"/>
              <a:t>Public opinion polls</a:t>
            </a:r>
            <a:endParaRPr lang="en-US" b="1" dirty="0"/>
          </a:p>
        </p:txBody>
      </p:sp>
      <p:sp>
        <p:nvSpPr>
          <p:cNvPr id="3" name="Content Placeholder 2"/>
          <p:cNvSpPr>
            <a:spLocks noGrp="1"/>
          </p:cNvSpPr>
          <p:nvPr>
            <p:ph idx="1"/>
          </p:nvPr>
        </p:nvSpPr>
        <p:spPr>
          <a:xfrm>
            <a:off x="274320" y="1417320"/>
            <a:ext cx="11681459" cy="5234939"/>
          </a:xfrm>
        </p:spPr>
        <p:txBody>
          <a:bodyPr>
            <a:normAutofit lnSpcReduction="10000"/>
          </a:bodyPr>
          <a:lstStyle/>
          <a:p>
            <a:r>
              <a:rPr lang="en-US" sz="3200" dirty="0" smtClean="0"/>
              <a:t>Polls measure public opinion</a:t>
            </a:r>
          </a:p>
          <a:p>
            <a:r>
              <a:rPr lang="en-US" sz="3200" dirty="0" smtClean="0"/>
              <a:t>Pros </a:t>
            </a:r>
          </a:p>
          <a:p>
            <a:pPr lvl="1"/>
            <a:r>
              <a:rPr lang="en-US" sz="2800" dirty="0" smtClean="0"/>
              <a:t>Polls provide general information about citizens’ concerns </a:t>
            </a:r>
          </a:p>
          <a:p>
            <a:pPr lvl="1"/>
            <a:r>
              <a:rPr lang="en-US" sz="2800" dirty="0" smtClean="0"/>
              <a:t>Polls provide public officials timely feedback from citizens </a:t>
            </a:r>
          </a:p>
          <a:p>
            <a:pPr lvl="1"/>
            <a:r>
              <a:rPr lang="en-US" sz="2800" dirty="0" smtClean="0"/>
              <a:t>Polls categorize responses of specific groups of voters (men &amp; women, older &amp; younger people)</a:t>
            </a:r>
          </a:p>
          <a:p>
            <a:r>
              <a:rPr lang="en-US" sz="3200" dirty="0" smtClean="0"/>
              <a:t>Cons </a:t>
            </a:r>
          </a:p>
          <a:p>
            <a:pPr lvl="1"/>
            <a:r>
              <a:rPr lang="en-US" sz="2800" dirty="0" smtClean="0"/>
              <a:t>Polls lead politicians to focus on pleasing the public instead of acting for the common good</a:t>
            </a:r>
          </a:p>
          <a:p>
            <a:pPr lvl="1"/>
            <a:r>
              <a:rPr lang="en-US" sz="2800" dirty="0" smtClean="0"/>
              <a:t>Polls can affect how and whether people vote</a:t>
            </a:r>
            <a:endParaRPr lang="en-US" sz="2800" dirty="0"/>
          </a:p>
        </p:txBody>
      </p:sp>
    </p:spTree>
    <p:extLst>
      <p:ext uri="{BB962C8B-B14F-4D97-AF65-F5344CB8AC3E}">
        <p14:creationId xmlns:p14="http://schemas.microsoft.com/office/powerpoint/2010/main" val="288551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2" y="266701"/>
            <a:ext cx="10131425" cy="807720"/>
          </a:xfrm>
        </p:spPr>
        <p:txBody>
          <a:bodyPr/>
          <a:lstStyle/>
          <a:p>
            <a:pPr algn="ctr"/>
            <a:r>
              <a:rPr lang="en-US" b="1" dirty="0" smtClean="0"/>
              <a:t>Polls political cartoon</a:t>
            </a:r>
            <a:endParaRPr lang="en-US"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312" y="1691640"/>
            <a:ext cx="4115368" cy="4274820"/>
          </a:xfrm>
        </p:spPr>
      </p:pic>
      <p:sp>
        <p:nvSpPr>
          <p:cNvPr id="6" name="Content Placeholder 5"/>
          <p:cNvSpPr>
            <a:spLocks noGrp="1"/>
          </p:cNvSpPr>
          <p:nvPr>
            <p:ph sz="half" idx="2"/>
          </p:nvPr>
        </p:nvSpPr>
        <p:spPr>
          <a:xfrm>
            <a:off x="4297680" y="1074421"/>
            <a:ext cx="7680960" cy="5600699"/>
          </a:xfrm>
        </p:spPr>
        <p:txBody>
          <a:bodyPr>
            <a:noAutofit/>
          </a:bodyPr>
          <a:lstStyle/>
          <a:p>
            <a:r>
              <a:rPr lang="en-US" sz="2800" dirty="0" smtClean="0"/>
              <a:t>This cartoon makes a comment about opinion polls and survey. </a:t>
            </a:r>
          </a:p>
          <a:p>
            <a:r>
              <a:rPr lang="en-US" sz="2800" dirty="0" smtClean="0"/>
              <a:t> Polls are constantly used by politicians to get a measure of how voters are feeling on issues of the day. </a:t>
            </a:r>
          </a:p>
          <a:p>
            <a:r>
              <a:rPr lang="en-US" sz="2800" dirty="0" smtClean="0"/>
              <a:t>Both newspapers have headlines about opinion polls.  News stories often rely on such polls, and the cartoonist may feel these polls are used too frequently. </a:t>
            </a:r>
          </a:p>
          <a:p>
            <a:r>
              <a:rPr lang="en-US" sz="2800" dirty="0" smtClean="0"/>
              <a:t>According to the polls taken by these newspapers, fewer people trust polls than trust Washington.</a:t>
            </a:r>
            <a:endParaRPr lang="en-US" sz="2800" dirty="0"/>
          </a:p>
        </p:txBody>
      </p:sp>
    </p:spTree>
    <p:extLst>
      <p:ext uri="{BB962C8B-B14F-4D97-AF65-F5344CB8AC3E}">
        <p14:creationId xmlns:p14="http://schemas.microsoft.com/office/powerpoint/2010/main" val="348558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059180"/>
          </a:xfrm>
        </p:spPr>
        <p:txBody>
          <a:bodyPr/>
          <a:lstStyle/>
          <a:p>
            <a:pPr algn="ctr"/>
            <a:r>
              <a:rPr lang="en-US" b="1" dirty="0" smtClean="0"/>
              <a:t>Lesson two </a:t>
            </a:r>
            <a:endParaRPr lang="en-US" b="1" dirty="0"/>
          </a:p>
        </p:txBody>
      </p:sp>
      <p:sp>
        <p:nvSpPr>
          <p:cNvPr id="3" name="Content Placeholder 2"/>
          <p:cNvSpPr>
            <a:spLocks noGrp="1"/>
          </p:cNvSpPr>
          <p:nvPr>
            <p:ph sz="half" idx="1"/>
          </p:nvPr>
        </p:nvSpPr>
        <p:spPr/>
        <p:txBody>
          <a:bodyPr>
            <a:normAutofit/>
          </a:bodyPr>
          <a:lstStyle/>
          <a:p>
            <a:r>
              <a:rPr lang="en-US" sz="4400" b="1" dirty="0" smtClean="0"/>
              <a:t>The Mass Media</a:t>
            </a:r>
            <a:endParaRPr lang="en-US" sz="44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54306" y="1668781"/>
            <a:ext cx="5729313" cy="4595706"/>
          </a:xfrm>
        </p:spPr>
      </p:pic>
    </p:spTree>
    <p:extLst>
      <p:ext uri="{BB962C8B-B14F-4D97-AF65-F5344CB8AC3E}">
        <p14:creationId xmlns:p14="http://schemas.microsoft.com/office/powerpoint/2010/main" val="3890855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495</TotalTime>
  <Words>685</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Public opinion &amp; government </vt:lpstr>
      <vt:lpstr>Lesson one</vt:lpstr>
      <vt:lpstr>The Obligations and Responsibilities of U.S. Citizenship </vt:lpstr>
      <vt:lpstr>Sources of public opinion</vt:lpstr>
      <vt:lpstr>Features of Public Opinion</vt:lpstr>
      <vt:lpstr>3 Factors on public opinion</vt:lpstr>
      <vt:lpstr>Public opinion polls</vt:lpstr>
      <vt:lpstr>Polls political cartoon</vt:lpstr>
      <vt:lpstr>Lesson two </vt:lpstr>
      <vt:lpstr>Mass media sources</vt:lpstr>
      <vt:lpstr>America’s use of mass media</vt:lpstr>
      <vt:lpstr>The press: freedoms and restrictions</vt:lpstr>
      <vt:lpstr>Lesson three</vt:lpstr>
      <vt:lpstr>Lobbyists</vt:lpstr>
      <vt:lpstr>Interest groups, public policy,                                        &amp; Special interest groups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&amp; government</dc:title>
  <dc:creator>andrewrappaport@knights.ucf.edu</dc:creator>
  <cp:lastModifiedBy>Andrew Rappaport</cp:lastModifiedBy>
  <cp:revision>17</cp:revision>
  <dcterms:created xsi:type="dcterms:W3CDTF">2014-04-13T18:59:06Z</dcterms:created>
  <dcterms:modified xsi:type="dcterms:W3CDTF">2015-03-31T16:04:49Z</dcterms:modified>
</cp:coreProperties>
</file>