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68" r:id="rId5"/>
    <p:sldId id="258" r:id="rId6"/>
    <p:sldId id="261" r:id="rId7"/>
    <p:sldId id="269" r:id="rId8"/>
    <p:sldId id="259" r:id="rId9"/>
    <p:sldId id="260" r:id="rId10"/>
    <p:sldId id="262" r:id="rId11"/>
    <p:sldId id="264" r:id="rId12"/>
    <p:sldId id="263"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4/5/2015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4/5/2015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4/5/2015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4/5/2015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935" y="1803405"/>
            <a:ext cx="11495314" cy="1825096"/>
          </a:xfrm>
        </p:spPr>
        <p:txBody>
          <a:bodyPr/>
          <a:lstStyle/>
          <a:p>
            <a:r>
              <a:rPr lang="en-US" dirty="0" smtClean="0"/>
              <a:t>America &amp; Foreign Affairs</a:t>
            </a:r>
            <a:endParaRPr lang="en-US" dirty="0"/>
          </a:p>
        </p:txBody>
      </p:sp>
      <p:sp>
        <p:nvSpPr>
          <p:cNvPr id="3" name="Subtitle 2"/>
          <p:cNvSpPr>
            <a:spLocks noGrp="1"/>
          </p:cNvSpPr>
          <p:nvPr>
            <p:ph type="subTitle" idx="1"/>
          </p:nvPr>
        </p:nvSpPr>
        <p:spPr/>
        <p:txBody>
          <a:bodyPr>
            <a:normAutofit/>
          </a:bodyPr>
          <a:lstStyle/>
          <a:p>
            <a:r>
              <a:rPr lang="en-US" sz="3200" dirty="0" smtClean="0"/>
              <a:t>Civics – Ch. 25 </a:t>
            </a:r>
            <a:endParaRPr lang="en-US" sz="3200" dirty="0"/>
          </a:p>
        </p:txBody>
      </p:sp>
    </p:spTree>
    <p:extLst>
      <p:ext uri="{BB962C8B-B14F-4D97-AF65-F5344CB8AC3E}">
        <p14:creationId xmlns:p14="http://schemas.microsoft.com/office/powerpoint/2010/main" val="126087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97843"/>
            <a:ext cx="8610600" cy="653880"/>
          </a:xfrm>
        </p:spPr>
        <p:txBody>
          <a:bodyPr/>
          <a:lstStyle/>
          <a:p>
            <a:r>
              <a:rPr lang="en-US" dirty="0" smtClean="0"/>
              <a:t>Freedom of the world</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081508"/>
            <a:ext cx="12428376" cy="4274263"/>
          </a:xfrm>
        </p:spPr>
      </p:pic>
      <p:sp>
        <p:nvSpPr>
          <p:cNvPr id="4" name="Content Placeholder 3"/>
          <p:cNvSpPr>
            <a:spLocks noGrp="1"/>
          </p:cNvSpPr>
          <p:nvPr>
            <p:ph sz="half" idx="2"/>
          </p:nvPr>
        </p:nvSpPr>
        <p:spPr>
          <a:xfrm>
            <a:off x="261257" y="5355771"/>
            <a:ext cx="5001208" cy="1292121"/>
          </a:xfrm>
        </p:spPr>
        <p:txBody>
          <a:bodyPr/>
          <a:lstStyle/>
          <a:p>
            <a:r>
              <a:rPr lang="en-US" dirty="0" smtClean="0">
                <a:solidFill>
                  <a:srgbClr val="00B050"/>
                </a:solidFill>
              </a:rPr>
              <a:t>Green</a:t>
            </a:r>
            <a:r>
              <a:rPr lang="en-US" dirty="0" smtClean="0"/>
              <a:t> – Free Country</a:t>
            </a:r>
          </a:p>
          <a:p>
            <a:r>
              <a:rPr lang="en-US" dirty="0" smtClean="0">
                <a:solidFill>
                  <a:srgbClr val="FFFF00"/>
                </a:solidFill>
              </a:rPr>
              <a:t>Yellow</a:t>
            </a:r>
            <a:r>
              <a:rPr lang="en-US" dirty="0" smtClean="0"/>
              <a:t> – Partially Free Country</a:t>
            </a:r>
          </a:p>
          <a:p>
            <a:r>
              <a:rPr lang="en-US" dirty="0" smtClean="0">
                <a:solidFill>
                  <a:srgbClr val="7030A0"/>
                </a:solidFill>
              </a:rPr>
              <a:t>Purple</a:t>
            </a:r>
            <a:r>
              <a:rPr lang="en-US" dirty="0" smtClean="0"/>
              <a:t> – Not Free</a:t>
            </a:r>
            <a:endParaRPr lang="en-US" dirty="0"/>
          </a:p>
        </p:txBody>
      </p:sp>
    </p:spTree>
    <p:extLst>
      <p:ext uri="{BB962C8B-B14F-4D97-AF65-F5344CB8AC3E}">
        <p14:creationId xmlns:p14="http://schemas.microsoft.com/office/powerpoint/2010/main" val="254537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9181"/>
            <a:ext cx="11506200" cy="1293028"/>
          </a:xfrm>
        </p:spPr>
        <p:txBody>
          <a:bodyPr/>
          <a:lstStyle/>
          <a:p>
            <a:r>
              <a:rPr lang="en-US" dirty="0" smtClean="0"/>
              <a:t>Types of government around the world</a:t>
            </a:r>
            <a:endParaRPr lang="en-US" dirty="0"/>
          </a:p>
        </p:txBody>
      </p:sp>
      <p:sp>
        <p:nvSpPr>
          <p:cNvPr id="4" name="Content Placeholder 3"/>
          <p:cNvSpPr>
            <a:spLocks noGrp="1"/>
          </p:cNvSpPr>
          <p:nvPr>
            <p:ph sz="half" idx="2"/>
          </p:nvPr>
        </p:nvSpPr>
        <p:spPr>
          <a:xfrm>
            <a:off x="6941976" y="1746690"/>
            <a:ext cx="4739951" cy="4728755"/>
          </a:xfrm>
        </p:spPr>
        <p:txBody>
          <a:bodyPr>
            <a:normAutofit/>
          </a:bodyPr>
          <a:lstStyle/>
          <a:p>
            <a:r>
              <a:rPr lang="en-US" sz="3600" dirty="0" smtClean="0"/>
              <a:t>In this type of government, the peoples’ elected representatives, not the people themselves, vote on most legislation.</a:t>
            </a:r>
            <a:endParaRPr lang="en-US" sz="36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216705633"/>
              </p:ext>
            </p:extLst>
          </p:nvPr>
        </p:nvGraphicFramePr>
        <p:xfrm>
          <a:off x="279917" y="1642190"/>
          <a:ext cx="5952931" cy="4824487"/>
        </p:xfrm>
        <a:graphic>
          <a:graphicData uri="http://schemas.openxmlformats.org/drawingml/2006/table">
            <a:tbl>
              <a:tblPr firstRow="1" bandRow="1">
                <a:tableStyleId>{5C22544A-7EE6-4342-B048-85BDC9FD1C3A}</a:tableStyleId>
              </a:tblPr>
              <a:tblGrid>
                <a:gridCol w="5952931"/>
              </a:tblGrid>
              <a:tr h="929227">
                <a:tc>
                  <a:txBody>
                    <a:bodyPr/>
                    <a:lstStyle/>
                    <a:p>
                      <a:r>
                        <a:rPr lang="en-US" sz="2400" dirty="0" smtClean="0"/>
                        <a:t>Representative Democracy/Republic</a:t>
                      </a:r>
                      <a:endParaRPr lang="en-US" sz="2400" dirty="0"/>
                    </a:p>
                  </a:txBody>
                  <a:tcPr/>
                </a:tc>
              </a:tr>
              <a:tr h="649210">
                <a:tc>
                  <a:txBody>
                    <a:bodyPr/>
                    <a:lstStyle/>
                    <a:p>
                      <a:r>
                        <a:rPr lang="en-US" sz="2800" dirty="0" smtClean="0"/>
                        <a:t>Argentina</a:t>
                      </a:r>
                    </a:p>
                  </a:txBody>
                  <a:tcPr/>
                </a:tc>
              </a:tr>
              <a:tr h="649210">
                <a:tc>
                  <a:txBody>
                    <a:bodyPr/>
                    <a:lstStyle/>
                    <a:p>
                      <a:r>
                        <a:rPr lang="en-US" sz="2800" dirty="0" smtClean="0"/>
                        <a:t>Chad</a:t>
                      </a:r>
                    </a:p>
                  </a:txBody>
                  <a:tcPr/>
                </a:tc>
              </a:tr>
              <a:tr h="649210">
                <a:tc>
                  <a:txBody>
                    <a:bodyPr/>
                    <a:lstStyle/>
                    <a:p>
                      <a:r>
                        <a:rPr lang="en-US" sz="2800" dirty="0" smtClean="0"/>
                        <a:t>Chile</a:t>
                      </a:r>
                    </a:p>
                  </a:txBody>
                  <a:tcPr/>
                </a:tc>
              </a:tr>
              <a:tr h="649210">
                <a:tc>
                  <a:txBody>
                    <a:bodyPr/>
                    <a:lstStyle/>
                    <a:p>
                      <a:r>
                        <a:rPr lang="en-US" sz="2800" dirty="0" smtClean="0"/>
                        <a:t>Finland</a:t>
                      </a:r>
                    </a:p>
                  </a:txBody>
                  <a:tcPr/>
                </a:tc>
              </a:tr>
              <a:tr h="649210">
                <a:tc>
                  <a:txBody>
                    <a:bodyPr/>
                    <a:lstStyle/>
                    <a:p>
                      <a:r>
                        <a:rPr lang="en-US" sz="2800" dirty="0" smtClean="0"/>
                        <a:t>France</a:t>
                      </a:r>
                    </a:p>
                  </a:txBody>
                  <a:tcPr/>
                </a:tc>
              </a:tr>
              <a:tr h="649210">
                <a:tc>
                  <a:txBody>
                    <a:bodyPr/>
                    <a:lstStyle/>
                    <a:p>
                      <a:r>
                        <a:rPr lang="en-US" sz="2800" dirty="0" smtClean="0"/>
                        <a:t>United States</a:t>
                      </a:r>
                    </a:p>
                  </a:txBody>
                  <a:tcPr/>
                </a:tc>
              </a:tr>
            </a:tbl>
          </a:graphicData>
        </a:graphic>
      </p:graphicFrame>
    </p:spTree>
    <p:extLst>
      <p:ext uri="{BB962C8B-B14F-4D97-AF65-F5344CB8AC3E}">
        <p14:creationId xmlns:p14="http://schemas.microsoft.com/office/powerpoint/2010/main" val="199286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9181"/>
            <a:ext cx="11506200" cy="1293028"/>
          </a:xfrm>
        </p:spPr>
        <p:txBody>
          <a:bodyPr/>
          <a:lstStyle/>
          <a:p>
            <a:r>
              <a:rPr lang="en-US" dirty="0" smtClean="0"/>
              <a:t>Types of government around the world</a:t>
            </a:r>
            <a:endParaRPr lang="en-US" dirty="0"/>
          </a:p>
        </p:txBody>
      </p:sp>
      <p:sp>
        <p:nvSpPr>
          <p:cNvPr id="4" name="Content Placeholder 3"/>
          <p:cNvSpPr>
            <a:spLocks noGrp="1"/>
          </p:cNvSpPr>
          <p:nvPr>
            <p:ph sz="half" idx="2"/>
          </p:nvPr>
        </p:nvSpPr>
        <p:spPr>
          <a:xfrm>
            <a:off x="7352522" y="1746690"/>
            <a:ext cx="4497356" cy="4728755"/>
          </a:xfrm>
        </p:spPr>
        <p:txBody>
          <a:bodyPr>
            <a:normAutofit lnSpcReduction="10000"/>
          </a:bodyPr>
          <a:lstStyle/>
          <a:p>
            <a:r>
              <a:rPr lang="en-US" sz="3600" dirty="0" smtClean="0"/>
              <a:t>In this type of government, a single ruler or a small group of rulers holds absolute power and is not subject to election by or the approval of the people.</a:t>
            </a:r>
            <a:endParaRPr lang="en-US" sz="36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37105564"/>
              </p:ext>
            </p:extLst>
          </p:nvPr>
        </p:nvGraphicFramePr>
        <p:xfrm>
          <a:off x="279917" y="1642190"/>
          <a:ext cx="6662059" cy="4840140"/>
        </p:xfrm>
        <a:graphic>
          <a:graphicData uri="http://schemas.openxmlformats.org/drawingml/2006/table">
            <a:tbl>
              <a:tblPr firstRow="1" bandRow="1">
                <a:tableStyleId>{5C22544A-7EE6-4342-B048-85BDC9FD1C3A}</a:tableStyleId>
              </a:tblPr>
              <a:tblGrid>
                <a:gridCol w="6662059"/>
              </a:tblGrid>
              <a:tr h="929227">
                <a:tc>
                  <a:txBody>
                    <a:bodyPr/>
                    <a:lstStyle/>
                    <a:p>
                      <a:r>
                        <a:rPr lang="en-US" sz="2800" dirty="0" smtClean="0"/>
                        <a:t>Dictatorship/Authoritarian</a:t>
                      </a:r>
                      <a:r>
                        <a:rPr lang="en-US" sz="2800" baseline="0" dirty="0" smtClean="0"/>
                        <a:t>/Military Regime</a:t>
                      </a:r>
                      <a:endParaRPr lang="en-US" sz="2800" dirty="0"/>
                    </a:p>
                  </a:txBody>
                  <a:tcPr/>
                </a:tc>
              </a:tr>
              <a:tr h="649210">
                <a:tc>
                  <a:txBody>
                    <a:bodyPr/>
                    <a:lstStyle/>
                    <a:p>
                      <a:r>
                        <a:rPr lang="en-US" sz="2800" dirty="0" smtClean="0"/>
                        <a:t>Burma</a:t>
                      </a:r>
                    </a:p>
                  </a:txBody>
                  <a:tcPr/>
                </a:tc>
              </a:tr>
              <a:tr h="649210">
                <a:tc>
                  <a:txBody>
                    <a:bodyPr/>
                    <a:lstStyle/>
                    <a:p>
                      <a:r>
                        <a:rPr lang="en-US" sz="2800" dirty="0" smtClean="0"/>
                        <a:t>China</a:t>
                      </a:r>
                    </a:p>
                  </a:txBody>
                  <a:tcPr/>
                </a:tc>
              </a:tr>
              <a:tr h="649210">
                <a:tc>
                  <a:txBody>
                    <a:bodyPr/>
                    <a:lstStyle/>
                    <a:p>
                      <a:r>
                        <a:rPr lang="en-US" sz="2800" dirty="0" smtClean="0"/>
                        <a:t>Libya</a:t>
                      </a:r>
                    </a:p>
                  </a:txBody>
                  <a:tcPr/>
                </a:tc>
              </a:tr>
              <a:tr h="649210">
                <a:tc>
                  <a:txBody>
                    <a:bodyPr/>
                    <a:lstStyle/>
                    <a:p>
                      <a:r>
                        <a:rPr lang="en-US" sz="2800" dirty="0" smtClean="0"/>
                        <a:t>Cuba</a:t>
                      </a:r>
                    </a:p>
                  </a:txBody>
                  <a:tcPr/>
                </a:tc>
              </a:tr>
              <a:tr h="649210">
                <a:tc>
                  <a:txBody>
                    <a:bodyPr/>
                    <a:lstStyle/>
                    <a:p>
                      <a:r>
                        <a:rPr lang="en-US" sz="2800" dirty="0" smtClean="0"/>
                        <a:t>North Korea</a:t>
                      </a:r>
                    </a:p>
                  </a:txBody>
                  <a:tcPr/>
                </a:tc>
              </a:tr>
              <a:tr h="649210">
                <a:tc>
                  <a:txBody>
                    <a:bodyPr/>
                    <a:lstStyle/>
                    <a:p>
                      <a:r>
                        <a:rPr lang="en-US" sz="2800" dirty="0" smtClean="0"/>
                        <a:t>Syria</a:t>
                      </a:r>
                      <a:r>
                        <a:rPr lang="en-US" sz="2800" baseline="0" dirty="0" smtClean="0"/>
                        <a:t> </a:t>
                      </a:r>
                      <a:endParaRPr lang="en-US" sz="2800" dirty="0" smtClean="0"/>
                    </a:p>
                  </a:txBody>
                  <a:tcPr/>
                </a:tc>
              </a:tr>
            </a:tbl>
          </a:graphicData>
        </a:graphic>
      </p:graphicFrame>
    </p:spTree>
    <p:extLst>
      <p:ext uri="{BB962C8B-B14F-4D97-AF65-F5344CB8AC3E}">
        <p14:creationId xmlns:p14="http://schemas.microsoft.com/office/powerpoint/2010/main" val="1878991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9181"/>
            <a:ext cx="11506200" cy="1293028"/>
          </a:xfrm>
        </p:spPr>
        <p:txBody>
          <a:bodyPr/>
          <a:lstStyle/>
          <a:p>
            <a:r>
              <a:rPr lang="en-US" dirty="0" smtClean="0"/>
              <a:t>Types of government around the world</a:t>
            </a:r>
            <a:endParaRPr lang="en-US" dirty="0"/>
          </a:p>
        </p:txBody>
      </p:sp>
      <p:sp>
        <p:nvSpPr>
          <p:cNvPr id="4" name="Content Placeholder 3"/>
          <p:cNvSpPr>
            <a:spLocks noGrp="1"/>
          </p:cNvSpPr>
          <p:nvPr>
            <p:ph sz="half" idx="2"/>
          </p:nvPr>
        </p:nvSpPr>
        <p:spPr>
          <a:xfrm>
            <a:off x="7352522" y="1746690"/>
            <a:ext cx="4497356" cy="4728755"/>
          </a:xfrm>
        </p:spPr>
        <p:txBody>
          <a:bodyPr>
            <a:normAutofit fontScale="85000" lnSpcReduction="20000"/>
          </a:bodyPr>
          <a:lstStyle/>
          <a:p>
            <a:r>
              <a:rPr lang="en-US" sz="3600" dirty="0" smtClean="0"/>
              <a:t>In this type of government, rule is by heredity right, which means the power is handed down from generation to generation, usually within one family.  Although leaders are not elected, there is often a constitution that limits the monarch’s authority </a:t>
            </a:r>
            <a:endParaRPr lang="en-US" sz="36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17506150"/>
              </p:ext>
            </p:extLst>
          </p:nvPr>
        </p:nvGraphicFramePr>
        <p:xfrm>
          <a:off x="279917" y="1642190"/>
          <a:ext cx="6662059" cy="4824487"/>
        </p:xfrm>
        <a:graphic>
          <a:graphicData uri="http://schemas.openxmlformats.org/drawingml/2006/table">
            <a:tbl>
              <a:tblPr firstRow="1" bandRow="1">
                <a:tableStyleId>{5C22544A-7EE6-4342-B048-85BDC9FD1C3A}</a:tableStyleId>
              </a:tblPr>
              <a:tblGrid>
                <a:gridCol w="6662059"/>
              </a:tblGrid>
              <a:tr h="929227">
                <a:tc>
                  <a:txBody>
                    <a:bodyPr/>
                    <a:lstStyle/>
                    <a:p>
                      <a:r>
                        <a:rPr lang="en-US" sz="3600" dirty="0" smtClean="0"/>
                        <a:t>Constitutional Monarchy</a:t>
                      </a:r>
                      <a:endParaRPr lang="en-US" sz="3600" dirty="0"/>
                    </a:p>
                  </a:txBody>
                  <a:tcPr/>
                </a:tc>
              </a:tr>
              <a:tr h="649210">
                <a:tc>
                  <a:txBody>
                    <a:bodyPr/>
                    <a:lstStyle/>
                    <a:p>
                      <a:r>
                        <a:rPr lang="en-US" sz="2800" dirty="0" smtClean="0"/>
                        <a:t>Denmark</a:t>
                      </a:r>
                    </a:p>
                  </a:txBody>
                  <a:tcPr/>
                </a:tc>
              </a:tr>
              <a:tr h="649210">
                <a:tc>
                  <a:txBody>
                    <a:bodyPr/>
                    <a:lstStyle/>
                    <a:p>
                      <a:r>
                        <a:rPr lang="en-US" sz="2800" dirty="0" smtClean="0"/>
                        <a:t>Jordan</a:t>
                      </a:r>
                    </a:p>
                  </a:txBody>
                  <a:tcPr/>
                </a:tc>
              </a:tr>
              <a:tr h="649210">
                <a:tc>
                  <a:txBody>
                    <a:bodyPr/>
                    <a:lstStyle/>
                    <a:p>
                      <a:r>
                        <a:rPr lang="en-US" sz="2800" dirty="0" smtClean="0"/>
                        <a:t>Luxembourg</a:t>
                      </a:r>
                    </a:p>
                  </a:txBody>
                  <a:tcPr/>
                </a:tc>
              </a:tr>
              <a:tr h="649210">
                <a:tc>
                  <a:txBody>
                    <a:bodyPr/>
                    <a:lstStyle/>
                    <a:p>
                      <a:r>
                        <a:rPr lang="en-US" sz="2800" dirty="0" smtClean="0"/>
                        <a:t>Netherlands</a:t>
                      </a:r>
                    </a:p>
                  </a:txBody>
                  <a:tcPr/>
                </a:tc>
              </a:tr>
              <a:tr h="649210">
                <a:tc>
                  <a:txBody>
                    <a:bodyPr/>
                    <a:lstStyle/>
                    <a:p>
                      <a:r>
                        <a:rPr lang="en-US" sz="2800" dirty="0" smtClean="0"/>
                        <a:t>Norway</a:t>
                      </a:r>
                    </a:p>
                  </a:txBody>
                  <a:tcPr/>
                </a:tc>
              </a:tr>
              <a:tr h="649210">
                <a:tc>
                  <a:txBody>
                    <a:bodyPr/>
                    <a:lstStyle/>
                    <a:p>
                      <a:r>
                        <a:rPr lang="en-US" sz="2800" dirty="0" smtClean="0"/>
                        <a:t>Spain</a:t>
                      </a:r>
                    </a:p>
                  </a:txBody>
                  <a:tcPr/>
                </a:tc>
              </a:tr>
            </a:tbl>
          </a:graphicData>
        </a:graphic>
      </p:graphicFrame>
    </p:spTree>
    <p:extLst>
      <p:ext uri="{BB962C8B-B14F-4D97-AF65-F5344CB8AC3E}">
        <p14:creationId xmlns:p14="http://schemas.microsoft.com/office/powerpoint/2010/main" val="288895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873" y="185875"/>
            <a:ext cx="8610600" cy="1293028"/>
          </a:xfrm>
        </p:spPr>
        <p:txBody>
          <a:bodyPr/>
          <a:lstStyle/>
          <a:p>
            <a:r>
              <a:rPr lang="en-US" dirty="0" smtClean="0"/>
              <a:t>What makes a country free</a:t>
            </a:r>
            <a:endParaRPr lang="en-US" dirty="0"/>
          </a:p>
        </p:txBody>
      </p:sp>
      <p:sp>
        <p:nvSpPr>
          <p:cNvPr id="3" name="Content Placeholder 2"/>
          <p:cNvSpPr>
            <a:spLocks noGrp="1"/>
          </p:cNvSpPr>
          <p:nvPr>
            <p:ph sz="half" idx="1"/>
          </p:nvPr>
        </p:nvSpPr>
        <p:spPr>
          <a:xfrm>
            <a:off x="317241" y="1478903"/>
            <a:ext cx="6344816" cy="4977881"/>
          </a:xfrm>
        </p:spPr>
        <p:txBody>
          <a:bodyPr>
            <a:normAutofit/>
          </a:bodyPr>
          <a:lstStyle/>
          <a:p>
            <a:r>
              <a:rPr lang="en-US" sz="3200" dirty="0" smtClean="0"/>
              <a:t>Open political debate</a:t>
            </a:r>
          </a:p>
          <a:p>
            <a:r>
              <a:rPr lang="en-US" sz="3200" dirty="0" smtClean="0"/>
              <a:t>More than one political party</a:t>
            </a:r>
          </a:p>
          <a:p>
            <a:r>
              <a:rPr lang="en-US" sz="3200" dirty="0" smtClean="0"/>
              <a:t>Fair and free elections</a:t>
            </a:r>
          </a:p>
          <a:p>
            <a:r>
              <a:rPr lang="en-US" sz="3200" dirty="0" smtClean="0"/>
              <a:t>Freedom of the press</a:t>
            </a:r>
          </a:p>
          <a:p>
            <a:r>
              <a:rPr lang="en-US" sz="3200" dirty="0" smtClean="0"/>
              <a:t>Freedom of speech</a:t>
            </a:r>
          </a:p>
          <a:p>
            <a:r>
              <a:rPr lang="en-US" sz="3200" dirty="0" smtClean="0"/>
              <a:t>Freedom of association</a:t>
            </a:r>
          </a:p>
          <a:p>
            <a:r>
              <a:rPr lang="en-US" sz="3200" dirty="0" smtClean="0"/>
              <a:t>Freedom of religion</a:t>
            </a:r>
          </a:p>
          <a:p>
            <a:r>
              <a:rPr lang="en-US" sz="3200" dirty="0" smtClean="0"/>
              <a:t>Respect for the rule of law</a:t>
            </a:r>
            <a:endParaRPr lang="en-US" sz="3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80314" y="2879228"/>
            <a:ext cx="6115340" cy="1972690"/>
          </a:xfrm>
        </p:spPr>
      </p:pic>
    </p:spTree>
    <p:extLst>
      <p:ext uri="{BB962C8B-B14F-4D97-AF65-F5344CB8AC3E}">
        <p14:creationId xmlns:p14="http://schemas.microsoft.com/office/powerpoint/2010/main" val="187331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nations depend upon one another</a:t>
            </a:r>
            <a:endParaRPr lang="en-US" dirty="0"/>
          </a:p>
        </p:txBody>
      </p:sp>
      <p:sp>
        <p:nvSpPr>
          <p:cNvPr id="3" name="Content Placeholder 2"/>
          <p:cNvSpPr>
            <a:spLocks noGrp="1"/>
          </p:cNvSpPr>
          <p:nvPr>
            <p:ph idx="1"/>
          </p:nvPr>
        </p:nvSpPr>
        <p:spPr>
          <a:xfrm>
            <a:off x="242596" y="2057402"/>
            <a:ext cx="11644604" cy="4492688"/>
          </a:xfrm>
        </p:spPr>
        <p:txBody>
          <a:bodyPr>
            <a:normAutofit/>
          </a:bodyPr>
          <a:lstStyle/>
          <a:p>
            <a:r>
              <a:rPr lang="en-US" sz="2800" b="1" dirty="0" smtClean="0"/>
              <a:t>Global interdependence </a:t>
            </a:r>
            <a:r>
              <a:rPr lang="en-US" sz="2800" dirty="0" smtClean="0"/>
              <a:t>means that people and nations rely on one another for goods and services.  If Americans want bananas, or other tropical fruit, they must trade with other nations to get them.</a:t>
            </a:r>
          </a:p>
          <a:p>
            <a:r>
              <a:rPr lang="en-US" sz="2800" dirty="0" smtClean="0"/>
              <a:t>People around the world exchange what they have or make for things they do not have. </a:t>
            </a:r>
          </a:p>
          <a:p>
            <a:r>
              <a:rPr lang="en-US" sz="2800" dirty="0" smtClean="0"/>
              <a:t>Developed nations usually buy raw and local products, such as bananas, from developing nations.</a:t>
            </a:r>
          </a:p>
          <a:p>
            <a:r>
              <a:rPr lang="en-US" sz="2800" dirty="0" smtClean="0"/>
              <a:t>Developing nations buy things like technology and medicine from developed countries. </a:t>
            </a:r>
            <a:endParaRPr lang="en-US" sz="2800" dirty="0"/>
          </a:p>
        </p:txBody>
      </p:sp>
    </p:spTree>
    <p:extLst>
      <p:ext uri="{BB962C8B-B14F-4D97-AF65-F5344CB8AC3E}">
        <p14:creationId xmlns:p14="http://schemas.microsoft.com/office/powerpoint/2010/main" val="39143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4539" y="204536"/>
            <a:ext cx="11261661" cy="821831"/>
          </a:xfrm>
        </p:spPr>
        <p:txBody>
          <a:bodyPr/>
          <a:lstStyle/>
          <a:p>
            <a:r>
              <a:rPr lang="en-US" dirty="0" smtClean="0"/>
              <a:t>Deforestation: Causes &amp; Effects</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4539" y="1933301"/>
            <a:ext cx="3170465" cy="4024125"/>
          </a:xfrm>
        </p:spPr>
      </p:pic>
      <p:sp>
        <p:nvSpPr>
          <p:cNvPr id="6" name="Content Placeholder 5"/>
          <p:cNvSpPr>
            <a:spLocks noGrp="1"/>
          </p:cNvSpPr>
          <p:nvPr>
            <p:ph sz="half" idx="2"/>
          </p:nvPr>
        </p:nvSpPr>
        <p:spPr>
          <a:xfrm>
            <a:off x="3620278" y="1026366"/>
            <a:ext cx="8322907" cy="5617029"/>
          </a:xfrm>
        </p:spPr>
        <p:txBody>
          <a:bodyPr>
            <a:normAutofit/>
          </a:bodyPr>
          <a:lstStyle/>
          <a:p>
            <a:r>
              <a:rPr lang="en-US" dirty="0" smtClean="0"/>
              <a:t>There are many causes of deforestation.  Land is cleared for agriculture or urban development.  Large areas of forests are cut for fuel and for lumber markets.</a:t>
            </a:r>
          </a:p>
          <a:p>
            <a:r>
              <a:rPr lang="en-US" dirty="0" smtClean="0"/>
              <a:t>Fewer trees means that less of Earth’s carbon dioxide is absorbed and less oxygen is produced.  This can increase global warming. </a:t>
            </a:r>
          </a:p>
          <a:p>
            <a:r>
              <a:rPr lang="en-US" b="1" dirty="0" smtClean="0"/>
              <a:t>Deforestation</a:t>
            </a:r>
            <a:r>
              <a:rPr lang="en-US" dirty="0" smtClean="0"/>
              <a:t> also dries the land and causes erosion, which can raise the risk of mudslides in elevated areas.</a:t>
            </a:r>
          </a:p>
          <a:p>
            <a:r>
              <a:rPr lang="en-US" dirty="0" smtClean="0"/>
              <a:t>Deforestation contributes to poor agriculture, climate change, and loss of animal and plant life. </a:t>
            </a:r>
          </a:p>
          <a:p>
            <a:r>
              <a:rPr lang="en-US" dirty="0" smtClean="0"/>
              <a:t>Rising sea levels can also result from global warming and climate change, causing widespread flooding of coastal areas. </a:t>
            </a:r>
          </a:p>
          <a:p>
            <a:r>
              <a:rPr lang="en-US" dirty="0" smtClean="0"/>
              <a:t>Deforestation requires countries to work together, because its effects reach beyond the borders of any single nation. </a:t>
            </a:r>
          </a:p>
          <a:p>
            <a:endParaRPr lang="en-US" dirty="0"/>
          </a:p>
        </p:txBody>
      </p:sp>
    </p:spTree>
    <p:extLst>
      <p:ext uri="{BB962C8B-B14F-4D97-AF65-F5344CB8AC3E}">
        <p14:creationId xmlns:p14="http://schemas.microsoft.com/office/powerpoint/2010/main" val="360347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278" y="391149"/>
            <a:ext cx="8610600" cy="672541"/>
          </a:xfrm>
        </p:spPr>
        <p:txBody>
          <a:bodyPr/>
          <a:lstStyle/>
          <a:p>
            <a:r>
              <a:rPr lang="en-US" dirty="0" smtClean="0"/>
              <a:t>Global challenges</a:t>
            </a:r>
            <a:endParaRPr lang="en-US" dirty="0"/>
          </a:p>
        </p:txBody>
      </p:sp>
      <p:sp>
        <p:nvSpPr>
          <p:cNvPr id="3" name="Content Placeholder 2"/>
          <p:cNvSpPr>
            <a:spLocks noGrp="1"/>
          </p:cNvSpPr>
          <p:nvPr>
            <p:ph idx="1"/>
          </p:nvPr>
        </p:nvSpPr>
        <p:spPr>
          <a:xfrm>
            <a:off x="335901" y="1418254"/>
            <a:ext cx="11569959" cy="5243803"/>
          </a:xfrm>
        </p:spPr>
        <p:txBody>
          <a:bodyPr>
            <a:normAutofit/>
          </a:bodyPr>
          <a:lstStyle/>
          <a:p>
            <a:r>
              <a:rPr lang="en-US" sz="2400" b="1" dirty="0" smtClean="0"/>
              <a:t>Terrorism</a:t>
            </a:r>
            <a:r>
              <a:rPr lang="en-US" sz="2400" dirty="0" smtClean="0"/>
              <a:t> – the use of violence or the threat of violence to make people afraid and to force people – or governments – to behave in a certain way.</a:t>
            </a:r>
          </a:p>
          <a:p>
            <a:r>
              <a:rPr lang="en-US" sz="2400" b="1" dirty="0" smtClean="0"/>
              <a:t>Refugees</a:t>
            </a:r>
            <a:r>
              <a:rPr lang="en-US" sz="2400" dirty="0" smtClean="0"/>
              <a:t> – have been driven from their homes by famine, conflicts, or natural disasters. </a:t>
            </a:r>
          </a:p>
          <a:p>
            <a:r>
              <a:rPr lang="en-US" sz="2400" b="1" dirty="0" smtClean="0"/>
              <a:t>Diplomats</a:t>
            </a:r>
            <a:r>
              <a:rPr lang="en-US" sz="2400" dirty="0" smtClean="0"/>
              <a:t> – officials who represent their country’s government, meet and try to work out ways to address common concerns</a:t>
            </a:r>
          </a:p>
          <a:p>
            <a:r>
              <a:rPr lang="en-US" sz="2400" b="1" dirty="0" smtClean="0"/>
              <a:t>Cultures</a:t>
            </a:r>
            <a:r>
              <a:rPr lang="en-US" sz="2400" dirty="0" smtClean="0"/>
              <a:t> – the ideas, customs, art, behaviors, and beliefs of a people or group of people </a:t>
            </a:r>
          </a:p>
          <a:p>
            <a:r>
              <a:rPr lang="en-US" sz="2400" b="1" dirty="0" smtClean="0"/>
              <a:t>Human right </a:t>
            </a:r>
            <a:r>
              <a:rPr lang="en-US" sz="2400" dirty="0" smtClean="0"/>
              <a:t>– basic freedoms that all people should have simply because they are human – adequate food, safety, and shelter.</a:t>
            </a:r>
          </a:p>
          <a:p>
            <a:r>
              <a:rPr lang="en-US" sz="2400" b="1" dirty="0" smtClean="0"/>
              <a:t>Repression</a:t>
            </a:r>
            <a:r>
              <a:rPr lang="en-US" sz="2400" dirty="0" smtClean="0"/>
              <a:t> – means to prevent people from expressing themselves or from freely engaging in normal life.</a:t>
            </a:r>
          </a:p>
          <a:p>
            <a:r>
              <a:rPr lang="en-US" sz="2400" b="1" dirty="0" smtClean="0"/>
              <a:t>Genocide</a:t>
            </a:r>
            <a:r>
              <a:rPr lang="en-US" sz="2400" dirty="0" smtClean="0"/>
              <a:t> – the attempt to kill all members of a particular ethnic group</a:t>
            </a:r>
            <a:endParaRPr lang="en-US" dirty="0"/>
          </a:p>
        </p:txBody>
      </p:sp>
    </p:spTree>
    <p:extLst>
      <p:ext uri="{BB962C8B-B14F-4D97-AF65-F5344CB8AC3E}">
        <p14:creationId xmlns:p14="http://schemas.microsoft.com/office/powerpoint/2010/main" val="358603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91149"/>
            <a:ext cx="8610600" cy="765847"/>
          </a:xfrm>
        </p:spPr>
        <p:txBody>
          <a:bodyPr/>
          <a:lstStyle/>
          <a:p>
            <a:r>
              <a:rPr lang="en-US" dirty="0" smtClean="0"/>
              <a:t>International organizations</a:t>
            </a:r>
            <a:endParaRPr lang="en-US" dirty="0"/>
          </a:p>
        </p:txBody>
      </p:sp>
      <p:sp>
        <p:nvSpPr>
          <p:cNvPr id="3" name="Content Placeholder 2"/>
          <p:cNvSpPr>
            <a:spLocks noGrp="1"/>
          </p:cNvSpPr>
          <p:nvPr>
            <p:ph sz="half" idx="1"/>
          </p:nvPr>
        </p:nvSpPr>
        <p:spPr>
          <a:xfrm>
            <a:off x="298580" y="1772817"/>
            <a:ext cx="5873620" cy="4777274"/>
          </a:xfrm>
        </p:spPr>
        <p:txBody>
          <a:bodyPr>
            <a:noAutofit/>
          </a:bodyPr>
          <a:lstStyle/>
          <a:p>
            <a:r>
              <a:rPr lang="en-US" sz="2800" b="1" dirty="0" smtClean="0"/>
              <a:t>Governmental Organizations</a:t>
            </a:r>
          </a:p>
          <a:p>
            <a:pPr lvl="1"/>
            <a:r>
              <a:rPr lang="en-US" sz="2800" dirty="0" smtClean="0"/>
              <a:t>Created by nations</a:t>
            </a:r>
          </a:p>
          <a:p>
            <a:pPr lvl="1"/>
            <a:r>
              <a:rPr lang="en-US" sz="2800" dirty="0" smtClean="0"/>
              <a:t>Made up of member nations</a:t>
            </a:r>
          </a:p>
          <a:p>
            <a:pPr lvl="1"/>
            <a:r>
              <a:rPr lang="en-US" sz="2800" dirty="0" smtClean="0"/>
              <a:t>Funded by governments</a:t>
            </a:r>
          </a:p>
          <a:p>
            <a:pPr lvl="1"/>
            <a:r>
              <a:rPr lang="en-US" sz="2800" dirty="0" smtClean="0"/>
              <a:t>Examples: United Nations (UN), World Trade Organization (WTO), World Health Organization (WHO), European Union (EU), North Atlantic Treaty Organization (NATO)</a:t>
            </a:r>
            <a:endParaRPr lang="en-US" sz="2800" dirty="0"/>
          </a:p>
        </p:txBody>
      </p:sp>
      <p:sp>
        <p:nvSpPr>
          <p:cNvPr id="4" name="Content Placeholder 3"/>
          <p:cNvSpPr>
            <a:spLocks noGrp="1"/>
          </p:cNvSpPr>
          <p:nvPr>
            <p:ph sz="half" idx="2"/>
          </p:nvPr>
        </p:nvSpPr>
        <p:spPr>
          <a:xfrm>
            <a:off x="6400800" y="1772817"/>
            <a:ext cx="5579706" cy="4777273"/>
          </a:xfrm>
        </p:spPr>
        <p:txBody>
          <a:bodyPr>
            <a:normAutofit/>
          </a:bodyPr>
          <a:lstStyle/>
          <a:p>
            <a:r>
              <a:rPr lang="en-US" sz="2800" b="1" dirty="0" smtClean="0"/>
              <a:t>Nongovernmental Organizations (NGOs)</a:t>
            </a:r>
          </a:p>
          <a:p>
            <a:pPr lvl="1"/>
            <a:r>
              <a:rPr lang="en-US" sz="2800" dirty="0" smtClean="0"/>
              <a:t>Created by individuals</a:t>
            </a:r>
          </a:p>
          <a:p>
            <a:pPr lvl="1"/>
            <a:r>
              <a:rPr lang="en-US" sz="2800" dirty="0" smtClean="0"/>
              <a:t>Made up of individuals</a:t>
            </a:r>
          </a:p>
          <a:p>
            <a:pPr lvl="1"/>
            <a:r>
              <a:rPr lang="en-US" sz="2800" dirty="0" smtClean="0"/>
              <a:t>Funded by private donations </a:t>
            </a:r>
          </a:p>
          <a:p>
            <a:pPr lvl="1"/>
            <a:r>
              <a:rPr lang="en-US" sz="2800" dirty="0" smtClean="0"/>
              <a:t>Examples: International Red Cross, Doctors Without Borders, Nature Conservancy </a:t>
            </a:r>
            <a:endParaRPr lang="en-US" sz="2800" dirty="0"/>
          </a:p>
        </p:txBody>
      </p:sp>
    </p:spTree>
    <p:extLst>
      <p:ext uri="{BB962C8B-B14F-4D97-AF65-F5344CB8AC3E}">
        <p14:creationId xmlns:p14="http://schemas.microsoft.com/office/powerpoint/2010/main" val="124570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5600" y="260520"/>
            <a:ext cx="8610600" cy="803171"/>
          </a:xfrm>
        </p:spPr>
        <p:txBody>
          <a:bodyPr/>
          <a:lstStyle/>
          <a:p>
            <a:r>
              <a:rPr lang="en-US" dirty="0" smtClean="0"/>
              <a:t>United Nations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241" y="1063690"/>
            <a:ext cx="11364685" cy="5299787"/>
          </a:xfrm>
        </p:spPr>
      </p:pic>
    </p:spTree>
    <p:extLst>
      <p:ext uri="{BB962C8B-B14F-4D97-AF65-F5344CB8AC3E}">
        <p14:creationId xmlns:p14="http://schemas.microsoft.com/office/powerpoint/2010/main" val="54318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021" y="0"/>
            <a:ext cx="8610600" cy="728525"/>
          </a:xfrm>
        </p:spPr>
        <p:txBody>
          <a:bodyPr/>
          <a:lstStyle/>
          <a:p>
            <a:r>
              <a:rPr lang="en-US" dirty="0" smtClean="0"/>
              <a:t>United nations organizations</a:t>
            </a:r>
            <a:endParaRPr lang="en-US" dirty="0"/>
          </a:p>
        </p:txBody>
      </p:sp>
      <p:sp>
        <p:nvSpPr>
          <p:cNvPr id="4" name="Content Placeholder 3"/>
          <p:cNvSpPr>
            <a:spLocks noGrp="1"/>
          </p:cNvSpPr>
          <p:nvPr>
            <p:ph sz="half" idx="2"/>
          </p:nvPr>
        </p:nvSpPr>
        <p:spPr>
          <a:xfrm>
            <a:off x="261257" y="1558344"/>
            <a:ext cx="11776067" cy="5074468"/>
          </a:xfrm>
        </p:spPr>
        <p:txBody>
          <a:bodyPr>
            <a:normAutofit/>
          </a:bodyPr>
          <a:lstStyle/>
          <a:p>
            <a:r>
              <a:rPr lang="en-US" sz="2800" dirty="0" smtClean="0"/>
              <a:t>While UN delegates come together in the general assembly to debate and vote on issues, the real work of the UN, not unlike the U.S. Congress, is conducted by committees &amp; councils working behind the scenes to handle specific areas and problems.  Here are some of the many groups that are part of the United Nations</a:t>
            </a:r>
            <a:r>
              <a:rPr lang="en-US" sz="2800" dirty="0" smtClean="0"/>
              <a:t>.</a:t>
            </a:r>
          </a:p>
          <a:p>
            <a:endParaRPr lang="en-US" sz="2800" dirty="0" smtClean="0"/>
          </a:p>
          <a:p>
            <a:r>
              <a:rPr lang="en-US" sz="2800" dirty="0" smtClean="0"/>
              <a:t>The Security Council </a:t>
            </a:r>
            <a:endParaRPr lang="en-US" sz="2800" dirty="0" smtClean="0"/>
          </a:p>
          <a:p>
            <a:r>
              <a:rPr lang="en-US" sz="2800" dirty="0" smtClean="0"/>
              <a:t>The </a:t>
            </a:r>
            <a:r>
              <a:rPr lang="en-US" sz="2800" dirty="0" smtClean="0"/>
              <a:t>General Assembly </a:t>
            </a:r>
            <a:endParaRPr lang="en-US" sz="2800" dirty="0" smtClean="0"/>
          </a:p>
          <a:p>
            <a:r>
              <a:rPr lang="en-US" sz="2800" dirty="0" smtClean="0"/>
              <a:t>Specialized </a:t>
            </a:r>
            <a:r>
              <a:rPr lang="en-US" sz="2800" dirty="0" smtClean="0"/>
              <a:t>Agencies, Related Organizations, Funds, and Other UN </a:t>
            </a:r>
            <a:r>
              <a:rPr lang="en-US" sz="2800" dirty="0" smtClean="0"/>
              <a:t>Entities </a:t>
            </a:r>
            <a:endParaRPr lang="en-US" sz="2800" dirty="0" smtClean="0"/>
          </a:p>
          <a:p>
            <a:r>
              <a:rPr lang="en-US" sz="2800" dirty="0" smtClean="0"/>
              <a:t>The </a:t>
            </a:r>
            <a:r>
              <a:rPr lang="en-US" sz="2800" dirty="0" smtClean="0"/>
              <a:t>Economic &amp; Social Council </a:t>
            </a:r>
          </a:p>
        </p:txBody>
      </p:sp>
    </p:spTree>
    <p:extLst>
      <p:ext uri="{BB962C8B-B14F-4D97-AF65-F5344CB8AC3E}">
        <p14:creationId xmlns:p14="http://schemas.microsoft.com/office/powerpoint/2010/main" val="411872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021" y="0"/>
            <a:ext cx="8610600" cy="728525"/>
          </a:xfrm>
        </p:spPr>
        <p:txBody>
          <a:bodyPr/>
          <a:lstStyle/>
          <a:p>
            <a:r>
              <a:rPr lang="en-US" dirty="0" smtClean="0"/>
              <a:t>United nations organizations</a:t>
            </a:r>
            <a:endParaRPr lang="en-US" dirty="0"/>
          </a:p>
        </p:txBody>
      </p:sp>
      <p:sp>
        <p:nvSpPr>
          <p:cNvPr id="4" name="Content Placeholder 3"/>
          <p:cNvSpPr>
            <a:spLocks noGrp="1"/>
          </p:cNvSpPr>
          <p:nvPr>
            <p:ph sz="half" idx="2"/>
          </p:nvPr>
        </p:nvSpPr>
        <p:spPr>
          <a:xfrm>
            <a:off x="261257" y="1442434"/>
            <a:ext cx="11776067" cy="5318974"/>
          </a:xfrm>
        </p:spPr>
        <p:txBody>
          <a:bodyPr>
            <a:normAutofit fontScale="92500" lnSpcReduction="10000"/>
          </a:bodyPr>
          <a:lstStyle/>
          <a:p>
            <a:r>
              <a:rPr lang="en-US" dirty="0" smtClean="0"/>
              <a:t>The </a:t>
            </a:r>
            <a:r>
              <a:rPr lang="en-US" dirty="0" smtClean="0"/>
              <a:t>Security Council includes:</a:t>
            </a:r>
          </a:p>
          <a:p>
            <a:pPr lvl="1"/>
            <a:r>
              <a:rPr lang="en-US" dirty="0" smtClean="0"/>
              <a:t>Counter-Terrorism Committee</a:t>
            </a:r>
          </a:p>
          <a:p>
            <a:pPr lvl="1"/>
            <a:r>
              <a:rPr lang="en-US" dirty="0" smtClean="0"/>
              <a:t>UN Peacebuilding Commission</a:t>
            </a:r>
          </a:p>
          <a:p>
            <a:pPr lvl="1"/>
            <a:r>
              <a:rPr lang="en-US" dirty="0" smtClean="0"/>
              <a:t>Working Group on Children and Armed Conflict </a:t>
            </a:r>
          </a:p>
          <a:p>
            <a:r>
              <a:rPr lang="en-US" dirty="0" smtClean="0"/>
              <a:t>The General Assembly includes: </a:t>
            </a:r>
          </a:p>
          <a:p>
            <a:pPr lvl="1"/>
            <a:r>
              <a:rPr lang="en-US" dirty="0" smtClean="0"/>
              <a:t>International Trade Center</a:t>
            </a:r>
          </a:p>
          <a:p>
            <a:pPr lvl="1"/>
            <a:r>
              <a:rPr lang="en-US" dirty="0" smtClean="0"/>
              <a:t>United Nations Children’s Fund (UNICEF)</a:t>
            </a:r>
          </a:p>
          <a:p>
            <a:pPr lvl="1"/>
            <a:r>
              <a:rPr lang="en-US" dirty="0" smtClean="0"/>
              <a:t>United Nations World Food Program</a:t>
            </a:r>
          </a:p>
          <a:p>
            <a:r>
              <a:rPr lang="en-US" dirty="0" smtClean="0"/>
              <a:t>Specialized Agencies, Related Organizations, Funds, and Other UN Entities include: </a:t>
            </a:r>
          </a:p>
          <a:p>
            <a:pPr lvl="1"/>
            <a:r>
              <a:rPr lang="en-US" dirty="0" smtClean="0"/>
              <a:t>International Monetary Fund</a:t>
            </a:r>
          </a:p>
          <a:p>
            <a:pPr lvl="1"/>
            <a:r>
              <a:rPr lang="en-US" dirty="0" smtClean="0"/>
              <a:t>World Health Organization</a:t>
            </a:r>
          </a:p>
          <a:p>
            <a:pPr lvl="1"/>
            <a:r>
              <a:rPr lang="en-US" dirty="0" smtClean="0"/>
              <a:t>World Trade Organization </a:t>
            </a:r>
          </a:p>
          <a:p>
            <a:r>
              <a:rPr lang="en-US" dirty="0" smtClean="0"/>
              <a:t>The Economic &amp; Social Council includes:</a:t>
            </a:r>
          </a:p>
          <a:p>
            <a:pPr lvl="1"/>
            <a:r>
              <a:rPr lang="en-US" dirty="0" smtClean="0"/>
              <a:t>UN Forum on Forests</a:t>
            </a:r>
          </a:p>
          <a:p>
            <a:pPr lvl="1"/>
            <a:r>
              <a:rPr lang="en-US" dirty="0" smtClean="0"/>
              <a:t>International Narcotics Control Board</a:t>
            </a:r>
          </a:p>
          <a:p>
            <a:pPr lvl="1"/>
            <a:r>
              <a:rPr lang="en-US" dirty="0" smtClean="0"/>
              <a:t>Commission for Social Development </a:t>
            </a:r>
            <a:endParaRPr lang="en-US" dirty="0"/>
          </a:p>
        </p:txBody>
      </p:sp>
    </p:spTree>
    <p:extLst>
      <p:ext uri="{BB962C8B-B14F-4D97-AF65-F5344CB8AC3E}">
        <p14:creationId xmlns:p14="http://schemas.microsoft.com/office/powerpoint/2010/main" val="424284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north atlantic treaty organization (</a:t>
            </a:r>
            <a:r>
              <a:rPr lang="en-US" dirty="0" err="1" smtClean="0"/>
              <a:t>NATo</a:t>
            </a:r>
            <a:r>
              <a:rPr lang="en-US" dirty="0" smtClean="0"/>
              <a: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269" y="2194558"/>
            <a:ext cx="3756025" cy="4168919"/>
          </a:xfrm>
        </p:spPr>
      </p:pic>
      <p:sp>
        <p:nvSpPr>
          <p:cNvPr id="4" name="Content Placeholder 3"/>
          <p:cNvSpPr>
            <a:spLocks noGrp="1"/>
          </p:cNvSpPr>
          <p:nvPr>
            <p:ph sz="half" idx="2"/>
          </p:nvPr>
        </p:nvSpPr>
        <p:spPr>
          <a:xfrm>
            <a:off x="4273420" y="2194559"/>
            <a:ext cx="7669764" cy="4430176"/>
          </a:xfrm>
        </p:spPr>
        <p:txBody>
          <a:bodyPr>
            <a:normAutofit/>
          </a:bodyPr>
          <a:lstStyle/>
          <a:p>
            <a:r>
              <a:rPr lang="en-US" sz="2400" dirty="0" smtClean="0"/>
              <a:t>The North Atlantic Treaty Organization (NATO) began as a military alliance during the Cold War (1945-1991)</a:t>
            </a:r>
          </a:p>
          <a:p>
            <a:r>
              <a:rPr lang="en-US" sz="2400" dirty="0" smtClean="0"/>
              <a:t>NATO’s member nations agreed to defend one another in the event of conflict with the USSR and its Warsaw Pact allies (Albania, Bulgaria, Czechoslovakia, East Germany, Hungary, Poland, and Romania)</a:t>
            </a:r>
          </a:p>
          <a:p>
            <a:r>
              <a:rPr lang="en-US" sz="2400" dirty="0" smtClean="0"/>
              <a:t>As the Cold War drew to an end, NATO’s role shifted to include diplomacy, trade, and combating international terrorism. </a:t>
            </a:r>
            <a:endParaRPr lang="en-US" sz="2400" dirty="0"/>
          </a:p>
        </p:txBody>
      </p:sp>
    </p:spTree>
    <p:extLst>
      <p:ext uri="{BB962C8B-B14F-4D97-AF65-F5344CB8AC3E}">
        <p14:creationId xmlns:p14="http://schemas.microsoft.com/office/powerpoint/2010/main" val="127632130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Vapor Trail</Template>
  <TotalTime>98</TotalTime>
  <Words>905</Words>
  <Application>Microsoft Office PowerPoint</Application>
  <PresentationFormat>Widescreen</PresentationFormat>
  <Paragraphs>102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Gothic</vt:lpstr>
      <vt:lpstr>Vapor Trail</vt:lpstr>
      <vt:lpstr>America &amp; Foreign Affairs</vt:lpstr>
      <vt:lpstr>Why do nations depend upon one another</vt:lpstr>
      <vt:lpstr>Deforestation: Causes &amp; Effects</vt:lpstr>
      <vt:lpstr>Global challenges</vt:lpstr>
      <vt:lpstr>International organizations</vt:lpstr>
      <vt:lpstr>United Nations</vt:lpstr>
      <vt:lpstr>United nations organizations</vt:lpstr>
      <vt:lpstr>United nations organizations</vt:lpstr>
      <vt:lpstr>The north atlantic treaty organization (NATo)</vt:lpstr>
      <vt:lpstr>Freedom of the world</vt:lpstr>
      <vt:lpstr>Types of government around the world</vt:lpstr>
      <vt:lpstr>Types of government around the world</vt:lpstr>
      <vt:lpstr>Types of government around the world</vt:lpstr>
      <vt:lpstr>What makes a country free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&amp; Foreign Affairs</dc:title>
  <dc:creator>andrewrappaport@knights.ucf.edu</dc:creator>
  <cp:lastModifiedBy>andrewrappaport@knights.ucf.edu</cp:lastModifiedBy>
  <cp:revision>12</cp:revision>
  <dcterms:created xsi:type="dcterms:W3CDTF">2014-04-28T08:52:04Z</dcterms:created>
  <dcterms:modified xsi:type="dcterms:W3CDTF">2015-04-06T02:16:43Z</dcterms:modified>
</cp:coreProperties>
</file>