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6" r:id="rId2"/>
    <p:sldId id="286" r:id="rId3"/>
    <p:sldId id="257" r:id="rId4"/>
    <p:sldId id="305" r:id="rId5"/>
    <p:sldId id="260" r:id="rId6"/>
    <p:sldId id="306" r:id="rId7"/>
    <p:sldId id="263" r:id="rId8"/>
    <p:sldId id="261" r:id="rId9"/>
    <p:sldId id="262" r:id="rId10"/>
    <p:sldId id="264" r:id="rId11"/>
    <p:sldId id="287" r:id="rId12"/>
    <p:sldId id="265" r:id="rId13"/>
    <p:sldId id="266" r:id="rId14"/>
    <p:sldId id="267" r:id="rId15"/>
    <p:sldId id="268" r:id="rId16"/>
    <p:sldId id="310" r:id="rId17"/>
    <p:sldId id="311" r:id="rId18"/>
    <p:sldId id="269" r:id="rId19"/>
    <p:sldId id="321" r:id="rId20"/>
    <p:sldId id="270" r:id="rId21"/>
    <p:sldId id="271" r:id="rId22"/>
    <p:sldId id="272" r:id="rId23"/>
    <p:sldId id="273" r:id="rId24"/>
    <p:sldId id="274" r:id="rId25"/>
    <p:sldId id="308" r:id="rId26"/>
    <p:sldId id="309" r:id="rId27"/>
    <p:sldId id="275" r:id="rId28"/>
    <p:sldId id="276" r:id="rId29"/>
    <p:sldId id="278" r:id="rId30"/>
    <p:sldId id="279" r:id="rId31"/>
    <p:sldId id="280" r:id="rId32"/>
    <p:sldId id="281" r:id="rId33"/>
    <p:sldId id="282" r:id="rId34"/>
    <p:sldId id="312" r:id="rId35"/>
    <p:sldId id="316" r:id="rId36"/>
    <p:sldId id="317" r:id="rId37"/>
    <p:sldId id="318" r:id="rId38"/>
    <p:sldId id="319" r:id="rId39"/>
    <p:sldId id="320" r:id="rId40"/>
    <p:sldId id="283" r:id="rId41"/>
    <p:sldId id="293" r:id="rId42"/>
    <p:sldId id="288" r:id="rId43"/>
    <p:sldId id="289" r:id="rId44"/>
    <p:sldId id="291" r:id="rId45"/>
    <p:sldId id="292" r:id="rId46"/>
    <p:sldId id="284" r:id="rId47"/>
    <p:sldId id="285" r:id="rId48"/>
    <p:sldId id="295" r:id="rId49"/>
    <p:sldId id="296" r:id="rId50"/>
    <p:sldId id="315" r:id="rId51"/>
    <p:sldId id="322" r:id="rId52"/>
    <p:sldId id="323" r:id="rId53"/>
    <p:sldId id="297" r:id="rId54"/>
    <p:sldId id="327" r:id="rId55"/>
    <p:sldId id="301" r:id="rId56"/>
    <p:sldId id="324" r:id="rId57"/>
    <p:sldId id="326" r:id="rId58"/>
    <p:sldId id="325" r:id="rId59"/>
    <p:sldId id="302" r:id="rId60"/>
    <p:sldId id="303" r:id="rId61"/>
    <p:sldId id="329" r:id="rId62"/>
    <p:sldId id="328" r:id="rId63"/>
    <p:sldId id="331" r:id="rId64"/>
    <p:sldId id="332" r:id="rId65"/>
    <p:sldId id="330" r:id="rId66"/>
    <p:sldId id="298" r:id="rId67"/>
    <p:sldId id="277" r:id="rId68"/>
    <p:sldId id="299" r:id="rId69"/>
    <p:sldId id="300"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57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0A25E2-F148-4530-B433-2B70682EDF82}"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79AB4684-DC4C-4A13-8F77-8AAD51751DA3}">
      <dgm:prSet phldrT="[Text]"/>
      <dgm:spPr/>
      <dgm:t>
        <a:bodyPr/>
        <a:lstStyle/>
        <a:p>
          <a:r>
            <a:rPr lang="en-US" dirty="0" smtClean="0"/>
            <a:t>Executive Branch</a:t>
          </a:r>
        </a:p>
        <a:p>
          <a:r>
            <a:rPr lang="en-US" dirty="0" smtClean="0"/>
            <a:t>(Enforce Laws)</a:t>
          </a:r>
          <a:endParaRPr lang="en-US" dirty="0"/>
        </a:p>
      </dgm:t>
    </dgm:pt>
    <dgm:pt modelId="{D7C7E2AF-18ED-45C4-B9B3-91FBBFC9141F}" type="parTrans" cxnId="{E77C02E1-D70F-4E23-A674-0DD5D309E9BD}">
      <dgm:prSet/>
      <dgm:spPr/>
      <dgm:t>
        <a:bodyPr/>
        <a:lstStyle/>
        <a:p>
          <a:endParaRPr lang="en-US"/>
        </a:p>
      </dgm:t>
    </dgm:pt>
    <dgm:pt modelId="{B4627AF8-5D76-42B2-B44E-A5FA2C545E7F}" type="sibTrans" cxnId="{E77C02E1-D70F-4E23-A674-0DD5D309E9BD}">
      <dgm:prSet/>
      <dgm:spPr/>
      <dgm:t>
        <a:bodyPr/>
        <a:lstStyle/>
        <a:p>
          <a:endParaRPr lang="en-US"/>
        </a:p>
      </dgm:t>
    </dgm:pt>
    <dgm:pt modelId="{E04B5151-F117-461F-A70C-B4E3CBA8FA87}">
      <dgm:prSet phldrT="[Text]"/>
      <dgm:spPr/>
      <dgm:t>
        <a:bodyPr/>
        <a:lstStyle/>
        <a:p>
          <a:r>
            <a:rPr lang="en-US" dirty="0" smtClean="0"/>
            <a:t>Judicial Branch</a:t>
          </a:r>
        </a:p>
        <a:p>
          <a:r>
            <a:rPr lang="en-US" dirty="0" smtClean="0"/>
            <a:t>(Adjudicate Laws)</a:t>
          </a:r>
          <a:endParaRPr lang="en-US" dirty="0"/>
        </a:p>
      </dgm:t>
    </dgm:pt>
    <dgm:pt modelId="{D2ACB428-644B-4A30-9790-A9CBE773F481}" type="parTrans" cxnId="{92170163-4A7F-4E2A-A9AE-C722F07893F3}">
      <dgm:prSet/>
      <dgm:spPr/>
      <dgm:t>
        <a:bodyPr/>
        <a:lstStyle/>
        <a:p>
          <a:endParaRPr lang="en-US"/>
        </a:p>
      </dgm:t>
    </dgm:pt>
    <dgm:pt modelId="{38854EA0-218A-452A-80D0-2A3C04AC7EB1}" type="sibTrans" cxnId="{92170163-4A7F-4E2A-A9AE-C722F07893F3}">
      <dgm:prSet/>
      <dgm:spPr/>
      <dgm:t>
        <a:bodyPr/>
        <a:lstStyle/>
        <a:p>
          <a:endParaRPr lang="en-US"/>
        </a:p>
      </dgm:t>
    </dgm:pt>
    <dgm:pt modelId="{BBEF5C61-148B-4EFE-993A-B646D6AE44F5}">
      <dgm:prSet phldrT="[Text]"/>
      <dgm:spPr/>
      <dgm:t>
        <a:bodyPr/>
        <a:lstStyle/>
        <a:p>
          <a:r>
            <a:rPr lang="en-US" dirty="0" smtClean="0"/>
            <a:t>Legislative Branch       (Create Laws)</a:t>
          </a:r>
          <a:endParaRPr lang="en-US" dirty="0"/>
        </a:p>
      </dgm:t>
    </dgm:pt>
    <dgm:pt modelId="{6E9380F7-A550-4C6F-BF9E-4102BE47E04B}" type="parTrans" cxnId="{6B674188-3039-40F9-9B3B-A3C9C7B1D673}">
      <dgm:prSet/>
      <dgm:spPr/>
      <dgm:t>
        <a:bodyPr/>
        <a:lstStyle/>
        <a:p>
          <a:endParaRPr lang="en-US"/>
        </a:p>
      </dgm:t>
    </dgm:pt>
    <dgm:pt modelId="{2BD0F934-8AA8-490B-9834-CE910FD3A9DD}" type="sibTrans" cxnId="{6B674188-3039-40F9-9B3B-A3C9C7B1D673}">
      <dgm:prSet/>
      <dgm:spPr/>
      <dgm:t>
        <a:bodyPr/>
        <a:lstStyle/>
        <a:p>
          <a:endParaRPr lang="en-US"/>
        </a:p>
      </dgm:t>
    </dgm:pt>
    <dgm:pt modelId="{2574F324-8E9D-41AB-A761-5F9EA8918DCB}" type="pres">
      <dgm:prSet presAssocID="{A30A25E2-F148-4530-B433-2B70682EDF82}" presName="Name0" presStyleCnt="0">
        <dgm:presLayoutVars>
          <dgm:dir/>
          <dgm:resizeHandles val="exact"/>
        </dgm:presLayoutVars>
      </dgm:prSet>
      <dgm:spPr/>
      <dgm:t>
        <a:bodyPr/>
        <a:lstStyle/>
        <a:p>
          <a:endParaRPr lang="en-US"/>
        </a:p>
      </dgm:t>
    </dgm:pt>
    <dgm:pt modelId="{51F581C1-3354-4EA6-BC56-D372DEB73E30}" type="pres">
      <dgm:prSet presAssocID="{79AB4684-DC4C-4A13-8F77-8AAD51751DA3}" presName="node" presStyleLbl="node1" presStyleIdx="0" presStyleCnt="3">
        <dgm:presLayoutVars>
          <dgm:bulletEnabled val="1"/>
        </dgm:presLayoutVars>
      </dgm:prSet>
      <dgm:spPr/>
      <dgm:t>
        <a:bodyPr/>
        <a:lstStyle/>
        <a:p>
          <a:endParaRPr lang="en-US"/>
        </a:p>
      </dgm:t>
    </dgm:pt>
    <dgm:pt modelId="{5AF25D78-3AF1-46AD-8418-D48BA18A17DC}" type="pres">
      <dgm:prSet presAssocID="{B4627AF8-5D76-42B2-B44E-A5FA2C545E7F}" presName="sibTrans" presStyleLbl="sibTrans2D1" presStyleIdx="0" presStyleCnt="3"/>
      <dgm:spPr/>
      <dgm:t>
        <a:bodyPr/>
        <a:lstStyle/>
        <a:p>
          <a:endParaRPr lang="en-US"/>
        </a:p>
      </dgm:t>
    </dgm:pt>
    <dgm:pt modelId="{904313DE-0C97-448A-85A2-B86C3A539224}" type="pres">
      <dgm:prSet presAssocID="{B4627AF8-5D76-42B2-B44E-A5FA2C545E7F}" presName="connectorText" presStyleLbl="sibTrans2D1" presStyleIdx="0" presStyleCnt="3"/>
      <dgm:spPr/>
      <dgm:t>
        <a:bodyPr/>
        <a:lstStyle/>
        <a:p>
          <a:endParaRPr lang="en-US"/>
        </a:p>
      </dgm:t>
    </dgm:pt>
    <dgm:pt modelId="{ADD9017F-90BD-4C68-8F8C-B04460C8E992}" type="pres">
      <dgm:prSet presAssocID="{E04B5151-F117-461F-A70C-B4E3CBA8FA87}" presName="node" presStyleLbl="node1" presStyleIdx="1" presStyleCnt="3">
        <dgm:presLayoutVars>
          <dgm:bulletEnabled val="1"/>
        </dgm:presLayoutVars>
      </dgm:prSet>
      <dgm:spPr/>
      <dgm:t>
        <a:bodyPr/>
        <a:lstStyle/>
        <a:p>
          <a:endParaRPr lang="en-US"/>
        </a:p>
      </dgm:t>
    </dgm:pt>
    <dgm:pt modelId="{9CC70310-97EF-4BDA-AB9F-360BF420FED5}" type="pres">
      <dgm:prSet presAssocID="{38854EA0-218A-452A-80D0-2A3C04AC7EB1}" presName="sibTrans" presStyleLbl="sibTrans2D1" presStyleIdx="1" presStyleCnt="3"/>
      <dgm:spPr/>
      <dgm:t>
        <a:bodyPr/>
        <a:lstStyle/>
        <a:p>
          <a:endParaRPr lang="en-US"/>
        </a:p>
      </dgm:t>
    </dgm:pt>
    <dgm:pt modelId="{9642158B-8B5B-414A-9DB2-20791A5525EC}" type="pres">
      <dgm:prSet presAssocID="{38854EA0-218A-452A-80D0-2A3C04AC7EB1}" presName="connectorText" presStyleLbl="sibTrans2D1" presStyleIdx="1" presStyleCnt="3"/>
      <dgm:spPr/>
      <dgm:t>
        <a:bodyPr/>
        <a:lstStyle/>
        <a:p>
          <a:endParaRPr lang="en-US"/>
        </a:p>
      </dgm:t>
    </dgm:pt>
    <dgm:pt modelId="{FD0A00C3-DF43-4D68-86EC-1D947722A386}" type="pres">
      <dgm:prSet presAssocID="{BBEF5C61-148B-4EFE-993A-B646D6AE44F5}" presName="node" presStyleLbl="node1" presStyleIdx="2" presStyleCnt="3">
        <dgm:presLayoutVars>
          <dgm:bulletEnabled val="1"/>
        </dgm:presLayoutVars>
      </dgm:prSet>
      <dgm:spPr/>
      <dgm:t>
        <a:bodyPr/>
        <a:lstStyle/>
        <a:p>
          <a:endParaRPr lang="en-US"/>
        </a:p>
      </dgm:t>
    </dgm:pt>
    <dgm:pt modelId="{142CC721-A634-4A69-9FFD-2366B1FD57FB}" type="pres">
      <dgm:prSet presAssocID="{2BD0F934-8AA8-490B-9834-CE910FD3A9DD}" presName="sibTrans" presStyleLbl="sibTrans2D1" presStyleIdx="2" presStyleCnt="3"/>
      <dgm:spPr/>
      <dgm:t>
        <a:bodyPr/>
        <a:lstStyle/>
        <a:p>
          <a:endParaRPr lang="en-US"/>
        </a:p>
      </dgm:t>
    </dgm:pt>
    <dgm:pt modelId="{D5DA5AB0-3D43-48E8-9C0A-D3ACF49EA6F9}" type="pres">
      <dgm:prSet presAssocID="{2BD0F934-8AA8-490B-9834-CE910FD3A9DD}" presName="connectorText" presStyleLbl="sibTrans2D1" presStyleIdx="2" presStyleCnt="3"/>
      <dgm:spPr/>
      <dgm:t>
        <a:bodyPr/>
        <a:lstStyle/>
        <a:p>
          <a:endParaRPr lang="en-US"/>
        </a:p>
      </dgm:t>
    </dgm:pt>
  </dgm:ptLst>
  <dgm:cxnLst>
    <dgm:cxn modelId="{4325FE2B-75F0-4FB6-BB59-9A547E961EA0}" type="presOf" srcId="{BBEF5C61-148B-4EFE-993A-B646D6AE44F5}" destId="{FD0A00C3-DF43-4D68-86EC-1D947722A386}" srcOrd="0" destOrd="0" presId="urn:microsoft.com/office/officeart/2005/8/layout/cycle7"/>
    <dgm:cxn modelId="{7744FC1F-8C76-420C-822A-C7DCD2C86000}" type="presOf" srcId="{38854EA0-218A-452A-80D0-2A3C04AC7EB1}" destId="{9CC70310-97EF-4BDA-AB9F-360BF420FED5}" srcOrd="0" destOrd="0" presId="urn:microsoft.com/office/officeart/2005/8/layout/cycle7"/>
    <dgm:cxn modelId="{92170163-4A7F-4E2A-A9AE-C722F07893F3}" srcId="{A30A25E2-F148-4530-B433-2B70682EDF82}" destId="{E04B5151-F117-461F-A70C-B4E3CBA8FA87}" srcOrd="1" destOrd="0" parTransId="{D2ACB428-644B-4A30-9790-A9CBE773F481}" sibTransId="{38854EA0-218A-452A-80D0-2A3C04AC7EB1}"/>
    <dgm:cxn modelId="{F2B53F3C-A828-4E5A-A9F5-A9027521A7BB}" type="presOf" srcId="{79AB4684-DC4C-4A13-8F77-8AAD51751DA3}" destId="{51F581C1-3354-4EA6-BC56-D372DEB73E30}" srcOrd="0" destOrd="0" presId="urn:microsoft.com/office/officeart/2005/8/layout/cycle7"/>
    <dgm:cxn modelId="{5B2AE504-4741-49FF-A646-26A4C859E436}" type="presOf" srcId="{A30A25E2-F148-4530-B433-2B70682EDF82}" destId="{2574F324-8E9D-41AB-A761-5F9EA8918DCB}" srcOrd="0" destOrd="0" presId="urn:microsoft.com/office/officeart/2005/8/layout/cycle7"/>
    <dgm:cxn modelId="{675CD52E-EDAC-4D69-9E08-64BF22C9BC90}" type="presOf" srcId="{B4627AF8-5D76-42B2-B44E-A5FA2C545E7F}" destId="{5AF25D78-3AF1-46AD-8418-D48BA18A17DC}" srcOrd="0" destOrd="0" presId="urn:microsoft.com/office/officeart/2005/8/layout/cycle7"/>
    <dgm:cxn modelId="{0648DE8F-4F85-4B4D-AE76-3A1DB34710C7}" type="presOf" srcId="{38854EA0-218A-452A-80D0-2A3C04AC7EB1}" destId="{9642158B-8B5B-414A-9DB2-20791A5525EC}" srcOrd="1" destOrd="0" presId="urn:microsoft.com/office/officeart/2005/8/layout/cycle7"/>
    <dgm:cxn modelId="{E77C02E1-D70F-4E23-A674-0DD5D309E9BD}" srcId="{A30A25E2-F148-4530-B433-2B70682EDF82}" destId="{79AB4684-DC4C-4A13-8F77-8AAD51751DA3}" srcOrd="0" destOrd="0" parTransId="{D7C7E2AF-18ED-45C4-B9B3-91FBBFC9141F}" sibTransId="{B4627AF8-5D76-42B2-B44E-A5FA2C545E7F}"/>
    <dgm:cxn modelId="{BF6DB0B9-F358-4536-816A-0BE284C68B45}" type="presOf" srcId="{2BD0F934-8AA8-490B-9834-CE910FD3A9DD}" destId="{142CC721-A634-4A69-9FFD-2366B1FD57FB}" srcOrd="0" destOrd="0" presId="urn:microsoft.com/office/officeart/2005/8/layout/cycle7"/>
    <dgm:cxn modelId="{DE195FB3-E742-468E-B517-E09455A8F37E}" type="presOf" srcId="{2BD0F934-8AA8-490B-9834-CE910FD3A9DD}" destId="{D5DA5AB0-3D43-48E8-9C0A-D3ACF49EA6F9}" srcOrd="1" destOrd="0" presId="urn:microsoft.com/office/officeart/2005/8/layout/cycle7"/>
    <dgm:cxn modelId="{6B674188-3039-40F9-9B3B-A3C9C7B1D673}" srcId="{A30A25E2-F148-4530-B433-2B70682EDF82}" destId="{BBEF5C61-148B-4EFE-993A-B646D6AE44F5}" srcOrd="2" destOrd="0" parTransId="{6E9380F7-A550-4C6F-BF9E-4102BE47E04B}" sibTransId="{2BD0F934-8AA8-490B-9834-CE910FD3A9DD}"/>
    <dgm:cxn modelId="{8063E2D4-65D9-4ACE-951A-2B14519683C1}" type="presOf" srcId="{B4627AF8-5D76-42B2-B44E-A5FA2C545E7F}" destId="{904313DE-0C97-448A-85A2-B86C3A539224}" srcOrd="1" destOrd="0" presId="urn:microsoft.com/office/officeart/2005/8/layout/cycle7"/>
    <dgm:cxn modelId="{C5B3B186-330B-471D-8D7B-B87AB8DAC4D6}" type="presOf" srcId="{E04B5151-F117-461F-A70C-B4E3CBA8FA87}" destId="{ADD9017F-90BD-4C68-8F8C-B04460C8E992}" srcOrd="0" destOrd="0" presId="urn:microsoft.com/office/officeart/2005/8/layout/cycle7"/>
    <dgm:cxn modelId="{055E8E69-B82F-412A-A55C-439647DFFF49}" type="presParOf" srcId="{2574F324-8E9D-41AB-A761-5F9EA8918DCB}" destId="{51F581C1-3354-4EA6-BC56-D372DEB73E30}" srcOrd="0" destOrd="0" presId="urn:microsoft.com/office/officeart/2005/8/layout/cycle7"/>
    <dgm:cxn modelId="{5CA23C34-BE51-4423-A3F0-ED9AA64808E4}" type="presParOf" srcId="{2574F324-8E9D-41AB-A761-5F9EA8918DCB}" destId="{5AF25D78-3AF1-46AD-8418-D48BA18A17DC}" srcOrd="1" destOrd="0" presId="urn:microsoft.com/office/officeart/2005/8/layout/cycle7"/>
    <dgm:cxn modelId="{61C25402-BA8A-4FAC-911F-FD2430CB8CDA}" type="presParOf" srcId="{5AF25D78-3AF1-46AD-8418-D48BA18A17DC}" destId="{904313DE-0C97-448A-85A2-B86C3A539224}" srcOrd="0" destOrd="0" presId="urn:microsoft.com/office/officeart/2005/8/layout/cycle7"/>
    <dgm:cxn modelId="{F8F97141-3C75-43AC-9EF5-EFAE64E3082A}" type="presParOf" srcId="{2574F324-8E9D-41AB-A761-5F9EA8918DCB}" destId="{ADD9017F-90BD-4C68-8F8C-B04460C8E992}" srcOrd="2" destOrd="0" presId="urn:microsoft.com/office/officeart/2005/8/layout/cycle7"/>
    <dgm:cxn modelId="{6C2E046D-63FB-413C-93C2-6B57FCDF0361}" type="presParOf" srcId="{2574F324-8E9D-41AB-A761-5F9EA8918DCB}" destId="{9CC70310-97EF-4BDA-AB9F-360BF420FED5}" srcOrd="3" destOrd="0" presId="urn:microsoft.com/office/officeart/2005/8/layout/cycle7"/>
    <dgm:cxn modelId="{99325CAC-0D8E-4957-B258-52A4ED5369F5}" type="presParOf" srcId="{9CC70310-97EF-4BDA-AB9F-360BF420FED5}" destId="{9642158B-8B5B-414A-9DB2-20791A5525EC}" srcOrd="0" destOrd="0" presId="urn:microsoft.com/office/officeart/2005/8/layout/cycle7"/>
    <dgm:cxn modelId="{58F248BF-5F34-4195-8CD1-0EE043F17F1D}" type="presParOf" srcId="{2574F324-8E9D-41AB-A761-5F9EA8918DCB}" destId="{FD0A00C3-DF43-4D68-86EC-1D947722A386}" srcOrd="4" destOrd="0" presId="urn:microsoft.com/office/officeart/2005/8/layout/cycle7"/>
    <dgm:cxn modelId="{D8DEC3D1-117D-4325-8D27-B885AEA8939F}" type="presParOf" srcId="{2574F324-8E9D-41AB-A761-5F9EA8918DCB}" destId="{142CC721-A634-4A69-9FFD-2366B1FD57FB}" srcOrd="5" destOrd="0" presId="urn:microsoft.com/office/officeart/2005/8/layout/cycle7"/>
    <dgm:cxn modelId="{E08D0BF7-8089-4DE6-8592-73BAAFE0D7AC}" type="presParOf" srcId="{142CC721-A634-4A69-9FFD-2366B1FD57FB}" destId="{D5DA5AB0-3D43-48E8-9C0A-D3ACF49EA6F9}"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0A25E2-F148-4530-B433-2B70682EDF82}"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79AB4684-DC4C-4A13-8F77-8AAD51751DA3}">
      <dgm:prSet phldrT="[Text]"/>
      <dgm:spPr/>
      <dgm:t>
        <a:bodyPr/>
        <a:lstStyle/>
        <a:p>
          <a:r>
            <a:rPr lang="en-US" dirty="0" smtClean="0"/>
            <a:t>Executive Branch</a:t>
          </a:r>
        </a:p>
        <a:p>
          <a:r>
            <a:rPr lang="en-US" dirty="0" smtClean="0"/>
            <a:t>(Enforce Laws)</a:t>
          </a:r>
          <a:endParaRPr lang="en-US" dirty="0"/>
        </a:p>
      </dgm:t>
    </dgm:pt>
    <dgm:pt modelId="{D7C7E2AF-18ED-45C4-B9B3-91FBBFC9141F}" type="parTrans" cxnId="{E77C02E1-D70F-4E23-A674-0DD5D309E9BD}">
      <dgm:prSet/>
      <dgm:spPr/>
      <dgm:t>
        <a:bodyPr/>
        <a:lstStyle/>
        <a:p>
          <a:endParaRPr lang="en-US"/>
        </a:p>
      </dgm:t>
    </dgm:pt>
    <dgm:pt modelId="{B4627AF8-5D76-42B2-B44E-A5FA2C545E7F}" type="sibTrans" cxnId="{E77C02E1-D70F-4E23-A674-0DD5D309E9BD}">
      <dgm:prSet/>
      <dgm:spPr/>
      <dgm:t>
        <a:bodyPr/>
        <a:lstStyle/>
        <a:p>
          <a:endParaRPr lang="en-US"/>
        </a:p>
      </dgm:t>
    </dgm:pt>
    <dgm:pt modelId="{E04B5151-F117-461F-A70C-B4E3CBA8FA87}">
      <dgm:prSet phldrT="[Text]"/>
      <dgm:spPr/>
      <dgm:t>
        <a:bodyPr/>
        <a:lstStyle/>
        <a:p>
          <a:r>
            <a:rPr lang="en-US" dirty="0" smtClean="0"/>
            <a:t>Judicial Branch</a:t>
          </a:r>
        </a:p>
        <a:p>
          <a:r>
            <a:rPr lang="en-US" dirty="0" smtClean="0"/>
            <a:t>(Adjudicate Laws)</a:t>
          </a:r>
          <a:endParaRPr lang="en-US" dirty="0"/>
        </a:p>
      </dgm:t>
    </dgm:pt>
    <dgm:pt modelId="{D2ACB428-644B-4A30-9790-A9CBE773F481}" type="parTrans" cxnId="{92170163-4A7F-4E2A-A9AE-C722F07893F3}">
      <dgm:prSet/>
      <dgm:spPr/>
      <dgm:t>
        <a:bodyPr/>
        <a:lstStyle/>
        <a:p>
          <a:endParaRPr lang="en-US"/>
        </a:p>
      </dgm:t>
    </dgm:pt>
    <dgm:pt modelId="{38854EA0-218A-452A-80D0-2A3C04AC7EB1}" type="sibTrans" cxnId="{92170163-4A7F-4E2A-A9AE-C722F07893F3}">
      <dgm:prSet/>
      <dgm:spPr/>
      <dgm:t>
        <a:bodyPr/>
        <a:lstStyle/>
        <a:p>
          <a:endParaRPr lang="en-US"/>
        </a:p>
      </dgm:t>
    </dgm:pt>
    <dgm:pt modelId="{BBEF5C61-148B-4EFE-993A-B646D6AE44F5}">
      <dgm:prSet phldrT="[Text]"/>
      <dgm:spPr/>
      <dgm:t>
        <a:bodyPr/>
        <a:lstStyle/>
        <a:p>
          <a:r>
            <a:rPr lang="en-US" dirty="0" smtClean="0"/>
            <a:t>Legislative Branch       (Create Laws)</a:t>
          </a:r>
          <a:endParaRPr lang="en-US" dirty="0"/>
        </a:p>
      </dgm:t>
    </dgm:pt>
    <dgm:pt modelId="{6E9380F7-A550-4C6F-BF9E-4102BE47E04B}" type="parTrans" cxnId="{6B674188-3039-40F9-9B3B-A3C9C7B1D673}">
      <dgm:prSet/>
      <dgm:spPr/>
      <dgm:t>
        <a:bodyPr/>
        <a:lstStyle/>
        <a:p>
          <a:endParaRPr lang="en-US"/>
        </a:p>
      </dgm:t>
    </dgm:pt>
    <dgm:pt modelId="{2BD0F934-8AA8-490B-9834-CE910FD3A9DD}" type="sibTrans" cxnId="{6B674188-3039-40F9-9B3B-A3C9C7B1D673}">
      <dgm:prSet/>
      <dgm:spPr/>
      <dgm:t>
        <a:bodyPr/>
        <a:lstStyle/>
        <a:p>
          <a:endParaRPr lang="en-US"/>
        </a:p>
      </dgm:t>
    </dgm:pt>
    <dgm:pt modelId="{2574F324-8E9D-41AB-A761-5F9EA8918DCB}" type="pres">
      <dgm:prSet presAssocID="{A30A25E2-F148-4530-B433-2B70682EDF82}" presName="Name0" presStyleCnt="0">
        <dgm:presLayoutVars>
          <dgm:dir/>
          <dgm:resizeHandles val="exact"/>
        </dgm:presLayoutVars>
      </dgm:prSet>
      <dgm:spPr/>
      <dgm:t>
        <a:bodyPr/>
        <a:lstStyle/>
        <a:p>
          <a:endParaRPr lang="en-US"/>
        </a:p>
      </dgm:t>
    </dgm:pt>
    <dgm:pt modelId="{51F581C1-3354-4EA6-BC56-D372DEB73E30}" type="pres">
      <dgm:prSet presAssocID="{79AB4684-DC4C-4A13-8F77-8AAD51751DA3}" presName="node" presStyleLbl="node1" presStyleIdx="0" presStyleCnt="3" custRadScaleRad="92079" custRadScaleInc="-17119">
        <dgm:presLayoutVars>
          <dgm:bulletEnabled val="1"/>
        </dgm:presLayoutVars>
      </dgm:prSet>
      <dgm:spPr/>
      <dgm:t>
        <a:bodyPr/>
        <a:lstStyle/>
        <a:p>
          <a:endParaRPr lang="en-US"/>
        </a:p>
      </dgm:t>
    </dgm:pt>
    <dgm:pt modelId="{5AF25D78-3AF1-46AD-8418-D48BA18A17DC}" type="pres">
      <dgm:prSet presAssocID="{B4627AF8-5D76-42B2-B44E-A5FA2C545E7F}" presName="sibTrans" presStyleLbl="sibTrans2D1" presStyleIdx="0" presStyleCnt="3" custScaleX="101510" custScaleY="69111"/>
      <dgm:spPr/>
      <dgm:t>
        <a:bodyPr/>
        <a:lstStyle/>
        <a:p>
          <a:endParaRPr lang="en-US"/>
        </a:p>
      </dgm:t>
    </dgm:pt>
    <dgm:pt modelId="{904313DE-0C97-448A-85A2-B86C3A539224}" type="pres">
      <dgm:prSet presAssocID="{B4627AF8-5D76-42B2-B44E-A5FA2C545E7F}" presName="connectorText" presStyleLbl="sibTrans2D1" presStyleIdx="0" presStyleCnt="3"/>
      <dgm:spPr/>
      <dgm:t>
        <a:bodyPr/>
        <a:lstStyle/>
        <a:p>
          <a:endParaRPr lang="en-US"/>
        </a:p>
      </dgm:t>
    </dgm:pt>
    <dgm:pt modelId="{ADD9017F-90BD-4C68-8F8C-B04460C8E992}" type="pres">
      <dgm:prSet presAssocID="{E04B5151-F117-461F-A70C-B4E3CBA8FA87}" presName="node" presStyleLbl="node1" presStyleIdx="1" presStyleCnt="3">
        <dgm:presLayoutVars>
          <dgm:bulletEnabled val="1"/>
        </dgm:presLayoutVars>
      </dgm:prSet>
      <dgm:spPr/>
      <dgm:t>
        <a:bodyPr/>
        <a:lstStyle/>
        <a:p>
          <a:endParaRPr lang="en-US"/>
        </a:p>
      </dgm:t>
    </dgm:pt>
    <dgm:pt modelId="{9CC70310-97EF-4BDA-AB9F-360BF420FED5}" type="pres">
      <dgm:prSet presAssocID="{38854EA0-218A-452A-80D0-2A3C04AC7EB1}" presName="sibTrans" presStyleLbl="sibTrans2D1" presStyleIdx="1" presStyleCnt="3" custLinFactY="-200000" custLinFactNeighborX="-45114" custLinFactNeighborY="-223266"/>
      <dgm:spPr/>
      <dgm:t>
        <a:bodyPr/>
        <a:lstStyle/>
        <a:p>
          <a:endParaRPr lang="en-US"/>
        </a:p>
      </dgm:t>
    </dgm:pt>
    <dgm:pt modelId="{9642158B-8B5B-414A-9DB2-20791A5525EC}" type="pres">
      <dgm:prSet presAssocID="{38854EA0-218A-452A-80D0-2A3C04AC7EB1}" presName="connectorText" presStyleLbl="sibTrans2D1" presStyleIdx="1" presStyleCnt="3"/>
      <dgm:spPr/>
      <dgm:t>
        <a:bodyPr/>
        <a:lstStyle/>
        <a:p>
          <a:endParaRPr lang="en-US"/>
        </a:p>
      </dgm:t>
    </dgm:pt>
    <dgm:pt modelId="{FD0A00C3-DF43-4D68-86EC-1D947722A386}" type="pres">
      <dgm:prSet presAssocID="{BBEF5C61-148B-4EFE-993A-B646D6AE44F5}" presName="node" presStyleLbl="node1" presStyleIdx="2" presStyleCnt="3">
        <dgm:presLayoutVars>
          <dgm:bulletEnabled val="1"/>
        </dgm:presLayoutVars>
      </dgm:prSet>
      <dgm:spPr/>
      <dgm:t>
        <a:bodyPr/>
        <a:lstStyle/>
        <a:p>
          <a:endParaRPr lang="en-US"/>
        </a:p>
      </dgm:t>
    </dgm:pt>
    <dgm:pt modelId="{142CC721-A634-4A69-9FFD-2366B1FD57FB}" type="pres">
      <dgm:prSet presAssocID="{2BD0F934-8AA8-490B-9834-CE910FD3A9DD}" presName="sibTrans" presStyleLbl="sibTrans2D1" presStyleIdx="2" presStyleCnt="3" custAng="19800000" custScaleX="76238" custScaleY="149835" custLinFactNeighborX="76663" custLinFactNeighborY="-10620"/>
      <dgm:spPr/>
      <dgm:t>
        <a:bodyPr/>
        <a:lstStyle/>
        <a:p>
          <a:endParaRPr lang="en-US"/>
        </a:p>
      </dgm:t>
    </dgm:pt>
    <dgm:pt modelId="{D5DA5AB0-3D43-48E8-9C0A-D3ACF49EA6F9}" type="pres">
      <dgm:prSet presAssocID="{2BD0F934-8AA8-490B-9834-CE910FD3A9DD}" presName="connectorText" presStyleLbl="sibTrans2D1" presStyleIdx="2" presStyleCnt="3"/>
      <dgm:spPr/>
      <dgm:t>
        <a:bodyPr/>
        <a:lstStyle/>
        <a:p>
          <a:endParaRPr lang="en-US"/>
        </a:p>
      </dgm:t>
    </dgm:pt>
  </dgm:ptLst>
  <dgm:cxnLst>
    <dgm:cxn modelId="{6F240241-5407-4CA8-8DB4-77DB10FEB288}" type="presOf" srcId="{E04B5151-F117-461F-A70C-B4E3CBA8FA87}" destId="{ADD9017F-90BD-4C68-8F8C-B04460C8E992}" srcOrd="0" destOrd="0" presId="urn:microsoft.com/office/officeart/2005/8/layout/cycle7"/>
    <dgm:cxn modelId="{459E3C86-3219-485A-9AA6-6D8F6D561EEB}" type="presOf" srcId="{79AB4684-DC4C-4A13-8F77-8AAD51751DA3}" destId="{51F581C1-3354-4EA6-BC56-D372DEB73E30}" srcOrd="0" destOrd="0" presId="urn:microsoft.com/office/officeart/2005/8/layout/cycle7"/>
    <dgm:cxn modelId="{3A39D749-F17A-4AB4-BB94-C88AC90C81E0}" type="presOf" srcId="{38854EA0-218A-452A-80D0-2A3C04AC7EB1}" destId="{9642158B-8B5B-414A-9DB2-20791A5525EC}" srcOrd="1" destOrd="0" presId="urn:microsoft.com/office/officeart/2005/8/layout/cycle7"/>
    <dgm:cxn modelId="{92170163-4A7F-4E2A-A9AE-C722F07893F3}" srcId="{A30A25E2-F148-4530-B433-2B70682EDF82}" destId="{E04B5151-F117-461F-A70C-B4E3CBA8FA87}" srcOrd="1" destOrd="0" parTransId="{D2ACB428-644B-4A30-9790-A9CBE773F481}" sibTransId="{38854EA0-218A-452A-80D0-2A3C04AC7EB1}"/>
    <dgm:cxn modelId="{BACA22CA-6484-4983-A92A-16439083F0D4}" type="presOf" srcId="{BBEF5C61-148B-4EFE-993A-B646D6AE44F5}" destId="{FD0A00C3-DF43-4D68-86EC-1D947722A386}" srcOrd="0" destOrd="0" presId="urn:microsoft.com/office/officeart/2005/8/layout/cycle7"/>
    <dgm:cxn modelId="{F2B887C3-2A6C-4207-904B-4ADE8BF18AF0}" type="presOf" srcId="{2BD0F934-8AA8-490B-9834-CE910FD3A9DD}" destId="{142CC721-A634-4A69-9FFD-2366B1FD57FB}" srcOrd="0" destOrd="0" presId="urn:microsoft.com/office/officeart/2005/8/layout/cycle7"/>
    <dgm:cxn modelId="{EF232EFA-B62A-4E17-9281-8A322294DFD8}" type="presOf" srcId="{B4627AF8-5D76-42B2-B44E-A5FA2C545E7F}" destId="{5AF25D78-3AF1-46AD-8418-D48BA18A17DC}" srcOrd="0" destOrd="0" presId="urn:microsoft.com/office/officeart/2005/8/layout/cycle7"/>
    <dgm:cxn modelId="{C9C6EC41-FB45-441D-ADD1-8CCB06083445}" type="presOf" srcId="{A30A25E2-F148-4530-B433-2B70682EDF82}" destId="{2574F324-8E9D-41AB-A761-5F9EA8918DCB}" srcOrd="0" destOrd="0" presId="urn:microsoft.com/office/officeart/2005/8/layout/cycle7"/>
    <dgm:cxn modelId="{E77C02E1-D70F-4E23-A674-0DD5D309E9BD}" srcId="{A30A25E2-F148-4530-B433-2B70682EDF82}" destId="{79AB4684-DC4C-4A13-8F77-8AAD51751DA3}" srcOrd="0" destOrd="0" parTransId="{D7C7E2AF-18ED-45C4-B9B3-91FBBFC9141F}" sibTransId="{B4627AF8-5D76-42B2-B44E-A5FA2C545E7F}"/>
    <dgm:cxn modelId="{FA2C4235-7696-4BB4-87FA-955818B9F8A9}" type="presOf" srcId="{2BD0F934-8AA8-490B-9834-CE910FD3A9DD}" destId="{D5DA5AB0-3D43-48E8-9C0A-D3ACF49EA6F9}" srcOrd="1" destOrd="0" presId="urn:microsoft.com/office/officeart/2005/8/layout/cycle7"/>
    <dgm:cxn modelId="{6B674188-3039-40F9-9B3B-A3C9C7B1D673}" srcId="{A30A25E2-F148-4530-B433-2B70682EDF82}" destId="{BBEF5C61-148B-4EFE-993A-B646D6AE44F5}" srcOrd="2" destOrd="0" parTransId="{6E9380F7-A550-4C6F-BF9E-4102BE47E04B}" sibTransId="{2BD0F934-8AA8-490B-9834-CE910FD3A9DD}"/>
    <dgm:cxn modelId="{E3B74E47-C2A5-4D39-AFF1-82DD201DB756}" type="presOf" srcId="{B4627AF8-5D76-42B2-B44E-A5FA2C545E7F}" destId="{904313DE-0C97-448A-85A2-B86C3A539224}" srcOrd="1" destOrd="0" presId="urn:microsoft.com/office/officeart/2005/8/layout/cycle7"/>
    <dgm:cxn modelId="{1F8FAB3C-BFB7-4DA5-8F30-30245B29B9E9}" type="presOf" srcId="{38854EA0-218A-452A-80D0-2A3C04AC7EB1}" destId="{9CC70310-97EF-4BDA-AB9F-360BF420FED5}" srcOrd="0" destOrd="0" presId="urn:microsoft.com/office/officeart/2005/8/layout/cycle7"/>
    <dgm:cxn modelId="{F8FF090E-B821-4E17-AB84-5FC1BB585D03}" type="presParOf" srcId="{2574F324-8E9D-41AB-A761-5F9EA8918DCB}" destId="{51F581C1-3354-4EA6-BC56-D372DEB73E30}" srcOrd="0" destOrd="0" presId="urn:microsoft.com/office/officeart/2005/8/layout/cycle7"/>
    <dgm:cxn modelId="{674FE41A-291A-48D9-A134-D8F4E3CCB732}" type="presParOf" srcId="{2574F324-8E9D-41AB-A761-5F9EA8918DCB}" destId="{5AF25D78-3AF1-46AD-8418-D48BA18A17DC}" srcOrd="1" destOrd="0" presId="urn:microsoft.com/office/officeart/2005/8/layout/cycle7"/>
    <dgm:cxn modelId="{6DDD9E87-2115-40D8-9644-ACDC8966EBC1}" type="presParOf" srcId="{5AF25D78-3AF1-46AD-8418-D48BA18A17DC}" destId="{904313DE-0C97-448A-85A2-B86C3A539224}" srcOrd="0" destOrd="0" presId="urn:microsoft.com/office/officeart/2005/8/layout/cycle7"/>
    <dgm:cxn modelId="{E8C77929-01F8-4A98-943E-1732228086E1}" type="presParOf" srcId="{2574F324-8E9D-41AB-A761-5F9EA8918DCB}" destId="{ADD9017F-90BD-4C68-8F8C-B04460C8E992}" srcOrd="2" destOrd="0" presId="urn:microsoft.com/office/officeart/2005/8/layout/cycle7"/>
    <dgm:cxn modelId="{C748F075-7BDD-4B15-8A5D-85EA34E533D8}" type="presParOf" srcId="{2574F324-8E9D-41AB-A761-5F9EA8918DCB}" destId="{9CC70310-97EF-4BDA-AB9F-360BF420FED5}" srcOrd="3" destOrd="0" presId="urn:microsoft.com/office/officeart/2005/8/layout/cycle7"/>
    <dgm:cxn modelId="{04D67233-061F-4F9B-9377-C5751736F445}" type="presParOf" srcId="{9CC70310-97EF-4BDA-AB9F-360BF420FED5}" destId="{9642158B-8B5B-414A-9DB2-20791A5525EC}" srcOrd="0" destOrd="0" presId="urn:microsoft.com/office/officeart/2005/8/layout/cycle7"/>
    <dgm:cxn modelId="{28391ACF-F8B9-4275-8C4E-FF22EF549F2D}" type="presParOf" srcId="{2574F324-8E9D-41AB-A761-5F9EA8918DCB}" destId="{FD0A00C3-DF43-4D68-86EC-1D947722A386}" srcOrd="4" destOrd="0" presId="urn:microsoft.com/office/officeart/2005/8/layout/cycle7"/>
    <dgm:cxn modelId="{D28F1C4E-66FB-4427-8BE4-43FCD86E1775}" type="presParOf" srcId="{2574F324-8E9D-41AB-A761-5F9EA8918DCB}" destId="{142CC721-A634-4A69-9FFD-2366B1FD57FB}" srcOrd="5" destOrd="0" presId="urn:microsoft.com/office/officeart/2005/8/layout/cycle7"/>
    <dgm:cxn modelId="{22D65407-4E78-4B71-B26B-20E12A08470C}" type="presParOf" srcId="{142CC721-A634-4A69-9FFD-2366B1FD57FB}" destId="{D5DA5AB0-3D43-48E8-9C0A-D3ACF49EA6F9}" srcOrd="0" destOrd="0" presId="urn:microsoft.com/office/officeart/2005/8/layout/cycle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581C1-3354-4EA6-BC56-D372DEB73E30}">
      <dsp:nvSpPr>
        <dsp:cNvPr id="0" name=""/>
        <dsp:cNvSpPr/>
      </dsp:nvSpPr>
      <dsp:spPr>
        <a:xfrm>
          <a:off x="1205202" y="434325"/>
          <a:ext cx="1458332" cy="7291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Executive Branch</a:t>
          </a:r>
        </a:p>
        <a:p>
          <a:pPr lvl="0" algn="ctr" defTabSz="577850">
            <a:lnSpc>
              <a:spcPct val="90000"/>
            </a:lnSpc>
            <a:spcBef>
              <a:spcPct val="0"/>
            </a:spcBef>
            <a:spcAft>
              <a:spcPct val="35000"/>
            </a:spcAft>
          </a:pPr>
          <a:r>
            <a:rPr lang="en-US" sz="1300" kern="1200" dirty="0" smtClean="0"/>
            <a:t>(Enforce Laws)</a:t>
          </a:r>
          <a:endParaRPr lang="en-US" sz="1300" kern="1200" dirty="0"/>
        </a:p>
      </dsp:txBody>
      <dsp:txXfrm>
        <a:off x="1226559" y="455682"/>
        <a:ext cx="1415618" cy="686452"/>
      </dsp:txXfrm>
    </dsp:sp>
    <dsp:sp modelId="{5AF25D78-3AF1-46AD-8418-D48BA18A17DC}">
      <dsp:nvSpPr>
        <dsp:cNvPr id="0" name=""/>
        <dsp:cNvSpPr/>
      </dsp:nvSpPr>
      <dsp:spPr>
        <a:xfrm rot="3600000">
          <a:off x="2156262" y="1714689"/>
          <a:ext cx="761010" cy="25520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232824" y="1765731"/>
        <a:ext cx="607886" cy="153124"/>
      </dsp:txXfrm>
    </dsp:sp>
    <dsp:sp modelId="{ADD9017F-90BD-4C68-8F8C-B04460C8E992}">
      <dsp:nvSpPr>
        <dsp:cNvPr id="0" name=""/>
        <dsp:cNvSpPr/>
      </dsp:nvSpPr>
      <dsp:spPr>
        <a:xfrm>
          <a:off x="2410000" y="2521096"/>
          <a:ext cx="1458332" cy="7291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Judicial Branch</a:t>
          </a:r>
        </a:p>
        <a:p>
          <a:pPr lvl="0" algn="ctr" defTabSz="577850">
            <a:lnSpc>
              <a:spcPct val="90000"/>
            </a:lnSpc>
            <a:spcBef>
              <a:spcPct val="0"/>
            </a:spcBef>
            <a:spcAft>
              <a:spcPct val="35000"/>
            </a:spcAft>
          </a:pPr>
          <a:r>
            <a:rPr lang="en-US" sz="1300" kern="1200" dirty="0" smtClean="0"/>
            <a:t>(Adjudicate Laws)</a:t>
          </a:r>
          <a:endParaRPr lang="en-US" sz="1300" kern="1200" dirty="0"/>
        </a:p>
      </dsp:txBody>
      <dsp:txXfrm>
        <a:off x="2431357" y="2542453"/>
        <a:ext cx="1415618" cy="686452"/>
      </dsp:txXfrm>
    </dsp:sp>
    <dsp:sp modelId="{9CC70310-97EF-4BDA-AB9F-360BF420FED5}">
      <dsp:nvSpPr>
        <dsp:cNvPr id="0" name=""/>
        <dsp:cNvSpPr/>
      </dsp:nvSpPr>
      <dsp:spPr>
        <a:xfrm rot="10800000">
          <a:off x="1553863" y="2758075"/>
          <a:ext cx="761010" cy="25520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1630425" y="2809117"/>
        <a:ext cx="607886" cy="153124"/>
      </dsp:txXfrm>
    </dsp:sp>
    <dsp:sp modelId="{FD0A00C3-DF43-4D68-86EC-1D947722A386}">
      <dsp:nvSpPr>
        <dsp:cNvPr id="0" name=""/>
        <dsp:cNvSpPr/>
      </dsp:nvSpPr>
      <dsp:spPr>
        <a:xfrm>
          <a:off x="404" y="2521096"/>
          <a:ext cx="1458332" cy="7291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Legislative Branch       (Create Laws)</a:t>
          </a:r>
          <a:endParaRPr lang="en-US" sz="1300" kern="1200" dirty="0"/>
        </a:p>
      </dsp:txBody>
      <dsp:txXfrm>
        <a:off x="21761" y="2542453"/>
        <a:ext cx="1415618" cy="686452"/>
      </dsp:txXfrm>
    </dsp:sp>
    <dsp:sp modelId="{142CC721-A634-4A69-9FFD-2366B1FD57FB}">
      <dsp:nvSpPr>
        <dsp:cNvPr id="0" name=""/>
        <dsp:cNvSpPr/>
      </dsp:nvSpPr>
      <dsp:spPr>
        <a:xfrm rot="18000000">
          <a:off x="951464" y="1714689"/>
          <a:ext cx="761010" cy="25520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028026" y="1765731"/>
        <a:ext cx="607886" cy="1531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F581C1-3354-4EA6-BC56-D372DEB73E30}">
      <dsp:nvSpPr>
        <dsp:cNvPr id="0" name=""/>
        <dsp:cNvSpPr/>
      </dsp:nvSpPr>
      <dsp:spPr>
        <a:xfrm>
          <a:off x="981741" y="559333"/>
          <a:ext cx="1465513" cy="7327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Executive Branch</a:t>
          </a:r>
        </a:p>
        <a:p>
          <a:pPr lvl="0" algn="ctr" defTabSz="577850">
            <a:lnSpc>
              <a:spcPct val="90000"/>
            </a:lnSpc>
            <a:spcBef>
              <a:spcPct val="0"/>
            </a:spcBef>
            <a:spcAft>
              <a:spcPct val="35000"/>
            </a:spcAft>
          </a:pPr>
          <a:r>
            <a:rPr lang="en-US" sz="1300" kern="1200" dirty="0" smtClean="0"/>
            <a:t>(Enforce Laws)</a:t>
          </a:r>
          <a:endParaRPr lang="en-US" sz="1300" kern="1200" dirty="0"/>
        </a:p>
      </dsp:txBody>
      <dsp:txXfrm>
        <a:off x="1003203" y="580795"/>
        <a:ext cx="1422589" cy="689832"/>
      </dsp:txXfrm>
    </dsp:sp>
    <dsp:sp modelId="{5AF25D78-3AF1-46AD-8418-D48BA18A17DC}">
      <dsp:nvSpPr>
        <dsp:cNvPr id="0" name=""/>
        <dsp:cNvSpPr/>
      </dsp:nvSpPr>
      <dsp:spPr>
        <a:xfrm rot="3226167">
          <a:off x="2046644" y="1819314"/>
          <a:ext cx="775077" cy="17724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2099818" y="1854763"/>
        <a:ext cx="668730" cy="106347"/>
      </dsp:txXfrm>
    </dsp:sp>
    <dsp:sp modelId="{ADD9017F-90BD-4C68-8F8C-B04460C8E992}">
      <dsp:nvSpPr>
        <dsp:cNvPr id="0" name=""/>
        <dsp:cNvSpPr/>
      </dsp:nvSpPr>
      <dsp:spPr>
        <a:xfrm>
          <a:off x="2421111" y="2523783"/>
          <a:ext cx="1465513" cy="7327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Judicial Branch</a:t>
          </a:r>
        </a:p>
        <a:p>
          <a:pPr lvl="0" algn="ctr" defTabSz="577850">
            <a:lnSpc>
              <a:spcPct val="90000"/>
            </a:lnSpc>
            <a:spcBef>
              <a:spcPct val="0"/>
            </a:spcBef>
            <a:spcAft>
              <a:spcPct val="35000"/>
            </a:spcAft>
          </a:pPr>
          <a:r>
            <a:rPr lang="en-US" sz="1300" kern="1200" dirty="0" smtClean="0"/>
            <a:t>(Adjudicate Laws)</a:t>
          </a:r>
          <a:endParaRPr lang="en-US" sz="1300" kern="1200" dirty="0"/>
        </a:p>
      </dsp:txBody>
      <dsp:txXfrm>
        <a:off x="2442573" y="2545245"/>
        <a:ext cx="1422589" cy="689832"/>
      </dsp:txXfrm>
    </dsp:sp>
    <dsp:sp modelId="{9CC70310-97EF-4BDA-AB9F-360BF420FED5}">
      <dsp:nvSpPr>
        <dsp:cNvPr id="0" name=""/>
        <dsp:cNvSpPr/>
      </dsp:nvSpPr>
      <dsp:spPr>
        <a:xfrm rot="10800000">
          <a:off x="1217653" y="1676401"/>
          <a:ext cx="763547" cy="25646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1294592" y="1727694"/>
        <a:ext cx="609669" cy="153878"/>
      </dsp:txXfrm>
    </dsp:sp>
    <dsp:sp modelId="{FD0A00C3-DF43-4D68-86EC-1D947722A386}">
      <dsp:nvSpPr>
        <dsp:cNvPr id="0" name=""/>
        <dsp:cNvSpPr/>
      </dsp:nvSpPr>
      <dsp:spPr>
        <a:xfrm>
          <a:off x="1162" y="2523783"/>
          <a:ext cx="1465513" cy="7327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Legislative Branch       (Create Laws)</a:t>
          </a:r>
          <a:endParaRPr lang="en-US" sz="1300" kern="1200" dirty="0"/>
        </a:p>
      </dsp:txBody>
      <dsp:txXfrm>
        <a:off x="22624" y="2545245"/>
        <a:ext cx="1422589" cy="689832"/>
      </dsp:txXfrm>
    </dsp:sp>
    <dsp:sp modelId="{142CC721-A634-4A69-9FFD-2366B1FD57FB}">
      <dsp:nvSpPr>
        <dsp:cNvPr id="0" name=""/>
        <dsp:cNvSpPr/>
      </dsp:nvSpPr>
      <dsp:spPr>
        <a:xfrm rot="15991597">
          <a:off x="1518511" y="1688563"/>
          <a:ext cx="582113" cy="38427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633793" y="1765418"/>
        <a:ext cx="351549" cy="230564"/>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4191000"/>
            <a:ext cx="7772400" cy="1009650"/>
          </a:xfrm>
        </p:spPr>
        <p:txBody>
          <a:bodyPr/>
          <a:lstStyle>
            <a:lvl1pPr algn="ct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5124450"/>
            <a:ext cx="6400800" cy="685800"/>
          </a:xfrm>
        </p:spPr>
        <p:txBody>
          <a:bodyPr/>
          <a:lstStyle>
            <a:lvl1pPr marL="0" indent="0" algn="ctr">
              <a:buFontTx/>
              <a:buNone/>
              <a:defRPr/>
            </a:lvl1pPr>
          </a:lstStyle>
          <a:p>
            <a:pPr lvl="0"/>
            <a:r>
              <a:rPr lang="en-US" noProof="0" smtClean="0"/>
              <a:t>Click to edit Master subtitle style</a:t>
            </a:r>
          </a:p>
        </p:txBody>
      </p:sp>
      <p:sp>
        <p:nvSpPr>
          <p:cNvPr id="3076" name="Rectangle 4"/>
          <p:cNvSpPr>
            <a:spLocks noGrp="1" noChangeArrowheads="1"/>
          </p:cNvSpPr>
          <p:nvPr>
            <p:ph type="dt" sz="half" idx="2"/>
          </p:nvPr>
        </p:nvSpPr>
        <p:spPr>
          <a:xfrm>
            <a:off x="533400" y="5943600"/>
            <a:ext cx="2362200" cy="396875"/>
          </a:xfrm>
        </p:spPr>
        <p:txBody>
          <a:bodyPr/>
          <a:lstStyle>
            <a:lvl1pPr>
              <a:defRPr/>
            </a:lvl1pPr>
          </a:lstStyle>
          <a:p>
            <a:endParaRPr lang="en-US"/>
          </a:p>
        </p:txBody>
      </p:sp>
      <p:sp>
        <p:nvSpPr>
          <p:cNvPr id="3077" name="Rectangle 5"/>
          <p:cNvSpPr>
            <a:spLocks noGrp="1" noChangeArrowheads="1"/>
          </p:cNvSpPr>
          <p:nvPr>
            <p:ph type="ftr" sz="quarter" idx="3"/>
          </p:nvPr>
        </p:nvSpPr>
        <p:spPr>
          <a:xfrm>
            <a:off x="3429000" y="5943600"/>
            <a:ext cx="2743200" cy="396875"/>
          </a:xfrm>
        </p:spPr>
        <p:txBody>
          <a:bodyPr/>
          <a:lstStyle>
            <a:lvl1pPr>
              <a:defRPr/>
            </a:lvl1pPr>
          </a:lstStyle>
          <a:p>
            <a:endParaRPr lang="en-US"/>
          </a:p>
        </p:txBody>
      </p:sp>
      <p:sp>
        <p:nvSpPr>
          <p:cNvPr id="3078" name="Rectangle 6"/>
          <p:cNvSpPr>
            <a:spLocks noGrp="1" noChangeArrowheads="1"/>
          </p:cNvSpPr>
          <p:nvPr>
            <p:ph type="sldNum" sz="quarter" idx="4"/>
          </p:nvPr>
        </p:nvSpPr>
        <p:spPr>
          <a:xfrm>
            <a:off x="6705600" y="5943600"/>
            <a:ext cx="2057400" cy="396875"/>
          </a:xfrm>
        </p:spPr>
        <p:txBody>
          <a:bodyPr/>
          <a:lstStyle>
            <a:lvl1pPr>
              <a:defRPr/>
            </a:lvl1pPr>
          </a:lstStyle>
          <a:p>
            <a:fld id="{5D35D65D-4D9C-4D2D-9CBA-D155FDAF119A}" type="slidenum">
              <a:rPr lang="en-US"/>
              <a:pPr/>
              <a:t>‹#›</a:t>
            </a:fld>
            <a:endParaRPr lang="en-US"/>
          </a:p>
        </p:txBody>
      </p:sp>
    </p:spTree>
    <p:extLst>
      <p:ext uri="{BB962C8B-B14F-4D97-AF65-F5344CB8AC3E}">
        <p14:creationId xmlns:p14="http://schemas.microsoft.com/office/powerpoint/2010/main" val="130046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9661577-F608-4560-96B5-63D489A8B8DC}" type="datetimeFigureOut">
              <a:rPr lang="en-US" smtClean="0"/>
              <a:pPr/>
              <a:t>9/12/2014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72162F-E4B7-4C47-8A29-0C910BF19E14}" type="slidenum">
              <a:rPr lang="en-US" smtClean="0"/>
              <a:pPr/>
              <a:t>‹#›</a:t>
            </a:fld>
            <a:endParaRPr lang="en-US"/>
          </a:p>
        </p:txBody>
      </p:sp>
    </p:spTree>
    <p:extLst>
      <p:ext uri="{BB962C8B-B14F-4D97-AF65-F5344CB8AC3E}">
        <p14:creationId xmlns:p14="http://schemas.microsoft.com/office/powerpoint/2010/main" val="2961903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45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45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9661577-F608-4560-96B5-63D489A8B8DC}" type="datetimeFigureOut">
              <a:rPr lang="en-US" smtClean="0"/>
              <a:pPr/>
              <a:t>9/12/2014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72162F-E4B7-4C47-8A29-0C910BF19E14}" type="slidenum">
              <a:rPr lang="en-US" smtClean="0"/>
              <a:pPr/>
              <a:t>‹#›</a:t>
            </a:fld>
            <a:endParaRPr lang="en-US"/>
          </a:p>
        </p:txBody>
      </p:sp>
    </p:spTree>
    <p:extLst>
      <p:ext uri="{BB962C8B-B14F-4D97-AF65-F5344CB8AC3E}">
        <p14:creationId xmlns:p14="http://schemas.microsoft.com/office/powerpoint/2010/main" val="161824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9661577-F608-4560-96B5-63D489A8B8DC}" type="datetimeFigureOut">
              <a:rPr lang="en-US" smtClean="0"/>
              <a:pPr/>
              <a:t>9/12/2014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72162F-E4B7-4C47-8A29-0C910BF19E14}" type="slidenum">
              <a:rPr lang="en-US" smtClean="0"/>
              <a:pPr/>
              <a:t>‹#›</a:t>
            </a:fld>
            <a:endParaRPr lang="en-US"/>
          </a:p>
        </p:txBody>
      </p:sp>
    </p:spTree>
    <p:extLst>
      <p:ext uri="{BB962C8B-B14F-4D97-AF65-F5344CB8AC3E}">
        <p14:creationId xmlns:p14="http://schemas.microsoft.com/office/powerpoint/2010/main" val="3416802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9661577-F608-4560-96B5-63D489A8B8DC}" type="datetimeFigureOut">
              <a:rPr lang="en-US" smtClean="0"/>
              <a:pPr/>
              <a:t>9/12/2014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72162F-E4B7-4C47-8A29-0C910BF19E14}" type="slidenum">
              <a:rPr lang="en-US" smtClean="0"/>
              <a:pPr/>
              <a:t>‹#›</a:t>
            </a:fld>
            <a:endParaRPr lang="en-US"/>
          </a:p>
        </p:txBody>
      </p:sp>
    </p:spTree>
    <p:extLst>
      <p:ext uri="{BB962C8B-B14F-4D97-AF65-F5344CB8AC3E}">
        <p14:creationId xmlns:p14="http://schemas.microsoft.com/office/powerpoint/2010/main" val="3577142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89661577-F608-4560-96B5-63D489A8B8DC}" type="datetimeFigureOut">
              <a:rPr lang="en-US" smtClean="0"/>
              <a:pPr/>
              <a:t>9/12/2014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072162F-E4B7-4C47-8A29-0C910BF19E14}" type="slidenum">
              <a:rPr lang="en-US" smtClean="0"/>
              <a:pPr/>
              <a:t>‹#›</a:t>
            </a:fld>
            <a:endParaRPr lang="en-US"/>
          </a:p>
        </p:txBody>
      </p:sp>
    </p:spTree>
    <p:extLst>
      <p:ext uri="{BB962C8B-B14F-4D97-AF65-F5344CB8AC3E}">
        <p14:creationId xmlns:p14="http://schemas.microsoft.com/office/powerpoint/2010/main" val="233946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89661577-F608-4560-96B5-63D489A8B8DC}" type="datetimeFigureOut">
              <a:rPr lang="en-US" smtClean="0"/>
              <a:pPr/>
              <a:t>9/12/2014</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072162F-E4B7-4C47-8A29-0C910BF19E14}" type="slidenum">
              <a:rPr lang="en-US" smtClean="0"/>
              <a:pPr/>
              <a:t>‹#›</a:t>
            </a:fld>
            <a:endParaRPr lang="en-US"/>
          </a:p>
        </p:txBody>
      </p:sp>
    </p:spTree>
    <p:extLst>
      <p:ext uri="{BB962C8B-B14F-4D97-AF65-F5344CB8AC3E}">
        <p14:creationId xmlns:p14="http://schemas.microsoft.com/office/powerpoint/2010/main" val="1214432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89661577-F608-4560-96B5-63D489A8B8DC}" type="datetimeFigureOut">
              <a:rPr lang="en-US" smtClean="0"/>
              <a:pPr/>
              <a:t>9/12/2014</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072162F-E4B7-4C47-8A29-0C910BF19E14}" type="slidenum">
              <a:rPr lang="en-US" smtClean="0"/>
              <a:pPr/>
              <a:t>‹#›</a:t>
            </a:fld>
            <a:endParaRPr lang="en-US"/>
          </a:p>
        </p:txBody>
      </p:sp>
    </p:spTree>
    <p:extLst>
      <p:ext uri="{BB962C8B-B14F-4D97-AF65-F5344CB8AC3E}">
        <p14:creationId xmlns:p14="http://schemas.microsoft.com/office/powerpoint/2010/main" val="125050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9661577-F608-4560-96B5-63D489A8B8DC}" type="datetimeFigureOut">
              <a:rPr lang="en-US" smtClean="0"/>
              <a:pPr/>
              <a:t>9/12/2014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072162F-E4B7-4C47-8A29-0C910BF19E14}" type="slidenum">
              <a:rPr lang="en-US" smtClean="0"/>
              <a:pPr/>
              <a:t>‹#›</a:t>
            </a:fld>
            <a:endParaRPr lang="en-US"/>
          </a:p>
        </p:txBody>
      </p:sp>
    </p:spTree>
    <p:extLst>
      <p:ext uri="{BB962C8B-B14F-4D97-AF65-F5344CB8AC3E}">
        <p14:creationId xmlns:p14="http://schemas.microsoft.com/office/powerpoint/2010/main" val="3632826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9661577-F608-4560-96B5-63D489A8B8DC}" type="datetimeFigureOut">
              <a:rPr lang="en-US" smtClean="0"/>
              <a:pPr/>
              <a:t>9/12/2014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072162F-E4B7-4C47-8A29-0C910BF19E14}" type="slidenum">
              <a:rPr lang="en-US" smtClean="0"/>
              <a:pPr/>
              <a:t>‹#›</a:t>
            </a:fld>
            <a:endParaRPr lang="en-US"/>
          </a:p>
        </p:txBody>
      </p:sp>
    </p:spTree>
    <p:extLst>
      <p:ext uri="{BB962C8B-B14F-4D97-AF65-F5344CB8AC3E}">
        <p14:creationId xmlns:p14="http://schemas.microsoft.com/office/powerpoint/2010/main" val="639658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9661577-F608-4560-96B5-63D489A8B8DC}" type="datetimeFigureOut">
              <a:rPr lang="en-US" smtClean="0"/>
              <a:pPr/>
              <a:t>9/12/2014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072162F-E4B7-4C47-8A29-0C910BF19E14}" type="slidenum">
              <a:rPr lang="en-US" smtClean="0"/>
              <a:pPr/>
              <a:t>‹#›</a:t>
            </a:fld>
            <a:endParaRPr lang="en-US"/>
          </a:p>
        </p:txBody>
      </p:sp>
    </p:spTree>
    <p:extLst>
      <p:ext uri="{BB962C8B-B14F-4D97-AF65-F5344CB8AC3E}">
        <p14:creationId xmlns:p14="http://schemas.microsoft.com/office/powerpoint/2010/main" val="3983209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00200" y="381000"/>
            <a:ext cx="7086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828800"/>
            <a:ext cx="8229600" cy="429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89661577-F608-4560-96B5-63D489A8B8DC}" type="datetimeFigureOut">
              <a:rPr lang="en-US" smtClean="0"/>
              <a:pPr/>
              <a:t>9/12/2014</a:t>
            </a:fld>
            <a:endParaRPr lang="en-US"/>
          </a:p>
        </p:txBody>
      </p:sp>
      <p:sp>
        <p:nvSpPr>
          <p:cNvPr id="1029" name="Rectangle 5"/>
          <p:cNvSpPr>
            <a:spLocks noGrp="1" noChangeArrowheads="1"/>
          </p:cNvSpPr>
          <p:nvPr>
            <p:ph type="ftr" sz="quarter" idx="3"/>
          </p:nvPr>
        </p:nvSpPr>
        <p:spPr bwMode="auto">
          <a:xfrm>
            <a:off x="3124200" y="6245225"/>
            <a:ext cx="2895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072162F-E4B7-4C47-8A29-0C910BF19E14}" type="slidenum">
              <a:rPr lang="en-US" smtClean="0"/>
              <a:pPr/>
              <a:t>‹#›</a:t>
            </a:fld>
            <a:endParaRPr lang="en-US"/>
          </a:p>
        </p:txBody>
      </p:sp>
    </p:spTree>
    <p:extLst>
      <p:ext uri="{BB962C8B-B14F-4D97-AF65-F5344CB8AC3E}">
        <p14:creationId xmlns:p14="http://schemas.microsoft.com/office/powerpoint/2010/main" val="4274201537"/>
      </p:ext>
    </p:extLst>
  </p:cSld>
  <p:clrMap bg1="dk2" tx1="lt1" bg2="dk1"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rtl="0" eaLnBrk="1" fontAlgn="base" hangingPunct="1">
        <a:spcBef>
          <a:spcPct val="0"/>
        </a:spcBef>
        <a:spcAft>
          <a:spcPct val="0"/>
        </a:spcAft>
        <a:defRPr sz="4400" b="1" kern="1200">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panose="020B0604020202020204" pitchFamily="34" charset="0"/>
        </a:defRPr>
      </a:lvl2pPr>
      <a:lvl3pPr algn="l" rtl="0" eaLnBrk="1" fontAlgn="base" hangingPunct="1">
        <a:spcBef>
          <a:spcPct val="0"/>
        </a:spcBef>
        <a:spcAft>
          <a:spcPct val="0"/>
        </a:spcAft>
        <a:defRPr sz="4400" b="1">
          <a:solidFill>
            <a:schemeClr val="tx2"/>
          </a:solidFill>
          <a:latin typeface="Arial" panose="020B0604020202020204" pitchFamily="34" charset="0"/>
        </a:defRPr>
      </a:lvl3pPr>
      <a:lvl4pPr algn="l" rtl="0" eaLnBrk="1" fontAlgn="base" hangingPunct="1">
        <a:spcBef>
          <a:spcPct val="0"/>
        </a:spcBef>
        <a:spcAft>
          <a:spcPct val="0"/>
        </a:spcAft>
        <a:defRPr sz="4400" b="1">
          <a:solidFill>
            <a:schemeClr val="tx2"/>
          </a:solidFill>
          <a:latin typeface="Arial" panose="020B0604020202020204" pitchFamily="34" charset="0"/>
        </a:defRPr>
      </a:lvl4pPr>
      <a:lvl5pPr algn="l" rtl="0" eaLnBrk="1" fontAlgn="base" hangingPunct="1">
        <a:spcBef>
          <a:spcPct val="0"/>
        </a:spcBef>
        <a:spcAft>
          <a:spcPct val="0"/>
        </a:spcAft>
        <a:defRPr sz="4400" b="1">
          <a:solidFill>
            <a:schemeClr val="tx2"/>
          </a:solidFill>
          <a:latin typeface="Arial" panose="020B0604020202020204" pitchFamily="34" charset="0"/>
        </a:defRPr>
      </a:lvl5pPr>
      <a:lvl6pPr marL="457200" algn="l" rtl="0" eaLnBrk="1" fontAlgn="base" hangingPunct="1">
        <a:spcBef>
          <a:spcPct val="0"/>
        </a:spcBef>
        <a:spcAft>
          <a:spcPct val="0"/>
        </a:spcAft>
        <a:defRPr sz="4400" b="1">
          <a:solidFill>
            <a:schemeClr val="tx2"/>
          </a:solidFill>
          <a:latin typeface="Arial" panose="020B0604020202020204" pitchFamily="34" charset="0"/>
        </a:defRPr>
      </a:lvl6pPr>
      <a:lvl7pPr marL="914400" algn="l" rtl="0" eaLnBrk="1" fontAlgn="base" hangingPunct="1">
        <a:spcBef>
          <a:spcPct val="0"/>
        </a:spcBef>
        <a:spcAft>
          <a:spcPct val="0"/>
        </a:spcAft>
        <a:defRPr sz="4400" b="1">
          <a:solidFill>
            <a:schemeClr val="tx2"/>
          </a:solidFill>
          <a:latin typeface="Arial" panose="020B0604020202020204" pitchFamily="34" charset="0"/>
        </a:defRPr>
      </a:lvl7pPr>
      <a:lvl8pPr marL="1371600" algn="l" rtl="0" eaLnBrk="1" fontAlgn="base" hangingPunct="1">
        <a:spcBef>
          <a:spcPct val="0"/>
        </a:spcBef>
        <a:spcAft>
          <a:spcPct val="0"/>
        </a:spcAft>
        <a:defRPr sz="4400" b="1">
          <a:solidFill>
            <a:schemeClr val="tx2"/>
          </a:solidFill>
          <a:latin typeface="Arial" panose="020B0604020202020204" pitchFamily="34" charset="0"/>
        </a:defRPr>
      </a:lvl8pPr>
      <a:lvl9pPr marL="1828800" algn="l" rtl="0" eaLnBrk="1" fontAlgn="base" hangingPunct="1">
        <a:spcBef>
          <a:spcPct val="0"/>
        </a:spcBef>
        <a:spcAft>
          <a:spcPct val="0"/>
        </a:spcAft>
        <a:defRPr sz="4400" b="1">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Civics</a:t>
            </a:r>
            <a:endParaRPr lang="en-US" dirty="0"/>
          </a:p>
        </p:txBody>
      </p:sp>
      <p:sp>
        <p:nvSpPr>
          <p:cNvPr id="3" name="Subtitle 2"/>
          <p:cNvSpPr>
            <a:spLocks noGrp="1"/>
          </p:cNvSpPr>
          <p:nvPr>
            <p:ph type="subTitle" idx="1"/>
          </p:nvPr>
        </p:nvSpPr>
        <p:spPr/>
        <p:txBody>
          <a:bodyPr/>
          <a:lstStyle/>
          <a:p>
            <a:r>
              <a:rPr lang="en-US" dirty="0" smtClean="0"/>
              <a:t>Ch.3</a:t>
            </a:r>
          </a:p>
          <a:p>
            <a:r>
              <a:rPr lang="en-US" dirty="0" smtClean="0"/>
              <a:t>Section 1</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Becoming a Citizen</a:t>
            </a:r>
            <a:endParaRPr lang="en-US" dirty="0"/>
          </a:p>
        </p:txBody>
      </p:sp>
      <p:sp>
        <p:nvSpPr>
          <p:cNvPr id="8" name="Subtitle 7"/>
          <p:cNvSpPr>
            <a:spLocks noGrp="1"/>
          </p:cNvSpPr>
          <p:nvPr>
            <p:ph type="subTitle" idx="1"/>
          </p:nvPr>
        </p:nvSpPr>
        <p:spPr/>
        <p:txBody>
          <a:bodyPr/>
          <a:lstStyle/>
          <a:p>
            <a:r>
              <a:rPr lang="en-US" smtClean="0"/>
              <a:t>Lesson 2</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a:t>
            </a:r>
            <a:endParaRPr lang="en-US" dirty="0"/>
          </a:p>
        </p:txBody>
      </p:sp>
      <p:sp>
        <p:nvSpPr>
          <p:cNvPr id="3" name="Content Placeholder 2"/>
          <p:cNvSpPr>
            <a:spLocks noGrp="1"/>
          </p:cNvSpPr>
          <p:nvPr>
            <p:ph idx="1"/>
          </p:nvPr>
        </p:nvSpPr>
        <p:spPr>
          <a:xfrm>
            <a:off x="457200" y="2057400"/>
            <a:ext cx="8229600" cy="4297363"/>
          </a:xfrm>
        </p:spPr>
        <p:txBody>
          <a:bodyPr>
            <a:normAutofit fontScale="77500" lnSpcReduction="20000"/>
          </a:bodyPr>
          <a:lstStyle/>
          <a:p>
            <a:r>
              <a:rPr lang="en-US" b="1" dirty="0" smtClean="0">
                <a:solidFill>
                  <a:srgbClr val="FF0000"/>
                </a:solidFill>
              </a:rPr>
              <a:t>Citizen</a:t>
            </a:r>
            <a:r>
              <a:rPr lang="en-US" dirty="0" smtClean="0">
                <a:solidFill>
                  <a:srgbClr val="FF0000"/>
                </a:solidFill>
              </a:rPr>
              <a:t> </a:t>
            </a:r>
            <a:r>
              <a:rPr lang="en-US" dirty="0" smtClean="0"/>
              <a:t>– a member of a community of people who owe loyalty to a government and, in turn, are entitled to its protection</a:t>
            </a:r>
          </a:p>
          <a:p>
            <a:r>
              <a:rPr lang="en-US" b="1" dirty="0" smtClean="0">
                <a:solidFill>
                  <a:srgbClr val="FF0000"/>
                </a:solidFill>
              </a:rPr>
              <a:t>Civics</a:t>
            </a:r>
            <a:r>
              <a:rPr lang="en-US" dirty="0" smtClean="0">
                <a:solidFill>
                  <a:srgbClr val="FF0000"/>
                </a:solidFill>
              </a:rPr>
              <a:t> </a:t>
            </a:r>
            <a:r>
              <a:rPr lang="en-US" dirty="0" smtClean="0"/>
              <a:t>– the study of the rights and duties of citizens</a:t>
            </a:r>
          </a:p>
          <a:p>
            <a:r>
              <a:rPr lang="en-US" b="1" dirty="0" smtClean="0">
                <a:solidFill>
                  <a:srgbClr val="FF0000"/>
                </a:solidFill>
              </a:rPr>
              <a:t>Citizenship</a:t>
            </a:r>
            <a:r>
              <a:rPr lang="en-US" dirty="0" smtClean="0">
                <a:solidFill>
                  <a:srgbClr val="FF0000"/>
                </a:solidFill>
              </a:rPr>
              <a:t> </a:t>
            </a:r>
            <a:r>
              <a:rPr lang="en-US" dirty="0" smtClean="0"/>
              <a:t>– the rights and duties of a citizen</a:t>
            </a:r>
          </a:p>
          <a:p>
            <a:r>
              <a:rPr lang="en-US" b="1" dirty="0" smtClean="0">
                <a:solidFill>
                  <a:srgbClr val="FF0000"/>
                </a:solidFill>
              </a:rPr>
              <a:t>Government</a:t>
            </a:r>
            <a:r>
              <a:rPr lang="en-US" dirty="0" smtClean="0">
                <a:solidFill>
                  <a:srgbClr val="FF0000"/>
                </a:solidFill>
              </a:rPr>
              <a:t> </a:t>
            </a:r>
            <a:r>
              <a:rPr lang="en-US" dirty="0" smtClean="0"/>
              <a:t>– the ruling authority for a community</a:t>
            </a:r>
          </a:p>
          <a:p>
            <a:r>
              <a:rPr lang="en-US" b="1" dirty="0" smtClean="0">
                <a:solidFill>
                  <a:srgbClr val="FF0000"/>
                </a:solidFill>
              </a:rPr>
              <a:t>Naturalization</a:t>
            </a:r>
            <a:r>
              <a:rPr lang="en-US" dirty="0" smtClean="0">
                <a:solidFill>
                  <a:srgbClr val="FF0000"/>
                </a:solidFill>
              </a:rPr>
              <a:t> </a:t>
            </a:r>
            <a:r>
              <a:rPr lang="en-US" dirty="0" smtClean="0"/>
              <a:t>– a legal process to obtain citizenship </a:t>
            </a:r>
          </a:p>
          <a:p>
            <a:r>
              <a:rPr lang="en-US" b="1" dirty="0" smtClean="0">
                <a:solidFill>
                  <a:srgbClr val="FF0000"/>
                </a:solidFill>
              </a:rPr>
              <a:t>Alien</a:t>
            </a:r>
            <a:r>
              <a:rPr lang="en-US" dirty="0" smtClean="0">
                <a:solidFill>
                  <a:srgbClr val="FF0000"/>
                </a:solidFill>
              </a:rPr>
              <a:t> </a:t>
            </a:r>
            <a:r>
              <a:rPr lang="en-US" dirty="0" smtClean="0"/>
              <a:t>– a foreign-born resident of the United States who has not been naturalized</a:t>
            </a:r>
          </a:p>
          <a:p>
            <a:r>
              <a:rPr lang="en-US" b="1" dirty="0" smtClean="0">
                <a:solidFill>
                  <a:srgbClr val="FF0000"/>
                </a:solidFill>
              </a:rPr>
              <a:t>Refugee</a:t>
            </a:r>
            <a:r>
              <a:rPr lang="en-US" dirty="0" smtClean="0">
                <a:solidFill>
                  <a:srgbClr val="FF0000"/>
                </a:solidFill>
              </a:rPr>
              <a:t> </a:t>
            </a:r>
            <a:r>
              <a:rPr lang="en-US" dirty="0" smtClean="0"/>
              <a:t>– a person who has left his or her home to escape danger such as persecution by the government, war, or natural disaster.</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Civics?</a:t>
            </a:r>
            <a:endParaRPr lang="en-US" dirty="0"/>
          </a:p>
        </p:txBody>
      </p:sp>
      <p:sp>
        <p:nvSpPr>
          <p:cNvPr id="3" name="Content Placeholder 2"/>
          <p:cNvSpPr>
            <a:spLocks noGrp="1"/>
          </p:cNvSpPr>
          <p:nvPr>
            <p:ph sz="half" idx="1"/>
          </p:nvPr>
        </p:nvSpPr>
        <p:spPr>
          <a:xfrm>
            <a:off x="457200" y="1981200"/>
            <a:ext cx="4800600" cy="4572000"/>
          </a:xfrm>
        </p:spPr>
        <p:txBody>
          <a:bodyPr>
            <a:normAutofit fontScale="55000" lnSpcReduction="20000"/>
          </a:bodyPr>
          <a:lstStyle/>
          <a:p>
            <a:r>
              <a:rPr lang="en-US" dirty="0" smtClean="0"/>
              <a:t>Citizens have duties and rights like a child has responsibilities and privileges.</a:t>
            </a:r>
          </a:p>
          <a:p>
            <a:r>
              <a:rPr lang="en-US" b="1" dirty="0" smtClean="0"/>
              <a:t>Citizens are members of a community who owe loyalty to a government and, in turn, are entitled to the protection of that government.</a:t>
            </a:r>
          </a:p>
          <a:p>
            <a:r>
              <a:rPr lang="en-US" b="1" dirty="0" smtClean="0"/>
              <a:t>Civics is the study of the duties and rights of citizens.</a:t>
            </a:r>
          </a:p>
          <a:p>
            <a:r>
              <a:rPr lang="en-US" dirty="0" smtClean="0"/>
              <a:t>“Whenever the people are well-informed, they can trusted with their own government.” – Thomas Jefferson</a:t>
            </a:r>
          </a:p>
          <a:p>
            <a:r>
              <a:rPr lang="en-US" dirty="0" smtClean="0"/>
              <a:t>To have an effective government, citizens must understand their rights and responsibilities.</a:t>
            </a:r>
          </a:p>
          <a:p>
            <a:r>
              <a:rPr lang="en-US" dirty="0" smtClean="0"/>
              <a:t>Informed citizens are able to make wise decisions about public questions and are well prepared to make choices about who should serve in public office</a:t>
            </a:r>
            <a:endParaRPr lang="en-US" dirty="0"/>
          </a:p>
        </p:txBody>
      </p:sp>
      <p:pic>
        <p:nvPicPr>
          <p:cNvPr id="5" name="Content Placeholder 4" descr="Civics-Collage.jpg"/>
          <p:cNvPicPr>
            <a:picLocks noGrp="1" noChangeAspect="1"/>
          </p:cNvPicPr>
          <p:nvPr>
            <p:ph sz="half" idx="2"/>
          </p:nvPr>
        </p:nvPicPr>
        <p:blipFill>
          <a:blip r:embed="rId2"/>
          <a:stretch>
            <a:fillRect/>
          </a:stretch>
        </p:blipFill>
        <p:spPr>
          <a:xfrm>
            <a:off x="5638800" y="1981200"/>
            <a:ext cx="3048000" cy="41910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Roots of Citizenship</a:t>
            </a:r>
            <a:endParaRPr lang="en-US" dirty="0"/>
          </a:p>
        </p:txBody>
      </p:sp>
      <p:pic>
        <p:nvPicPr>
          <p:cNvPr id="5" name="Content Placeholder 4" descr="citizenship_main.gif"/>
          <p:cNvPicPr>
            <a:picLocks noGrp="1" noChangeAspect="1"/>
          </p:cNvPicPr>
          <p:nvPr>
            <p:ph sz="half" idx="1"/>
          </p:nvPr>
        </p:nvPicPr>
        <p:blipFill>
          <a:blip r:embed="rId2"/>
          <a:stretch>
            <a:fillRect/>
          </a:stretch>
        </p:blipFill>
        <p:spPr>
          <a:xfrm>
            <a:off x="609600" y="2286000"/>
            <a:ext cx="3733800" cy="3733800"/>
          </a:xfrm>
        </p:spPr>
      </p:pic>
      <p:sp>
        <p:nvSpPr>
          <p:cNvPr id="4" name="Content Placeholder 3"/>
          <p:cNvSpPr>
            <a:spLocks noGrp="1"/>
          </p:cNvSpPr>
          <p:nvPr>
            <p:ph sz="half" idx="2"/>
          </p:nvPr>
        </p:nvSpPr>
        <p:spPr>
          <a:xfrm>
            <a:off x="4267200" y="1828800"/>
            <a:ext cx="4572000" cy="4648200"/>
          </a:xfrm>
        </p:spPr>
        <p:txBody>
          <a:bodyPr>
            <a:normAutofit fontScale="77500" lnSpcReduction="20000"/>
          </a:bodyPr>
          <a:lstStyle/>
          <a:p>
            <a:r>
              <a:rPr lang="en-US" dirty="0" smtClean="0"/>
              <a:t>The idea of citizenship, or the rights and duties of citizens dates back more than 2,500 years to ancient Greece and Rome.</a:t>
            </a:r>
          </a:p>
          <a:p>
            <a:r>
              <a:rPr lang="en-US" dirty="0" smtClean="0"/>
              <a:t>Citizenship gave people legal rights and allowed them to take part in government.</a:t>
            </a:r>
          </a:p>
          <a:p>
            <a:r>
              <a:rPr lang="en-US" dirty="0" smtClean="0"/>
              <a:t>Citizens duties to the government, or the ruling authority for a community, included paying taxes and serving in the armed forces.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Roots of Citizenship</a:t>
            </a:r>
            <a:endParaRPr lang="en-US" dirty="0"/>
          </a:p>
        </p:txBody>
      </p:sp>
      <p:sp>
        <p:nvSpPr>
          <p:cNvPr id="3" name="Content Placeholder 2"/>
          <p:cNvSpPr>
            <a:spLocks noGrp="1"/>
          </p:cNvSpPr>
          <p:nvPr>
            <p:ph sz="half" idx="1"/>
          </p:nvPr>
        </p:nvSpPr>
        <p:spPr>
          <a:xfrm>
            <a:off x="457200" y="2133600"/>
            <a:ext cx="4038600" cy="4343400"/>
          </a:xfrm>
        </p:spPr>
        <p:txBody>
          <a:bodyPr>
            <a:normAutofit fontScale="62500" lnSpcReduction="20000"/>
          </a:bodyPr>
          <a:lstStyle/>
          <a:p>
            <a:r>
              <a:rPr lang="en-US" dirty="0" smtClean="0"/>
              <a:t>America and France changed some of the ideas of ancient Greece and Rome.</a:t>
            </a:r>
          </a:p>
          <a:p>
            <a:r>
              <a:rPr lang="en-US" dirty="0" smtClean="0"/>
              <a:t>They defined citizens in terms of belonging to a nation.</a:t>
            </a:r>
          </a:p>
          <a:p>
            <a:r>
              <a:rPr lang="en-US" dirty="0" smtClean="0"/>
              <a:t>They said that the power of the government came from the people governed. </a:t>
            </a:r>
          </a:p>
          <a:p>
            <a:r>
              <a:rPr lang="en-US" dirty="0" smtClean="0"/>
              <a:t>Also known as “consent of the governed.”</a:t>
            </a:r>
          </a:p>
          <a:p>
            <a:r>
              <a:rPr lang="en-US" dirty="0" smtClean="0"/>
              <a:t>Initially limited to just white men.</a:t>
            </a:r>
          </a:p>
          <a:p>
            <a:r>
              <a:rPr lang="en-US" dirty="0" smtClean="0"/>
              <a:t>Gradually, and with much struggle, other groups gained full citizenship.</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209800"/>
            <a:ext cx="4135773" cy="38862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Roots of Citizenship</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5800" y="2057400"/>
            <a:ext cx="3581399" cy="4282108"/>
          </a:xfrm>
        </p:spPr>
      </p:pic>
      <p:sp>
        <p:nvSpPr>
          <p:cNvPr id="4" name="Content Placeholder 3"/>
          <p:cNvSpPr>
            <a:spLocks noGrp="1"/>
          </p:cNvSpPr>
          <p:nvPr>
            <p:ph sz="half" idx="2"/>
          </p:nvPr>
        </p:nvSpPr>
        <p:spPr/>
        <p:txBody>
          <a:bodyPr>
            <a:normAutofit fontScale="62500" lnSpcReduction="20000"/>
          </a:bodyPr>
          <a:lstStyle/>
          <a:p>
            <a:r>
              <a:rPr lang="en-US" dirty="0" smtClean="0"/>
              <a:t>African-Americans were made citizens through the 14</a:t>
            </a:r>
            <a:r>
              <a:rPr lang="en-US" baseline="30000" dirty="0" smtClean="0"/>
              <a:t>th</a:t>
            </a:r>
            <a:r>
              <a:rPr lang="en-US" dirty="0" smtClean="0"/>
              <a:t> Amendment in 1868.</a:t>
            </a:r>
          </a:p>
          <a:p>
            <a:r>
              <a:rPr lang="en-US" dirty="0" smtClean="0"/>
              <a:t>Women gained the right to vote in 1920 through the 19</a:t>
            </a:r>
            <a:r>
              <a:rPr lang="en-US" baseline="30000" dirty="0" smtClean="0"/>
              <a:t>th</a:t>
            </a:r>
            <a:r>
              <a:rPr lang="en-US" dirty="0" smtClean="0"/>
              <a:t> Amendment.</a:t>
            </a:r>
          </a:p>
          <a:p>
            <a:r>
              <a:rPr lang="en-US" dirty="0" smtClean="0"/>
              <a:t>Members of a few Native American groups became citizens through treaties with the federal government.</a:t>
            </a:r>
          </a:p>
          <a:p>
            <a:r>
              <a:rPr lang="en-US" dirty="0" smtClean="0"/>
              <a:t>In 1924, Congress passed the Indian Citizenship Act making all Native American citizens.</a:t>
            </a:r>
          </a:p>
          <a:p>
            <a:r>
              <a:rPr lang="en-US" dirty="0" smtClean="0"/>
              <a:t>Citizenship in the U.S. is not based on wealth, gender, race, or religion.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288925"/>
            <a:ext cx="7886700" cy="1325563"/>
          </a:xfrm>
        </p:spPr>
        <p:txBody>
          <a:bodyPr/>
          <a:lstStyle/>
          <a:p>
            <a:pPr algn="ctr"/>
            <a:r>
              <a:rPr lang="en-US" sz="3200" dirty="0" smtClean="0"/>
              <a:t>Citizens and Resident Aliens</a:t>
            </a:r>
            <a:endParaRPr lang="en-US" sz="3200" dirty="0"/>
          </a:p>
        </p:txBody>
      </p:sp>
      <p:sp>
        <p:nvSpPr>
          <p:cNvPr id="7" name="Text Placeholder 6"/>
          <p:cNvSpPr>
            <a:spLocks noGrp="1"/>
          </p:cNvSpPr>
          <p:nvPr>
            <p:ph type="body" idx="1"/>
          </p:nvPr>
        </p:nvSpPr>
        <p:spPr>
          <a:xfrm>
            <a:off x="457199" y="1967921"/>
            <a:ext cx="2438400" cy="639762"/>
          </a:xfrm>
        </p:spPr>
        <p:txBody>
          <a:bodyPr>
            <a:noAutofit/>
          </a:bodyPr>
          <a:lstStyle/>
          <a:p>
            <a:pPr algn="ctr"/>
            <a:r>
              <a:rPr lang="en-US" sz="3600" dirty="0" smtClean="0">
                <a:solidFill>
                  <a:srgbClr val="FF0000"/>
                </a:solidFill>
              </a:rPr>
              <a:t>Citizens</a:t>
            </a:r>
            <a:endParaRPr lang="en-US" sz="3600" dirty="0">
              <a:solidFill>
                <a:srgbClr val="FF0000"/>
              </a:solidFill>
            </a:endParaRPr>
          </a:p>
        </p:txBody>
      </p:sp>
      <p:sp>
        <p:nvSpPr>
          <p:cNvPr id="4" name="Content Placeholder 3"/>
          <p:cNvSpPr>
            <a:spLocks noGrp="1"/>
          </p:cNvSpPr>
          <p:nvPr>
            <p:ph sz="half" idx="2"/>
          </p:nvPr>
        </p:nvSpPr>
        <p:spPr>
          <a:xfrm>
            <a:off x="381000" y="2590800"/>
            <a:ext cx="2971800" cy="3653514"/>
          </a:xfrm>
        </p:spPr>
        <p:txBody>
          <a:bodyPr/>
          <a:lstStyle/>
          <a:p>
            <a:r>
              <a:rPr lang="en-US" sz="2800" dirty="0" smtClean="0"/>
              <a:t>Vote</a:t>
            </a:r>
          </a:p>
          <a:p>
            <a:r>
              <a:rPr lang="en-US" sz="2800" dirty="0" smtClean="0"/>
              <a:t>Run for public office</a:t>
            </a:r>
          </a:p>
          <a:p>
            <a:r>
              <a:rPr lang="en-US" sz="2800" dirty="0" smtClean="0"/>
              <a:t>Serve on juries</a:t>
            </a:r>
          </a:p>
          <a:p>
            <a:r>
              <a:rPr lang="en-US" sz="2800" dirty="0" smtClean="0"/>
              <a:t>Work in most government jobs</a:t>
            </a:r>
          </a:p>
          <a:p>
            <a:endParaRPr lang="en-US" dirty="0" smtClean="0"/>
          </a:p>
          <a:p>
            <a:endParaRPr lang="en-US" dirty="0"/>
          </a:p>
        </p:txBody>
      </p:sp>
      <p:sp>
        <p:nvSpPr>
          <p:cNvPr id="8" name="Text Placeholder 7"/>
          <p:cNvSpPr>
            <a:spLocks noGrp="1"/>
          </p:cNvSpPr>
          <p:nvPr>
            <p:ph type="body" sz="quarter" idx="3"/>
          </p:nvPr>
        </p:nvSpPr>
        <p:spPr>
          <a:xfrm>
            <a:off x="5795750" y="1371600"/>
            <a:ext cx="3139306" cy="1204913"/>
          </a:xfrm>
        </p:spPr>
        <p:txBody>
          <a:bodyPr>
            <a:noAutofit/>
          </a:bodyPr>
          <a:lstStyle/>
          <a:p>
            <a:pPr algn="ctr"/>
            <a:r>
              <a:rPr lang="en-US" sz="3600" dirty="0" smtClean="0">
                <a:solidFill>
                  <a:srgbClr val="FF0000"/>
                </a:solidFill>
              </a:rPr>
              <a:t>Resident Aliens</a:t>
            </a:r>
            <a:endParaRPr lang="en-US" sz="3600" dirty="0">
              <a:solidFill>
                <a:srgbClr val="FF0000"/>
              </a:solidFill>
            </a:endParaRPr>
          </a:p>
        </p:txBody>
      </p:sp>
      <p:sp>
        <p:nvSpPr>
          <p:cNvPr id="9" name="Content Placeholder 8"/>
          <p:cNvSpPr>
            <a:spLocks noGrp="1"/>
          </p:cNvSpPr>
          <p:nvPr>
            <p:ph sz="quarter" idx="4"/>
          </p:nvPr>
        </p:nvSpPr>
        <p:spPr>
          <a:xfrm>
            <a:off x="6172200" y="2590800"/>
            <a:ext cx="2571750" cy="3809999"/>
          </a:xfrm>
        </p:spPr>
        <p:txBody>
          <a:bodyPr/>
          <a:lstStyle/>
          <a:p>
            <a:r>
              <a:rPr lang="en-US" sz="2800" dirty="0" smtClean="0"/>
              <a:t>Must always carry identification card showing status as a legal alien</a:t>
            </a:r>
            <a:endParaRPr lang="en-US" sz="2800" dirty="0"/>
          </a:p>
        </p:txBody>
      </p:sp>
      <p:sp>
        <p:nvSpPr>
          <p:cNvPr id="6" name="Content Placeholder 3"/>
          <p:cNvSpPr txBox="1">
            <a:spLocks/>
          </p:cNvSpPr>
          <p:nvPr/>
        </p:nvSpPr>
        <p:spPr>
          <a:xfrm>
            <a:off x="3402841" y="2438400"/>
            <a:ext cx="2895600" cy="368776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US" dirty="0" smtClean="0"/>
              <a:t>Hold jobs</a:t>
            </a:r>
          </a:p>
          <a:p>
            <a:r>
              <a:rPr lang="en-US" dirty="0" smtClean="0"/>
              <a:t>Own property</a:t>
            </a:r>
          </a:p>
          <a:p>
            <a:r>
              <a:rPr lang="en-US" dirty="0" smtClean="0"/>
              <a:t>Attend public schools</a:t>
            </a:r>
          </a:p>
          <a:p>
            <a:r>
              <a:rPr lang="en-US" dirty="0" smtClean="0"/>
              <a:t>Receive government services</a:t>
            </a:r>
          </a:p>
          <a:p>
            <a:r>
              <a:rPr lang="en-US" dirty="0" smtClean="0"/>
              <a:t>Pay taxes</a:t>
            </a:r>
          </a:p>
          <a:p>
            <a:r>
              <a:rPr lang="en-US" dirty="0" smtClean="0"/>
              <a:t>Are protected by law</a:t>
            </a:r>
          </a:p>
          <a:p>
            <a:endParaRPr lang="en-US" dirty="0"/>
          </a:p>
        </p:txBody>
      </p:sp>
      <p:sp>
        <p:nvSpPr>
          <p:cNvPr id="10" name="Text Placeholder 6"/>
          <p:cNvSpPr txBox="1">
            <a:spLocks/>
          </p:cNvSpPr>
          <p:nvPr/>
        </p:nvSpPr>
        <p:spPr>
          <a:xfrm>
            <a:off x="3429000" y="1476375"/>
            <a:ext cx="1828800" cy="639762"/>
          </a:xfrm>
          <a:prstGeom prst="rect">
            <a:avLst/>
          </a:prstGeom>
        </p:spPr>
        <p:txBody>
          <a:bodyPr vert="horz" lIns="91440" tIns="45720" rIns="91440" bIns="45720" rtlCol="0" anchor="b">
            <a:normAutofit lnSpcReduction="10000"/>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en-US" sz="3600" dirty="0" smtClean="0">
                <a:solidFill>
                  <a:srgbClr val="FF0000"/>
                </a:solidFill>
              </a:rPr>
              <a:t>Both</a:t>
            </a:r>
            <a:endParaRPr lang="en-US" dirty="0">
              <a:solidFill>
                <a:srgbClr val="FF0000"/>
              </a:solidFill>
            </a:endParaRPr>
          </a:p>
        </p:txBody>
      </p:sp>
    </p:spTree>
    <p:extLst>
      <p:ext uri="{BB962C8B-B14F-4D97-AF65-F5344CB8AC3E}">
        <p14:creationId xmlns:p14="http://schemas.microsoft.com/office/powerpoint/2010/main" val="66393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p:cTn id="3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 calcmode="lin" valueType="num">
                                      <p:cBhvr>
                                        <p:cTn id="42"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8">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 calcmode="lin" valueType="num">
                                      <p:cBhvr>
                                        <p:cTn id="49"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9">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500" fill="hold"/>
                                        <p:tgtEl>
                                          <p:spTgt spid="6"/>
                                        </p:tgtEl>
                                        <p:attrNameLst>
                                          <p:attrName>ppt_w</p:attrName>
                                        </p:attrNameLst>
                                      </p:cBhvr>
                                      <p:tavLst>
                                        <p:tav tm="0">
                                          <p:val>
                                            <p:fltVal val="0"/>
                                          </p:val>
                                        </p:tav>
                                        <p:tav tm="100000">
                                          <p:val>
                                            <p:strVal val="#ppt_w"/>
                                          </p:val>
                                        </p:tav>
                                      </p:tavLst>
                                    </p:anim>
                                    <p:anim calcmode="lin" valueType="num">
                                      <p:cBhvr>
                                        <p:cTn id="64" dur="500" fill="hold"/>
                                        <p:tgtEl>
                                          <p:spTgt spid="6"/>
                                        </p:tgtEl>
                                        <p:attrNameLst>
                                          <p:attrName>ppt_h</p:attrName>
                                        </p:attrNameLst>
                                      </p:cBhvr>
                                      <p:tavLst>
                                        <p:tav tm="0">
                                          <p:val>
                                            <p:fltVal val="0"/>
                                          </p:val>
                                        </p:tav>
                                        <p:tav tm="100000">
                                          <p:val>
                                            <p:strVal val="#ppt_h"/>
                                          </p:val>
                                        </p:tav>
                                      </p:tavLst>
                                    </p:anim>
                                    <p:animEffect transition="in" filter="fade">
                                      <p:cBhvr>
                                        <p:cTn id="6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4" grpId="0" build="p"/>
      <p:bldP spid="8" grpId="0" build="p"/>
      <p:bldP spid="9" grpId="0" build="p"/>
      <p:bldP spid="6"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n-US" dirty="0" smtClean="0"/>
              <a:t>Foreign-Born People    Living in the U.S.</a:t>
            </a:r>
            <a:endParaRPr lang="en-US" dirty="0"/>
          </a:p>
        </p:txBody>
      </p:sp>
      <p:sp>
        <p:nvSpPr>
          <p:cNvPr id="8" name="Content Placeholder 7"/>
          <p:cNvSpPr>
            <a:spLocks noGrp="1"/>
          </p:cNvSpPr>
          <p:nvPr>
            <p:ph idx="1"/>
          </p:nvPr>
        </p:nvSpPr>
        <p:spPr>
          <a:xfrm>
            <a:off x="457200" y="2057400"/>
            <a:ext cx="8229600" cy="4267200"/>
          </a:xfrm>
        </p:spPr>
        <p:txBody>
          <a:bodyPr/>
          <a:lstStyle/>
          <a:p>
            <a:r>
              <a:rPr lang="en-US" b="1" dirty="0" smtClean="0">
                <a:solidFill>
                  <a:srgbClr val="FF0000"/>
                </a:solidFill>
              </a:rPr>
              <a:t>A resident alien </a:t>
            </a:r>
            <a:r>
              <a:rPr lang="en-US" dirty="0" smtClean="0"/>
              <a:t>is a legal immigrant who has permission to live permanently in the United States without becoming a citizen</a:t>
            </a:r>
          </a:p>
          <a:p>
            <a:r>
              <a:rPr lang="en-US" b="1" dirty="0" smtClean="0">
                <a:solidFill>
                  <a:srgbClr val="FF0000"/>
                </a:solidFill>
              </a:rPr>
              <a:t>A nonresident alien </a:t>
            </a:r>
            <a:r>
              <a:rPr lang="en-US" dirty="0" smtClean="0"/>
              <a:t>has permission to be in the United States for a limited period of time</a:t>
            </a:r>
          </a:p>
          <a:p>
            <a:r>
              <a:rPr lang="en-US" b="1" dirty="0" smtClean="0">
                <a:solidFill>
                  <a:srgbClr val="FF0000"/>
                </a:solidFill>
              </a:rPr>
              <a:t>An illegal alien </a:t>
            </a:r>
            <a:r>
              <a:rPr lang="en-US" dirty="0" smtClean="0"/>
              <a:t>does not have permission to be in the United States</a:t>
            </a:r>
            <a:endParaRPr lang="en-US" dirty="0"/>
          </a:p>
        </p:txBody>
      </p:sp>
    </p:spTree>
    <p:extLst>
      <p:ext uri="{BB962C8B-B14F-4D97-AF65-F5344CB8AC3E}">
        <p14:creationId xmlns:p14="http://schemas.microsoft.com/office/powerpoint/2010/main" val="1555842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to become a citizen</a:t>
            </a:r>
            <a:endParaRPr lang="en-US" dirty="0"/>
          </a:p>
        </p:txBody>
      </p:sp>
      <p:sp>
        <p:nvSpPr>
          <p:cNvPr id="3" name="Content Placeholder 2"/>
          <p:cNvSpPr>
            <a:spLocks noGrp="1"/>
          </p:cNvSpPr>
          <p:nvPr>
            <p:ph sz="half" idx="1"/>
          </p:nvPr>
        </p:nvSpPr>
        <p:spPr>
          <a:xfrm>
            <a:off x="457200" y="2133600"/>
            <a:ext cx="4419600" cy="4267200"/>
          </a:xfrm>
        </p:spPr>
        <p:txBody>
          <a:bodyPr/>
          <a:lstStyle/>
          <a:p>
            <a:r>
              <a:rPr lang="en-US" sz="2400" dirty="0" smtClean="0"/>
              <a:t>There are two ways that a person can become an American citizen.  </a:t>
            </a:r>
          </a:p>
          <a:p>
            <a:r>
              <a:rPr lang="en-US" sz="2400" dirty="0" smtClean="0"/>
              <a:t>You can either become a citizen by being born in the United States.</a:t>
            </a:r>
          </a:p>
          <a:p>
            <a:r>
              <a:rPr lang="en-US" sz="2400" dirty="0" smtClean="0"/>
              <a:t>Or you can become a citizen by going through a particular process.</a:t>
            </a:r>
            <a:endParaRPr lang="en-US" sz="2400"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56628" y="1828800"/>
            <a:ext cx="3230171" cy="4244535"/>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Natural-Born Citizens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983581" y="1524000"/>
            <a:ext cx="6319837" cy="4800600"/>
          </a:xfrm>
        </p:spPr>
      </p:pic>
    </p:spTree>
    <p:extLst>
      <p:ext uri="{BB962C8B-B14F-4D97-AF65-F5344CB8AC3E}">
        <p14:creationId xmlns:p14="http://schemas.microsoft.com/office/powerpoint/2010/main" val="2942025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Key Terms</a:t>
            </a:r>
            <a:endParaRPr lang="en-US" dirty="0"/>
          </a:p>
        </p:txBody>
      </p:sp>
      <p:sp>
        <p:nvSpPr>
          <p:cNvPr id="3" name="Content Placeholder 2"/>
          <p:cNvSpPr>
            <a:spLocks noGrp="1"/>
          </p:cNvSpPr>
          <p:nvPr>
            <p:ph idx="1"/>
          </p:nvPr>
        </p:nvSpPr>
        <p:spPr>
          <a:xfrm>
            <a:off x="457200" y="1981200"/>
            <a:ext cx="8229600" cy="4572000"/>
          </a:xfrm>
        </p:spPr>
        <p:txBody>
          <a:bodyPr>
            <a:normAutofit fontScale="85000" lnSpcReduction="20000"/>
          </a:bodyPr>
          <a:lstStyle/>
          <a:p>
            <a:r>
              <a:rPr lang="en-US" b="1" dirty="0" smtClean="0">
                <a:solidFill>
                  <a:srgbClr val="FF0000"/>
                </a:solidFill>
              </a:rPr>
              <a:t>Immigrant</a:t>
            </a:r>
            <a:r>
              <a:rPr lang="en-US" dirty="0" smtClean="0">
                <a:solidFill>
                  <a:srgbClr val="FF0000"/>
                </a:solidFill>
              </a:rPr>
              <a:t> </a:t>
            </a:r>
            <a:r>
              <a:rPr lang="en-US" dirty="0" smtClean="0"/>
              <a:t>– an individual who moves permanently to a new country</a:t>
            </a:r>
          </a:p>
          <a:p>
            <a:r>
              <a:rPr lang="en-US" b="1" dirty="0" smtClean="0">
                <a:solidFill>
                  <a:srgbClr val="FF0000"/>
                </a:solidFill>
              </a:rPr>
              <a:t>Ethnic Group </a:t>
            </a:r>
            <a:r>
              <a:rPr lang="en-US" dirty="0" smtClean="0"/>
              <a:t>– a group of people who share a common national, cultural, or racial background</a:t>
            </a:r>
          </a:p>
          <a:p>
            <a:r>
              <a:rPr lang="en-US" b="1" dirty="0" smtClean="0">
                <a:solidFill>
                  <a:srgbClr val="FF0000"/>
                </a:solidFill>
              </a:rPr>
              <a:t>Values</a:t>
            </a:r>
            <a:r>
              <a:rPr lang="en-US" dirty="0" smtClean="0">
                <a:solidFill>
                  <a:srgbClr val="FF0000"/>
                </a:solidFill>
              </a:rPr>
              <a:t> </a:t>
            </a:r>
            <a:r>
              <a:rPr lang="en-US" dirty="0" smtClean="0"/>
              <a:t>– the general principles or beliefs people use to make judgments and decisions</a:t>
            </a:r>
          </a:p>
          <a:p>
            <a:r>
              <a:rPr lang="en-US" b="1" dirty="0" smtClean="0">
                <a:solidFill>
                  <a:srgbClr val="FF0000"/>
                </a:solidFill>
              </a:rPr>
              <a:t>Institution</a:t>
            </a:r>
            <a:r>
              <a:rPr lang="en-US" dirty="0" smtClean="0">
                <a:solidFill>
                  <a:srgbClr val="FF0000"/>
                </a:solidFill>
              </a:rPr>
              <a:t> </a:t>
            </a:r>
            <a:r>
              <a:rPr lang="en-US" dirty="0" smtClean="0"/>
              <a:t>– </a:t>
            </a:r>
            <a:r>
              <a:rPr lang="en-US" dirty="0"/>
              <a:t>K</a:t>
            </a:r>
            <a:r>
              <a:rPr lang="en-US" dirty="0" smtClean="0"/>
              <a:t>ey practices, relationships, or organization in a society</a:t>
            </a:r>
          </a:p>
          <a:p>
            <a:r>
              <a:rPr lang="en-US" b="1" dirty="0" smtClean="0">
                <a:solidFill>
                  <a:srgbClr val="FF0000"/>
                </a:solidFill>
              </a:rPr>
              <a:t>Popular Sovereignty </a:t>
            </a:r>
            <a:r>
              <a:rPr lang="en-US" dirty="0" smtClean="0"/>
              <a:t>– the idea that government receives its power from the people. </a:t>
            </a:r>
          </a:p>
          <a:p>
            <a:r>
              <a:rPr lang="en-US" b="1" dirty="0" smtClean="0">
                <a:solidFill>
                  <a:srgbClr val="FF0000"/>
                </a:solidFill>
              </a:rPr>
              <a:t>Distinct</a:t>
            </a:r>
            <a:r>
              <a:rPr lang="en-US" dirty="0" smtClean="0">
                <a:solidFill>
                  <a:srgbClr val="FF0000"/>
                </a:solidFill>
              </a:rPr>
              <a:t> </a:t>
            </a:r>
            <a:r>
              <a:rPr lang="en-US" dirty="0" smtClean="0"/>
              <a:t>– separate or noticeably different</a:t>
            </a:r>
          </a:p>
          <a:p>
            <a:r>
              <a:rPr lang="en-US" b="1" dirty="0" smtClean="0">
                <a:solidFill>
                  <a:srgbClr val="FF0000"/>
                </a:solidFill>
              </a:rPr>
              <a:t>Arbitrary</a:t>
            </a:r>
            <a:r>
              <a:rPr lang="en-US" dirty="0" smtClean="0">
                <a:solidFill>
                  <a:srgbClr val="FF0000"/>
                </a:solidFill>
              </a:rPr>
              <a:t> </a:t>
            </a:r>
            <a:r>
              <a:rPr lang="en-US" dirty="0" smtClean="0"/>
              <a:t>– unrestrained; not agreed upon</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Natural-Born Citizens</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090596"/>
            <a:ext cx="3048000" cy="4064000"/>
          </a:xfrm>
        </p:spPr>
      </p:pic>
      <p:sp>
        <p:nvSpPr>
          <p:cNvPr id="4" name="Content Placeholder 3"/>
          <p:cNvSpPr>
            <a:spLocks noGrp="1"/>
          </p:cNvSpPr>
          <p:nvPr>
            <p:ph sz="half" idx="2"/>
          </p:nvPr>
        </p:nvSpPr>
        <p:spPr>
          <a:xfrm>
            <a:off x="3962400" y="1828800"/>
            <a:ext cx="4724400" cy="4572000"/>
          </a:xfrm>
        </p:spPr>
        <p:txBody>
          <a:bodyPr>
            <a:normAutofit fontScale="77500" lnSpcReduction="20000"/>
          </a:bodyPr>
          <a:lstStyle/>
          <a:p>
            <a:r>
              <a:rPr lang="en-US" dirty="0" smtClean="0"/>
              <a:t>Any person born in any of the 50 states or in the District of Columbia automatically becomes an American citizen at birth.</a:t>
            </a:r>
          </a:p>
          <a:p>
            <a:r>
              <a:rPr lang="en-US" dirty="0" smtClean="0"/>
              <a:t>The same is true if someone is born in an American territory, such as Puerto Rico, or a military base overseas.</a:t>
            </a:r>
          </a:p>
          <a:p>
            <a:r>
              <a:rPr lang="en-US" dirty="0" smtClean="0"/>
              <a:t>The rule also applies to children born on American soil to people who are not U.S. citizens.</a:t>
            </a:r>
          </a:p>
          <a:p>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Natural-Born Citizens</a:t>
            </a:r>
            <a:endParaRPr lang="en-US" dirty="0"/>
          </a:p>
        </p:txBody>
      </p:sp>
      <p:sp>
        <p:nvSpPr>
          <p:cNvPr id="3" name="Content Placeholder 2"/>
          <p:cNvSpPr>
            <a:spLocks noGrp="1"/>
          </p:cNvSpPr>
          <p:nvPr>
            <p:ph sz="half" idx="1"/>
          </p:nvPr>
        </p:nvSpPr>
        <p:spPr>
          <a:xfrm>
            <a:off x="457200" y="2133600"/>
            <a:ext cx="5029200" cy="4267200"/>
          </a:xfrm>
        </p:spPr>
        <p:txBody>
          <a:bodyPr>
            <a:normAutofit fontScale="77500" lnSpcReduction="20000"/>
          </a:bodyPr>
          <a:lstStyle/>
          <a:p>
            <a:r>
              <a:rPr lang="en-US" dirty="0" smtClean="0"/>
              <a:t>A person born in another country can claim American citizenship in two cases.  </a:t>
            </a:r>
          </a:p>
          <a:p>
            <a:r>
              <a:rPr lang="en-US" dirty="0" smtClean="0"/>
              <a:t>If both parents are U.S. citizens or if one parent is a citizen who has lived in the United States.</a:t>
            </a:r>
          </a:p>
          <a:p>
            <a:r>
              <a:rPr lang="en-US" dirty="0" smtClean="0"/>
              <a:t>Someone born in another country can also hold dual citizenship, that is, they can be a citizen of both the U.S. and the country where they were born.</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91200" y="1550157"/>
            <a:ext cx="2743200" cy="4898571"/>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Naturalized Citizens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91897" y="2133599"/>
            <a:ext cx="4280104" cy="3992563"/>
          </a:xfrm>
        </p:spPr>
      </p:pic>
      <p:sp>
        <p:nvSpPr>
          <p:cNvPr id="4" name="Content Placeholder 3"/>
          <p:cNvSpPr>
            <a:spLocks noGrp="1"/>
          </p:cNvSpPr>
          <p:nvPr>
            <p:ph sz="half" idx="2"/>
          </p:nvPr>
        </p:nvSpPr>
        <p:spPr/>
        <p:txBody>
          <a:bodyPr/>
          <a:lstStyle/>
          <a:p>
            <a:r>
              <a:rPr lang="en-US" dirty="0" smtClean="0"/>
              <a:t>Naturalization is a legal process to obtain citizenship.</a:t>
            </a:r>
          </a:p>
          <a:p>
            <a:r>
              <a:rPr lang="en-US" dirty="0" smtClean="0"/>
              <a:t>Over 40% of the foreign-born people who live in the U.S. are naturalized citizens.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Naturalized Citizens</a:t>
            </a:r>
            <a:endParaRPr lang="en-US" dirty="0"/>
          </a:p>
        </p:txBody>
      </p:sp>
      <p:sp>
        <p:nvSpPr>
          <p:cNvPr id="3" name="Content Placeholder 2"/>
          <p:cNvSpPr>
            <a:spLocks noGrp="1"/>
          </p:cNvSpPr>
          <p:nvPr>
            <p:ph sz="half" idx="1"/>
          </p:nvPr>
        </p:nvSpPr>
        <p:spPr>
          <a:xfrm>
            <a:off x="457200" y="2057400"/>
            <a:ext cx="4038600" cy="4068763"/>
          </a:xfrm>
        </p:spPr>
        <p:txBody>
          <a:bodyPr>
            <a:noAutofit/>
          </a:bodyPr>
          <a:lstStyle/>
          <a:p>
            <a:r>
              <a:rPr lang="en-US" sz="1800" dirty="0" smtClean="0"/>
              <a:t>Immigrants who want to become U.S. citizens must meet certain requirements:</a:t>
            </a:r>
          </a:p>
          <a:p>
            <a:pPr lvl="1"/>
            <a:r>
              <a:rPr lang="en-US" sz="1800" dirty="0" smtClean="0"/>
              <a:t>Must be 18 or older</a:t>
            </a:r>
          </a:p>
          <a:p>
            <a:pPr lvl="1"/>
            <a:r>
              <a:rPr lang="en-US" sz="1800" dirty="0" smtClean="0"/>
              <a:t>Must have been a lawful permanent resident for five years</a:t>
            </a:r>
          </a:p>
          <a:p>
            <a:pPr lvl="1"/>
            <a:r>
              <a:rPr lang="en-US" sz="1800" dirty="0" smtClean="0"/>
              <a:t>Must be able to read, write, and speak English</a:t>
            </a:r>
          </a:p>
          <a:p>
            <a:pPr lvl="1"/>
            <a:r>
              <a:rPr lang="en-US" sz="1800" dirty="0" smtClean="0"/>
              <a:t>Must be of good moral character</a:t>
            </a:r>
          </a:p>
          <a:p>
            <a:pPr lvl="1"/>
            <a:r>
              <a:rPr lang="en-US" sz="1800" dirty="0" smtClean="0"/>
              <a:t>Must show an understanding of U.S. civics</a:t>
            </a:r>
          </a:p>
        </p:txBody>
      </p:sp>
      <p:sp>
        <p:nvSpPr>
          <p:cNvPr id="4" name="Content Placeholder 3"/>
          <p:cNvSpPr>
            <a:spLocks noGrp="1"/>
          </p:cNvSpPr>
          <p:nvPr>
            <p:ph sz="half" idx="2"/>
          </p:nvPr>
        </p:nvSpPr>
        <p:spPr>
          <a:xfrm>
            <a:off x="4343400" y="1828800"/>
            <a:ext cx="4343400" cy="4297363"/>
          </a:xfrm>
        </p:spPr>
        <p:txBody>
          <a:bodyPr>
            <a:noAutofit/>
          </a:bodyPr>
          <a:lstStyle/>
          <a:p>
            <a:r>
              <a:rPr lang="en-US" sz="1400" dirty="0" smtClean="0"/>
              <a:t>The first step in this process is to complete an </a:t>
            </a:r>
            <a:r>
              <a:rPr lang="en-US" sz="1400" b="1" dirty="0" smtClean="0">
                <a:solidFill>
                  <a:srgbClr val="FF0000"/>
                </a:solidFill>
              </a:rPr>
              <a:t>application</a:t>
            </a:r>
            <a:r>
              <a:rPr lang="en-US" sz="1400" dirty="0" smtClean="0">
                <a:solidFill>
                  <a:srgbClr val="FF0000"/>
                </a:solidFill>
              </a:rPr>
              <a:t> </a:t>
            </a:r>
            <a:r>
              <a:rPr lang="en-US" sz="1400" dirty="0" smtClean="0"/>
              <a:t>and send it to the U.S. Citizenship and Immigration Services (USCIS).</a:t>
            </a:r>
          </a:p>
          <a:p>
            <a:r>
              <a:rPr lang="en-US" sz="1400" dirty="0" smtClean="0"/>
              <a:t>An official from USCIS will </a:t>
            </a:r>
            <a:r>
              <a:rPr lang="en-US" sz="1400" b="1" dirty="0" smtClean="0">
                <a:solidFill>
                  <a:srgbClr val="FF0000"/>
                </a:solidFill>
              </a:rPr>
              <a:t>interview</a:t>
            </a:r>
            <a:r>
              <a:rPr lang="en-US" sz="1400" dirty="0" smtClean="0"/>
              <a:t> the applicant to make sure the person meets all five requirements</a:t>
            </a:r>
          </a:p>
          <a:p>
            <a:r>
              <a:rPr lang="en-US" sz="1400" dirty="0" smtClean="0"/>
              <a:t>The next step is to take a </a:t>
            </a:r>
            <a:r>
              <a:rPr lang="en-US" sz="1400" b="1" dirty="0" smtClean="0">
                <a:solidFill>
                  <a:srgbClr val="FF0000"/>
                </a:solidFill>
              </a:rPr>
              <a:t>citizenship exam</a:t>
            </a:r>
            <a:r>
              <a:rPr lang="en-US" sz="1400" dirty="0" smtClean="0"/>
              <a:t>.  This exam tests the ability to read, write, and speak English.  Also tests the applicants knowledge about the history and government of the United States.</a:t>
            </a:r>
          </a:p>
          <a:p>
            <a:r>
              <a:rPr lang="en-US" sz="1400" dirty="0" smtClean="0"/>
              <a:t>Last step is to </a:t>
            </a:r>
            <a:r>
              <a:rPr lang="en-US" sz="1400" b="1" dirty="0" smtClean="0">
                <a:solidFill>
                  <a:srgbClr val="FF0000"/>
                </a:solidFill>
              </a:rPr>
              <a:t>take an oath </a:t>
            </a:r>
            <a:r>
              <a:rPr lang="en-US" sz="1400" dirty="0" smtClean="0"/>
              <a:t>at a special ceremony in which the applicant swears to be loyal to the U.S. above all other countries and signs a document saying so. </a:t>
            </a:r>
          </a:p>
          <a:p>
            <a:pPr lvl="1"/>
            <a:r>
              <a:rPr lang="en-US" sz="1400" b="1" dirty="0" smtClean="0">
                <a:solidFill>
                  <a:srgbClr val="FF0000"/>
                </a:solidFill>
              </a:rPr>
              <a:t>Must also swear to obey the Constitution and this countries laws.</a:t>
            </a:r>
          </a:p>
          <a:p>
            <a:pPr lvl="1"/>
            <a:r>
              <a:rPr lang="en-US" sz="1400" b="1" dirty="0" smtClean="0">
                <a:solidFill>
                  <a:srgbClr val="FF0000"/>
                </a:solidFill>
              </a:rPr>
              <a:t>All children under 18 automatically become citizens too.</a:t>
            </a:r>
            <a:endParaRPr lang="en-US" sz="3200" b="1"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Losing Citizenship</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057399"/>
            <a:ext cx="3505200" cy="4068763"/>
          </a:xfrm>
        </p:spPr>
      </p:pic>
      <p:sp>
        <p:nvSpPr>
          <p:cNvPr id="4" name="Content Placeholder 3"/>
          <p:cNvSpPr>
            <a:spLocks noGrp="1"/>
          </p:cNvSpPr>
          <p:nvPr>
            <p:ph sz="half" idx="2"/>
          </p:nvPr>
        </p:nvSpPr>
        <p:spPr>
          <a:xfrm>
            <a:off x="4343400" y="1828800"/>
            <a:ext cx="4343400" cy="4648200"/>
          </a:xfrm>
        </p:spPr>
        <p:txBody>
          <a:bodyPr>
            <a:normAutofit fontScale="55000" lnSpcReduction="20000"/>
          </a:bodyPr>
          <a:lstStyle/>
          <a:p>
            <a:r>
              <a:rPr lang="en-US" dirty="0" smtClean="0"/>
              <a:t>Americans can lose their citizenship in three ways:</a:t>
            </a:r>
          </a:p>
          <a:p>
            <a:r>
              <a:rPr lang="en-US" b="1" dirty="0" smtClean="0"/>
              <a:t>Expatriation</a:t>
            </a:r>
            <a:r>
              <a:rPr lang="en-US" dirty="0" smtClean="0"/>
              <a:t> </a:t>
            </a:r>
            <a:endParaRPr lang="en-US" dirty="0"/>
          </a:p>
          <a:p>
            <a:pPr lvl="1"/>
            <a:r>
              <a:rPr lang="en-US" dirty="0" smtClean="0"/>
              <a:t>Someone who gives his or her allegiance to a foreign country is expatriated.  </a:t>
            </a:r>
          </a:p>
          <a:p>
            <a:pPr lvl="1"/>
            <a:r>
              <a:rPr lang="en-US" dirty="0" smtClean="0"/>
              <a:t>An example is a person who becomes a naturalized citizen of another country.</a:t>
            </a:r>
          </a:p>
          <a:p>
            <a:r>
              <a:rPr lang="en-US" b="1" dirty="0" smtClean="0"/>
              <a:t>Denaturalization</a:t>
            </a:r>
            <a:r>
              <a:rPr lang="en-US" dirty="0" smtClean="0"/>
              <a:t> </a:t>
            </a:r>
            <a:endParaRPr lang="en-US" dirty="0"/>
          </a:p>
          <a:p>
            <a:pPr lvl="1"/>
            <a:r>
              <a:rPr lang="en-US" dirty="0" smtClean="0"/>
              <a:t>Naturalized citizens who are found to have lied on their citizenship application are denaturalized.  </a:t>
            </a:r>
          </a:p>
          <a:p>
            <a:pPr lvl="1"/>
            <a:r>
              <a:rPr lang="en-US" dirty="0" smtClean="0"/>
              <a:t>They may then be deported or sent out of the country.</a:t>
            </a:r>
          </a:p>
          <a:p>
            <a:r>
              <a:rPr lang="en-US" b="1" dirty="0" smtClean="0"/>
              <a:t>Being convicted of certain crimes</a:t>
            </a:r>
          </a:p>
          <a:p>
            <a:pPr lvl="1"/>
            <a:r>
              <a:rPr lang="en-US" dirty="0" smtClean="0"/>
              <a:t>The crimes are treason, taking part in a rebellion, and trying to overthrow the government by violent means.</a:t>
            </a:r>
          </a:p>
          <a:p>
            <a:pPr lvl="1"/>
            <a:r>
              <a:rPr lang="en-US" dirty="0"/>
              <a:t>Those guilty of any of three very serious crimes can lose citizenship.  </a:t>
            </a:r>
          </a:p>
          <a:p>
            <a:pPr lvl="1"/>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0999"/>
            <a:ext cx="7086600" cy="1342669"/>
          </a:xfrm>
        </p:spPr>
        <p:txBody>
          <a:bodyPr>
            <a:noAutofit/>
          </a:bodyPr>
          <a:lstStyle/>
          <a:p>
            <a:pPr algn="ctr"/>
            <a:r>
              <a:rPr lang="en-US" sz="2400" dirty="0" smtClean="0"/>
              <a:t>Complete the top chart by writing requirements for becoming a naturalized U.S. citizen.  Complete the bottom chart by writing causes for a loss of citizenship.</a:t>
            </a:r>
            <a:endParaRPr lang="en-US" sz="2400" dirty="0"/>
          </a:p>
        </p:txBody>
      </p:sp>
      <p:sp>
        <p:nvSpPr>
          <p:cNvPr id="6" name="Rectangle 5"/>
          <p:cNvSpPr/>
          <p:nvPr/>
        </p:nvSpPr>
        <p:spPr>
          <a:xfrm>
            <a:off x="857250" y="1943100"/>
            <a:ext cx="7391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How to Become a Naturalized U.S. Citizen</a:t>
            </a:r>
            <a:endParaRPr lang="en-US" b="1" dirty="0"/>
          </a:p>
        </p:txBody>
      </p:sp>
      <p:sp>
        <p:nvSpPr>
          <p:cNvPr id="7" name="Rectangle 6"/>
          <p:cNvSpPr/>
          <p:nvPr/>
        </p:nvSpPr>
        <p:spPr>
          <a:xfrm>
            <a:off x="990600" y="4191000"/>
            <a:ext cx="7391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How to Lose U.S. Citizen Citizenship</a:t>
            </a:r>
            <a:endParaRPr lang="en-US" b="1" dirty="0"/>
          </a:p>
        </p:txBody>
      </p:sp>
      <p:cxnSp>
        <p:nvCxnSpPr>
          <p:cNvPr id="9" name="Straight Connector 8"/>
          <p:cNvCxnSpPr/>
          <p:nvPr/>
        </p:nvCxnSpPr>
        <p:spPr>
          <a:xfrm flipH="1">
            <a:off x="990600" y="2438399"/>
            <a:ext cx="2286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438400" y="2438399"/>
            <a:ext cx="0" cy="6326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62400" y="2438400"/>
            <a:ext cx="0" cy="6326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15000" y="2438400"/>
            <a:ext cx="0" cy="6326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239000" y="2438400"/>
            <a:ext cx="38100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04800" y="2971800"/>
            <a:ext cx="1257301"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943099" y="3071018"/>
            <a:ext cx="1257301"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513188" y="3071018"/>
            <a:ext cx="1257301"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380705" y="3071018"/>
            <a:ext cx="1257301"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418439" y="3000067"/>
            <a:ext cx="1257301"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nvCxnSpPr>
        <p:spPr>
          <a:xfrm>
            <a:off x="4685686" y="4861718"/>
            <a:ext cx="614" cy="5484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353300" y="4876800"/>
            <a:ext cx="3429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560872" y="4876800"/>
            <a:ext cx="22860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991349" y="5439131"/>
            <a:ext cx="1257301"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057035" y="5410200"/>
            <a:ext cx="1257301"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986298" y="5364162"/>
            <a:ext cx="1257301"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05664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8634" y="480218"/>
            <a:ext cx="7086600" cy="1143000"/>
          </a:xfrm>
        </p:spPr>
        <p:txBody>
          <a:bodyPr>
            <a:noAutofit/>
          </a:bodyPr>
          <a:lstStyle/>
          <a:p>
            <a:pPr algn="ctr"/>
            <a:r>
              <a:rPr lang="en-US" sz="2400" dirty="0" smtClean="0"/>
              <a:t>Complete the top chart by writing requirements for becoming a naturalized U.S. citizen.  Complete the bottom chart by writing causes for a loss of citizenship.</a:t>
            </a:r>
            <a:endParaRPr lang="en-US" sz="2400" dirty="0"/>
          </a:p>
        </p:txBody>
      </p:sp>
      <p:sp>
        <p:nvSpPr>
          <p:cNvPr id="6" name="Rectangle 5"/>
          <p:cNvSpPr/>
          <p:nvPr/>
        </p:nvSpPr>
        <p:spPr>
          <a:xfrm>
            <a:off x="925489" y="1918185"/>
            <a:ext cx="7391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How to Become a Naturalized U.S. Citizen</a:t>
            </a:r>
            <a:endParaRPr lang="en-US" b="1" dirty="0"/>
          </a:p>
        </p:txBody>
      </p:sp>
      <p:sp>
        <p:nvSpPr>
          <p:cNvPr id="7" name="Rectangle 6"/>
          <p:cNvSpPr/>
          <p:nvPr/>
        </p:nvSpPr>
        <p:spPr>
          <a:xfrm>
            <a:off x="990600" y="4191000"/>
            <a:ext cx="7391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How to Lose U.S. Citizen Citizenship</a:t>
            </a:r>
            <a:endParaRPr lang="en-US" b="1" dirty="0"/>
          </a:p>
        </p:txBody>
      </p:sp>
      <p:cxnSp>
        <p:nvCxnSpPr>
          <p:cNvPr id="9" name="Straight Connector 8"/>
          <p:cNvCxnSpPr/>
          <p:nvPr/>
        </p:nvCxnSpPr>
        <p:spPr>
          <a:xfrm flipH="1">
            <a:off x="990600" y="2438399"/>
            <a:ext cx="2286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438400" y="2438399"/>
            <a:ext cx="0" cy="6326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962400" y="2438400"/>
            <a:ext cx="0" cy="6326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15000" y="2438400"/>
            <a:ext cx="0" cy="6326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239000" y="2438400"/>
            <a:ext cx="38100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04800" y="2971800"/>
            <a:ext cx="1257301"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 18 years or older</a:t>
            </a:r>
            <a:endParaRPr lang="en-US" dirty="0"/>
          </a:p>
        </p:txBody>
      </p:sp>
      <p:sp>
        <p:nvSpPr>
          <p:cNvPr id="20" name="Rectangle 19"/>
          <p:cNvSpPr/>
          <p:nvPr/>
        </p:nvSpPr>
        <p:spPr>
          <a:xfrm>
            <a:off x="1760589" y="2773362"/>
            <a:ext cx="1554111" cy="13112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Be a lawful, permanent resident for at least 5 years</a:t>
            </a:r>
            <a:endParaRPr lang="en-US" sz="1600" dirty="0"/>
          </a:p>
        </p:txBody>
      </p:sp>
      <p:sp>
        <p:nvSpPr>
          <p:cNvPr id="21" name="Rectangle 20"/>
          <p:cNvSpPr/>
          <p:nvPr/>
        </p:nvSpPr>
        <p:spPr>
          <a:xfrm>
            <a:off x="3513188" y="2791133"/>
            <a:ext cx="1257301" cy="11180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Be able to read, write, and speak English</a:t>
            </a:r>
            <a:endParaRPr lang="en-US" sz="1600" dirty="0"/>
          </a:p>
        </p:txBody>
      </p:sp>
      <p:sp>
        <p:nvSpPr>
          <p:cNvPr id="22" name="Rectangle 21"/>
          <p:cNvSpPr/>
          <p:nvPr/>
        </p:nvSpPr>
        <p:spPr>
          <a:xfrm>
            <a:off x="5108472" y="3059622"/>
            <a:ext cx="1365455" cy="10250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Have a good moral character</a:t>
            </a:r>
            <a:endParaRPr lang="en-US" dirty="0"/>
          </a:p>
        </p:txBody>
      </p:sp>
      <p:sp>
        <p:nvSpPr>
          <p:cNvPr id="23" name="Rectangle 22"/>
          <p:cNvSpPr/>
          <p:nvPr/>
        </p:nvSpPr>
        <p:spPr>
          <a:xfrm>
            <a:off x="6811910" y="3000066"/>
            <a:ext cx="1951089" cy="909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Show an understanding of U.S. Civics</a:t>
            </a:r>
            <a:endParaRPr lang="en-US" dirty="0"/>
          </a:p>
        </p:txBody>
      </p:sp>
      <p:cxnSp>
        <p:nvCxnSpPr>
          <p:cNvPr id="24" name="Straight Connector 23"/>
          <p:cNvCxnSpPr/>
          <p:nvPr/>
        </p:nvCxnSpPr>
        <p:spPr>
          <a:xfrm>
            <a:off x="4685686" y="4861718"/>
            <a:ext cx="614" cy="5484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353300" y="4876800"/>
            <a:ext cx="3429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560872" y="4876800"/>
            <a:ext cx="22860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935613" y="5257800"/>
            <a:ext cx="3055987"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Being convicted of treason, taking part in a rebellion, or by trying to overthrow the U.S. government by violent means</a:t>
            </a:r>
            <a:endParaRPr lang="en-US" dirty="0"/>
          </a:p>
        </p:txBody>
      </p:sp>
      <p:sp>
        <p:nvSpPr>
          <p:cNvPr id="30" name="Rectangle 29"/>
          <p:cNvSpPr/>
          <p:nvPr/>
        </p:nvSpPr>
        <p:spPr>
          <a:xfrm>
            <a:off x="3733801" y="5410200"/>
            <a:ext cx="1981199"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Denaturalization (for lying on application for citizenship)</a:t>
            </a:r>
            <a:endParaRPr lang="en-US" dirty="0"/>
          </a:p>
        </p:txBody>
      </p:sp>
      <p:sp>
        <p:nvSpPr>
          <p:cNvPr id="31" name="Rectangle 30"/>
          <p:cNvSpPr/>
          <p:nvPr/>
        </p:nvSpPr>
        <p:spPr>
          <a:xfrm>
            <a:off x="304800" y="5364162"/>
            <a:ext cx="3208388" cy="913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Expatriation (by swearing allegiance to a foreign country)</a:t>
            </a:r>
            <a:endParaRPr lang="en-US" dirty="0"/>
          </a:p>
        </p:txBody>
      </p:sp>
    </p:spTree>
    <p:extLst>
      <p:ext uri="{BB962C8B-B14F-4D97-AF65-F5344CB8AC3E}">
        <p14:creationId xmlns:p14="http://schemas.microsoft.com/office/powerpoint/2010/main" val="1122922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Losing Citizenship</a:t>
            </a:r>
            <a:endParaRPr lang="en-US" dirty="0"/>
          </a:p>
        </p:txBody>
      </p:sp>
      <p:sp>
        <p:nvSpPr>
          <p:cNvPr id="3" name="Content Placeholder 2"/>
          <p:cNvSpPr>
            <a:spLocks noGrp="1"/>
          </p:cNvSpPr>
          <p:nvPr>
            <p:ph sz="half" idx="1"/>
          </p:nvPr>
        </p:nvSpPr>
        <p:spPr>
          <a:xfrm>
            <a:off x="457200" y="2015613"/>
            <a:ext cx="4343400" cy="4419600"/>
          </a:xfrm>
        </p:spPr>
        <p:txBody>
          <a:bodyPr>
            <a:normAutofit fontScale="85000" lnSpcReduction="20000"/>
          </a:bodyPr>
          <a:lstStyle/>
          <a:p>
            <a:r>
              <a:rPr lang="en-US" dirty="0" smtClean="0"/>
              <a:t>Only the federal government can grant citizenship or take it away. </a:t>
            </a:r>
          </a:p>
          <a:p>
            <a:r>
              <a:rPr lang="en-US" dirty="0" smtClean="0"/>
              <a:t>States can deny, or take away, some privileges of citizenship.</a:t>
            </a:r>
          </a:p>
          <a:p>
            <a:r>
              <a:rPr lang="en-US" dirty="0" smtClean="0"/>
              <a:t>States can take away the right to vote from some criminals but they cannot take away citizenship itself.</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34000" y="1981200"/>
            <a:ext cx="3352800" cy="41148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Foreign-Born Residents</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199" y="2133600"/>
            <a:ext cx="2983235" cy="3992563"/>
          </a:xfrm>
        </p:spPr>
      </p:pic>
      <p:sp>
        <p:nvSpPr>
          <p:cNvPr id="4" name="Content Placeholder 3"/>
          <p:cNvSpPr>
            <a:spLocks noGrp="1"/>
          </p:cNvSpPr>
          <p:nvPr>
            <p:ph sz="half" idx="2"/>
          </p:nvPr>
        </p:nvSpPr>
        <p:spPr>
          <a:xfrm>
            <a:off x="3733800" y="1828800"/>
            <a:ext cx="4953000" cy="4297363"/>
          </a:xfrm>
        </p:spPr>
        <p:txBody>
          <a:bodyPr>
            <a:normAutofit fontScale="92500" lnSpcReduction="20000"/>
          </a:bodyPr>
          <a:lstStyle/>
          <a:p>
            <a:r>
              <a:rPr lang="en-US" dirty="0" smtClean="0"/>
              <a:t>Not everyone in the U.S. is a citizen.</a:t>
            </a:r>
          </a:p>
          <a:p>
            <a:r>
              <a:rPr lang="en-US" dirty="0" smtClean="0"/>
              <a:t>Many people are aliens, or foreign-born residents who have not been naturalized.</a:t>
            </a:r>
          </a:p>
          <a:p>
            <a:r>
              <a:rPr lang="en-US" dirty="0" smtClean="0"/>
              <a:t>There are two categories: </a:t>
            </a:r>
          </a:p>
          <a:p>
            <a:pPr lvl="1"/>
            <a:r>
              <a:rPr lang="en-US" dirty="0" smtClean="0"/>
              <a:t>Those who are here legally </a:t>
            </a:r>
          </a:p>
          <a:p>
            <a:pPr lvl="1"/>
            <a:r>
              <a:rPr lang="en-US" dirty="0" smtClean="0"/>
              <a:t>Those who are not here legally</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Legal Aliens</a:t>
            </a:r>
            <a:endParaRPr lang="en-US" dirty="0"/>
          </a:p>
        </p:txBody>
      </p:sp>
      <p:sp>
        <p:nvSpPr>
          <p:cNvPr id="3" name="Content Placeholder 2"/>
          <p:cNvSpPr>
            <a:spLocks noGrp="1"/>
          </p:cNvSpPr>
          <p:nvPr>
            <p:ph sz="half" idx="1"/>
          </p:nvPr>
        </p:nvSpPr>
        <p:spPr>
          <a:xfrm>
            <a:off x="457200" y="2209800"/>
            <a:ext cx="4800600" cy="4267200"/>
          </a:xfrm>
        </p:spPr>
        <p:txBody>
          <a:bodyPr>
            <a:normAutofit fontScale="55000" lnSpcReduction="20000"/>
          </a:bodyPr>
          <a:lstStyle/>
          <a:p>
            <a:r>
              <a:rPr lang="en-US" dirty="0" smtClean="0"/>
              <a:t>There are two categories of legal aliens.</a:t>
            </a:r>
          </a:p>
          <a:p>
            <a:r>
              <a:rPr lang="en-US" dirty="0" smtClean="0"/>
              <a:t>A </a:t>
            </a:r>
            <a:r>
              <a:rPr lang="en-US" b="1" i="1" dirty="0" smtClean="0">
                <a:solidFill>
                  <a:srgbClr val="FF0000"/>
                </a:solidFill>
              </a:rPr>
              <a:t>resident alien </a:t>
            </a:r>
            <a:r>
              <a:rPr lang="en-US" dirty="0" smtClean="0"/>
              <a:t>is a legal immigrant who permanently lives in the United States and can stay as long as they wish.</a:t>
            </a:r>
          </a:p>
          <a:p>
            <a:pPr lvl="1"/>
            <a:r>
              <a:rPr lang="en-US" dirty="0" smtClean="0"/>
              <a:t>They pay taxes, have the right to be protected by the law, can hold jobs, own property, attend public schools, &amp; receive other government services</a:t>
            </a:r>
          </a:p>
          <a:p>
            <a:pPr lvl="1"/>
            <a:r>
              <a:rPr lang="en-US" dirty="0" smtClean="0"/>
              <a:t>Cannot vote, serve on jury’s, run or hold office, or work for the government.</a:t>
            </a:r>
          </a:p>
          <a:p>
            <a:pPr lvl="1"/>
            <a:r>
              <a:rPr lang="en-US" dirty="0" smtClean="0"/>
              <a:t>Must carry identification cards with them at all times</a:t>
            </a:r>
          </a:p>
          <a:p>
            <a:r>
              <a:rPr lang="en-US" dirty="0" smtClean="0"/>
              <a:t>A </a:t>
            </a:r>
            <a:r>
              <a:rPr lang="en-US" b="1" i="1" dirty="0" smtClean="0">
                <a:solidFill>
                  <a:srgbClr val="FF0000"/>
                </a:solidFill>
              </a:rPr>
              <a:t>nonresident alien </a:t>
            </a:r>
            <a:r>
              <a:rPr lang="en-US" dirty="0" smtClean="0"/>
              <a:t>is someone who expects to stay in the U.S. for a short period of time.</a:t>
            </a:r>
          </a:p>
          <a:p>
            <a:pPr lvl="1"/>
            <a:r>
              <a:rPr lang="en-US" dirty="0" smtClean="0"/>
              <a:t>E.g. a reporter who has come over to report on an election</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86400" y="2057400"/>
            <a:ext cx="3200400" cy="41910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A Diverse Population</a:t>
            </a:r>
            <a:endParaRPr lang="en-US" dirty="0"/>
          </a:p>
        </p:txBody>
      </p:sp>
      <p:sp>
        <p:nvSpPr>
          <p:cNvPr id="5" name="Content Placeholder 4"/>
          <p:cNvSpPr>
            <a:spLocks noGrp="1"/>
          </p:cNvSpPr>
          <p:nvPr>
            <p:ph sz="half" idx="1"/>
          </p:nvPr>
        </p:nvSpPr>
        <p:spPr>
          <a:xfrm>
            <a:off x="457200" y="2057400"/>
            <a:ext cx="4191000" cy="4419600"/>
          </a:xfrm>
        </p:spPr>
        <p:txBody>
          <a:bodyPr>
            <a:normAutofit fontScale="77500" lnSpcReduction="20000"/>
          </a:bodyPr>
          <a:lstStyle/>
          <a:p>
            <a:r>
              <a:rPr lang="en-US" dirty="0" smtClean="0"/>
              <a:t>Foreign-born people are immigrants, or people who move permanently to a new country.</a:t>
            </a:r>
          </a:p>
          <a:p>
            <a:r>
              <a:rPr lang="en-US" dirty="0" smtClean="0"/>
              <a:t>About 98% of all the people now living in the United States are descended from families who once lived in another country.</a:t>
            </a:r>
          </a:p>
          <a:p>
            <a:r>
              <a:rPr lang="en-US" dirty="0" smtClean="0"/>
              <a:t>Many were fleeing poverty and disease in their home country.</a:t>
            </a:r>
            <a:endParaRPr lang="en-US" dirty="0"/>
          </a:p>
        </p:txBody>
      </p:sp>
      <p:pic>
        <p:nvPicPr>
          <p:cNvPr id="7" name="Content Placeholder 6" descr="us-immigration-300x188.jpg"/>
          <p:cNvPicPr>
            <a:picLocks noGrp="1" noChangeAspect="1"/>
          </p:cNvPicPr>
          <p:nvPr>
            <p:ph sz="half" idx="2"/>
          </p:nvPr>
        </p:nvPicPr>
        <p:blipFill>
          <a:blip r:embed="rId2"/>
          <a:stretch>
            <a:fillRect/>
          </a:stretch>
        </p:blipFill>
        <p:spPr>
          <a:xfrm>
            <a:off x="4653116" y="2171700"/>
            <a:ext cx="4147225" cy="419100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Refugees </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1000" y="2057399"/>
            <a:ext cx="4038600" cy="4150501"/>
          </a:xfrm>
        </p:spPr>
      </p:pic>
      <p:sp>
        <p:nvSpPr>
          <p:cNvPr id="4" name="Content Placeholder 3"/>
          <p:cNvSpPr>
            <a:spLocks noGrp="1"/>
          </p:cNvSpPr>
          <p:nvPr>
            <p:ph sz="half" idx="2"/>
          </p:nvPr>
        </p:nvSpPr>
        <p:spPr/>
        <p:txBody>
          <a:bodyPr>
            <a:normAutofit fontScale="77500" lnSpcReduction="20000"/>
          </a:bodyPr>
          <a:lstStyle/>
          <a:p>
            <a:r>
              <a:rPr lang="en-US" dirty="0" smtClean="0"/>
              <a:t>A refugee is a person fleeing his or her country to escape danger.</a:t>
            </a:r>
          </a:p>
          <a:p>
            <a:r>
              <a:rPr lang="en-US" dirty="0" smtClean="0"/>
              <a:t>When someone is a political refugee, the government promises to protect him or her. </a:t>
            </a:r>
          </a:p>
          <a:p>
            <a:r>
              <a:rPr lang="en-US" dirty="0" smtClean="0"/>
              <a:t>The government grants this status to people only if they can prove that they really are in danger if they return to their homeland.</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Illegal Aliens</a:t>
            </a:r>
            <a:endParaRPr lang="en-US" dirty="0"/>
          </a:p>
        </p:txBody>
      </p:sp>
      <p:sp>
        <p:nvSpPr>
          <p:cNvPr id="3" name="Content Placeholder 2"/>
          <p:cNvSpPr>
            <a:spLocks noGrp="1"/>
          </p:cNvSpPr>
          <p:nvPr>
            <p:ph sz="half" idx="1"/>
          </p:nvPr>
        </p:nvSpPr>
        <p:spPr>
          <a:xfrm>
            <a:off x="457200" y="2057400"/>
            <a:ext cx="4038600" cy="4495800"/>
          </a:xfrm>
        </p:spPr>
        <p:txBody>
          <a:bodyPr>
            <a:normAutofit fontScale="70000" lnSpcReduction="20000"/>
          </a:bodyPr>
          <a:lstStyle/>
          <a:p>
            <a:r>
              <a:rPr lang="en-US" dirty="0" smtClean="0"/>
              <a:t>The U.S. limits the amount of immigrants who can enter each year to about 1 million people.</a:t>
            </a:r>
          </a:p>
          <a:p>
            <a:r>
              <a:rPr lang="en-US" dirty="0" smtClean="0"/>
              <a:t>Relatives of U.S. citizens receive the highest priority, or highest ranking.</a:t>
            </a:r>
          </a:p>
          <a:p>
            <a:r>
              <a:rPr lang="en-US" dirty="0" smtClean="0"/>
              <a:t>Priority is given if they have job skills that are needed by employers in the U.S.</a:t>
            </a:r>
          </a:p>
          <a:p>
            <a:r>
              <a:rPr lang="en-US" dirty="0" smtClean="0"/>
              <a:t>The law also makes room for immigrants from countries that have provided fewer numbers of immigrants in the past.</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24400" y="2040340"/>
            <a:ext cx="4132790" cy="3276599"/>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086600" cy="762000"/>
          </a:xfrm>
        </p:spPr>
        <p:txBody>
          <a:bodyPr/>
          <a:lstStyle/>
          <a:p>
            <a:pPr algn="ctr"/>
            <a:r>
              <a:rPr lang="en-US" dirty="0" smtClean="0"/>
              <a:t>Illegal Aliens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1001" y="1981200"/>
            <a:ext cx="2286000" cy="3733800"/>
          </a:xfrm>
        </p:spPr>
      </p:pic>
      <p:sp>
        <p:nvSpPr>
          <p:cNvPr id="4" name="Content Placeholder 3"/>
          <p:cNvSpPr>
            <a:spLocks noGrp="1"/>
          </p:cNvSpPr>
          <p:nvPr>
            <p:ph sz="half" idx="2"/>
          </p:nvPr>
        </p:nvSpPr>
        <p:spPr>
          <a:xfrm>
            <a:off x="2819400" y="1143000"/>
            <a:ext cx="6019800" cy="5334000"/>
          </a:xfrm>
        </p:spPr>
        <p:txBody>
          <a:bodyPr>
            <a:noAutofit/>
          </a:bodyPr>
          <a:lstStyle/>
          <a:p>
            <a:r>
              <a:rPr lang="en-US" sz="2000" dirty="0" smtClean="0"/>
              <a:t>There are usually more people that want to come in than the law allows.</a:t>
            </a:r>
          </a:p>
          <a:p>
            <a:pPr lvl="1"/>
            <a:r>
              <a:rPr lang="en-US" sz="1600" dirty="0" smtClean="0"/>
              <a:t>Some people decide to sneak in without the government allowing it.</a:t>
            </a:r>
          </a:p>
          <a:p>
            <a:pPr lvl="1"/>
            <a:r>
              <a:rPr lang="en-US" sz="1600" dirty="0" smtClean="0"/>
              <a:t>Some were refused admittance to immigrate.</a:t>
            </a:r>
          </a:p>
          <a:p>
            <a:pPr lvl="1"/>
            <a:r>
              <a:rPr lang="en-US" sz="1600" dirty="0" smtClean="0"/>
              <a:t>Others never apply and sneak in through the Mexico and Canadian borders</a:t>
            </a:r>
          </a:p>
          <a:p>
            <a:r>
              <a:rPr lang="en-US" sz="2000" dirty="0" smtClean="0"/>
              <a:t>Nonresident aliens who are here longer than they were allowed</a:t>
            </a:r>
          </a:p>
          <a:p>
            <a:r>
              <a:rPr lang="en-US" sz="2000" dirty="0" smtClean="0"/>
              <a:t>Regardless, if discovered they can be arrested and deported back to their home countries.</a:t>
            </a:r>
          </a:p>
          <a:p>
            <a:r>
              <a:rPr lang="en-US" sz="2000" dirty="0" smtClean="0"/>
              <a:t>Today there are close to 12 million people living in the U.S. illegally.  </a:t>
            </a:r>
          </a:p>
          <a:p>
            <a:pPr lvl="1"/>
            <a:r>
              <a:rPr lang="en-US" sz="1600" dirty="0" smtClean="0"/>
              <a:t>Most come looking for work and a better life.</a:t>
            </a:r>
          </a:p>
          <a:p>
            <a:pPr lvl="1"/>
            <a:r>
              <a:rPr lang="en-US" sz="1600" dirty="0" smtClean="0"/>
              <a:t>Illegal to hire illegal aliens </a:t>
            </a:r>
          </a:p>
          <a:p>
            <a:pPr lvl="1"/>
            <a:r>
              <a:rPr lang="en-US" sz="1600" dirty="0" smtClean="0"/>
              <a:t>Usually have to get low paying jobs with no benefits </a:t>
            </a:r>
          </a:p>
          <a:p>
            <a:pPr lvl="1"/>
            <a:r>
              <a:rPr lang="en-US" sz="1600" dirty="0" smtClean="0"/>
              <a:t>Always in fear of being deported</a:t>
            </a:r>
            <a:endParaRPr lang="en-US" sz="16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Landmark Supreme   Court Case</a:t>
            </a:r>
            <a:endParaRPr lang="en-US" dirty="0"/>
          </a:p>
        </p:txBody>
      </p:sp>
      <p:sp>
        <p:nvSpPr>
          <p:cNvPr id="3" name="Content Placeholder 2"/>
          <p:cNvSpPr>
            <a:spLocks noGrp="1"/>
          </p:cNvSpPr>
          <p:nvPr>
            <p:ph sz="half" idx="1"/>
          </p:nvPr>
        </p:nvSpPr>
        <p:spPr>
          <a:xfrm>
            <a:off x="228600" y="1981200"/>
            <a:ext cx="4038600" cy="4495800"/>
          </a:xfrm>
        </p:spPr>
        <p:txBody>
          <a:bodyPr>
            <a:normAutofit fontScale="32500" lnSpcReduction="20000"/>
          </a:bodyPr>
          <a:lstStyle/>
          <a:p>
            <a:r>
              <a:rPr lang="en-US" sz="4900" b="1" dirty="0" smtClean="0"/>
              <a:t>Dred Scott v Sanford</a:t>
            </a:r>
          </a:p>
          <a:p>
            <a:r>
              <a:rPr lang="en-US" sz="4900" b="1" dirty="0" smtClean="0"/>
              <a:t>Background of the Case</a:t>
            </a:r>
          </a:p>
          <a:p>
            <a:pPr lvl="1"/>
            <a:r>
              <a:rPr lang="en-US" sz="4300" dirty="0" smtClean="0"/>
              <a:t>African American who was enslaved to a army physician</a:t>
            </a:r>
          </a:p>
          <a:p>
            <a:pPr lvl="1"/>
            <a:r>
              <a:rPr lang="en-US" sz="4300" dirty="0" smtClean="0"/>
              <a:t>Moved many times including to Illinois and Wisconsin where slavery was illegal</a:t>
            </a:r>
          </a:p>
          <a:p>
            <a:pPr lvl="1"/>
            <a:r>
              <a:rPr lang="en-US" sz="4300" dirty="0" smtClean="0"/>
              <a:t>Both were north of the boundary set by Congress in the Missouri Compromise of 1820.  Compromise allowed slavery in the south and banned it in the north</a:t>
            </a:r>
          </a:p>
          <a:p>
            <a:pPr lvl="1"/>
            <a:r>
              <a:rPr lang="en-US" sz="4300" dirty="0" smtClean="0"/>
              <a:t>When Emerson died, Scott tried to buy his freedom from his widow, but she refused.</a:t>
            </a:r>
          </a:p>
          <a:p>
            <a:pPr lvl="1"/>
            <a:r>
              <a:rPr lang="en-US" sz="4300" dirty="0" smtClean="0"/>
              <a:t>In 1846, Scott sued for his freedom in Missouri.</a:t>
            </a:r>
          </a:p>
          <a:p>
            <a:pPr lvl="1"/>
            <a:r>
              <a:rPr lang="en-US" sz="4300" dirty="0" smtClean="0"/>
              <a:t>He stated that since he lived above the line in a free State, he was free.</a:t>
            </a:r>
          </a:p>
          <a:p>
            <a:pPr lvl="1"/>
            <a:r>
              <a:rPr lang="en-US" sz="4300" dirty="0" smtClean="0"/>
              <a:t>He won his case in the lower courts but was overturned by Missouri’s state Supreme Court in 1852. </a:t>
            </a:r>
          </a:p>
          <a:p>
            <a:pPr lvl="1">
              <a:buNone/>
            </a:pPr>
            <a:endParaRPr lang="en-US" sz="4300" dirty="0" smtClean="0"/>
          </a:p>
          <a:p>
            <a:pPr lvl="1"/>
            <a:endParaRPr lang="en-US" dirty="0" smtClean="0"/>
          </a:p>
          <a:p>
            <a:pPr lvl="1"/>
            <a:endParaRPr lang="en-US" dirty="0"/>
          </a:p>
        </p:txBody>
      </p:sp>
      <p:sp>
        <p:nvSpPr>
          <p:cNvPr id="4" name="Content Placeholder 3"/>
          <p:cNvSpPr>
            <a:spLocks noGrp="1"/>
          </p:cNvSpPr>
          <p:nvPr>
            <p:ph sz="half" idx="2"/>
          </p:nvPr>
        </p:nvSpPr>
        <p:spPr>
          <a:xfrm>
            <a:off x="4267200" y="1828800"/>
            <a:ext cx="4572000" cy="4648200"/>
          </a:xfrm>
        </p:spPr>
        <p:txBody>
          <a:bodyPr>
            <a:noAutofit/>
          </a:bodyPr>
          <a:lstStyle/>
          <a:p>
            <a:r>
              <a:rPr lang="en-US" sz="1400" b="1" dirty="0" smtClean="0"/>
              <a:t>The Decision</a:t>
            </a:r>
          </a:p>
          <a:p>
            <a:pPr lvl="1"/>
            <a:r>
              <a:rPr lang="en-US" sz="1400" dirty="0" smtClean="0"/>
              <a:t>The U.S. Supreme Court decided the case on March 6</a:t>
            </a:r>
            <a:r>
              <a:rPr lang="en-US" sz="1400" baseline="30000" dirty="0" smtClean="0"/>
              <a:t>th</a:t>
            </a:r>
            <a:r>
              <a:rPr lang="en-US" sz="1400" dirty="0" smtClean="0"/>
              <a:t>, 1857.</a:t>
            </a:r>
          </a:p>
          <a:p>
            <a:pPr lvl="1"/>
            <a:r>
              <a:rPr lang="en-US" sz="1400" dirty="0" smtClean="0"/>
              <a:t>Chief Justice Taney stated that the “original intent” when they wrote the Constitution was that it was “absolutely certain that the African race was not included under the name of citizens of a State.”</a:t>
            </a:r>
          </a:p>
          <a:p>
            <a:pPr lvl="1"/>
            <a:r>
              <a:rPr lang="en-US" sz="1400" dirty="0" smtClean="0"/>
              <a:t>Court ruled on two issues: said that Scott was not a citizen and did not have the right to bring a lawsuit and they ruled that the Missouri Compromise was unconstitutional therefore Scott was not free.</a:t>
            </a:r>
          </a:p>
          <a:p>
            <a:r>
              <a:rPr lang="en-US" sz="1400" b="1" dirty="0" smtClean="0"/>
              <a:t>Why It Matters</a:t>
            </a:r>
          </a:p>
          <a:p>
            <a:pPr lvl="1"/>
            <a:r>
              <a:rPr lang="en-US" sz="1400" dirty="0" smtClean="0"/>
              <a:t>Added to the tensions of the Civil War</a:t>
            </a:r>
          </a:p>
          <a:p>
            <a:pPr lvl="1"/>
            <a:r>
              <a:rPr lang="en-US" sz="1400" dirty="0" smtClean="0"/>
              <a:t>In  1868, three years after the end of the war, the 14</a:t>
            </a:r>
            <a:r>
              <a:rPr lang="en-US" sz="1400" baseline="30000" dirty="0" smtClean="0"/>
              <a:t>th</a:t>
            </a:r>
            <a:r>
              <a:rPr lang="en-US" sz="1400" dirty="0" smtClean="0"/>
              <a:t> Amendment to the Constitution overruled  the </a:t>
            </a:r>
            <a:r>
              <a:rPr lang="en-US" sz="1400" i="1" dirty="0" smtClean="0"/>
              <a:t>Dred Scott </a:t>
            </a:r>
            <a:r>
              <a:rPr lang="en-US" sz="1400" dirty="0" smtClean="0"/>
              <a:t>decision.  It said that African Americans were citizens.</a:t>
            </a:r>
          </a:p>
          <a:p>
            <a:endParaRPr lang="en-US" sz="1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Pop-Quiz</a:t>
            </a:r>
            <a:endParaRPr lang="en-US" dirty="0"/>
          </a:p>
        </p:txBody>
      </p:sp>
      <p:sp>
        <p:nvSpPr>
          <p:cNvPr id="6" name="Content Placeholder 5"/>
          <p:cNvSpPr>
            <a:spLocks noGrp="1"/>
          </p:cNvSpPr>
          <p:nvPr>
            <p:ph idx="1"/>
          </p:nvPr>
        </p:nvSpPr>
        <p:spPr>
          <a:xfrm>
            <a:off x="457200" y="2590800"/>
            <a:ext cx="8229600" cy="3535363"/>
          </a:xfrm>
        </p:spPr>
        <p:txBody>
          <a:bodyPr/>
          <a:lstStyle/>
          <a:p>
            <a:r>
              <a:rPr lang="en-US" dirty="0" smtClean="0"/>
              <a:t>The following are examples of actual questions from the U.S. citizenship exam.  See how many you can answer correctly.</a:t>
            </a:r>
          </a:p>
          <a:p>
            <a:r>
              <a:rPr lang="en-US" dirty="0" smtClean="0"/>
              <a:t>(You will have 30 seconds per question to answer before the slide changes)</a:t>
            </a:r>
            <a:endParaRPr lang="en-US" dirty="0"/>
          </a:p>
        </p:txBody>
      </p:sp>
    </p:spTree>
    <p:extLst>
      <p:ext uri="{BB962C8B-B14F-4D97-AF65-F5344CB8AC3E}">
        <p14:creationId xmlns:p14="http://schemas.microsoft.com/office/powerpoint/2010/main" val="13656698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 1</a:t>
            </a:r>
            <a:endParaRPr lang="en-US" dirty="0"/>
          </a:p>
        </p:txBody>
      </p:sp>
      <p:sp>
        <p:nvSpPr>
          <p:cNvPr id="3" name="Content Placeholder 2"/>
          <p:cNvSpPr>
            <a:spLocks noGrp="1"/>
          </p:cNvSpPr>
          <p:nvPr>
            <p:ph idx="1"/>
          </p:nvPr>
        </p:nvSpPr>
        <p:spPr/>
        <p:txBody>
          <a:bodyPr/>
          <a:lstStyle/>
          <a:p>
            <a:r>
              <a:rPr lang="en-US" b="1" dirty="0" smtClean="0"/>
              <a:t>What is one responsibility that is only for U.S. citizens?</a:t>
            </a:r>
          </a:p>
          <a:p>
            <a:endParaRPr lang="en-US" dirty="0"/>
          </a:p>
          <a:p>
            <a:r>
              <a:rPr lang="en-US" dirty="0" smtClean="0"/>
              <a:t>A. obey the law</a:t>
            </a:r>
          </a:p>
          <a:p>
            <a:r>
              <a:rPr lang="en-US" dirty="0" smtClean="0"/>
              <a:t>B. pay taxes</a:t>
            </a:r>
          </a:p>
          <a:p>
            <a:r>
              <a:rPr lang="en-US" dirty="0" smtClean="0"/>
              <a:t>C. serve on a jury</a:t>
            </a:r>
          </a:p>
          <a:p>
            <a:r>
              <a:rPr lang="en-US" dirty="0" smtClean="0"/>
              <a:t>D. be respectful of others</a:t>
            </a:r>
            <a:endParaRPr lang="en-US" dirty="0"/>
          </a:p>
        </p:txBody>
      </p:sp>
    </p:spTree>
    <p:extLst>
      <p:ext uri="{BB962C8B-B14F-4D97-AF65-F5344CB8AC3E}">
        <p14:creationId xmlns:p14="http://schemas.microsoft.com/office/powerpoint/2010/main" val="33041347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 2</a:t>
            </a:r>
            <a:endParaRPr lang="en-US" dirty="0"/>
          </a:p>
        </p:txBody>
      </p:sp>
      <p:sp>
        <p:nvSpPr>
          <p:cNvPr id="3" name="Content Placeholder 2"/>
          <p:cNvSpPr>
            <a:spLocks noGrp="1"/>
          </p:cNvSpPr>
          <p:nvPr>
            <p:ph idx="1"/>
          </p:nvPr>
        </p:nvSpPr>
        <p:spPr/>
        <p:txBody>
          <a:bodyPr/>
          <a:lstStyle/>
          <a:p>
            <a:r>
              <a:rPr lang="en-US" b="1" dirty="0" smtClean="0"/>
              <a:t>What is the capital of the United States?</a:t>
            </a:r>
          </a:p>
          <a:p>
            <a:endParaRPr lang="en-US" dirty="0"/>
          </a:p>
          <a:p>
            <a:r>
              <a:rPr lang="en-US" dirty="0" smtClean="0"/>
              <a:t>A. Boston, MA</a:t>
            </a:r>
          </a:p>
          <a:p>
            <a:r>
              <a:rPr lang="en-US" dirty="0" smtClean="0"/>
              <a:t>B. Washington, DC</a:t>
            </a:r>
          </a:p>
          <a:p>
            <a:r>
              <a:rPr lang="en-US" dirty="0" smtClean="0"/>
              <a:t>C. New York, NY</a:t>
            </a:r>
          </a:p>
          <a:p>
            <a:r>
              <a:rPr lang="en-US" dirty="0" smtClean="0"/>
              <a:t>D. Philadelphia, PA</a:t>
            </a:r>
            <a:endParaRPr lang="en-US" dirty="0"/>
          </a:p>
        </p:txBody>
      </p:sp>
    </p:spTree>
    <p:extLst>
      <p:ext uri="{BB962C8B-B14F-4D97-AF65-F5344CB8AC3E}">
        <p14:creationId xmlns:p14="http://schemas.microsoft.com/office/powerpoint/2010/main" val="40659572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 3</a:t>
            </a:r>
            <a:endParaRPr lang="en-US" dirty="0"/>
          </a:p>
        </p:txBody>
      </p:sp>
      <p:sp>
        <p:nvSpPr>
          <p:cNvPr id="3" name="Content Placeholder 2"/>
          <p:cNvSpPr>
            <a:spLocks noGrp="1"/>
          </p:cNvSpPr>
          <p:nvPr>
            <p:ph idx="1"/>
          </p:nvPr>
        </p:nvSpPr>
        <p:spPr/>
        <p:txBody>
          <a:bodyPr/>
          <a:lstStyle/>
          <a:p>
            <a:r>
              <a:rPr lang="en-US" b="1" dirty="0" smtClean="0"/>
              <a:t>We elect a U.S. Representative for how many years?</a:t>
            </a:r>
          </a:p>
          <a:p>
            <a:endParaRPr lang="en-US" dirty="0"/>
          </a:p>
          <a:p>
            <a:r>
              <a:rPr lang="en-US" dirty="0" smtClean="0"/>
              <a:t>A. Eight</a:t>
            </a:r>
          </a:p>
          <a:p>
            <a:r>
              <a:rPr lang="en-US" dirty="0" smtClean="0"/>
              <a:t>B. Four</a:t>
            </a:r>
          </a:p>
          <a:p>
            <a:r>
              <a:rPr lang="en-US" dirty="0" smtClean="0"/>
              <a:t>C. Two</a:t>
            </a:r>
          </a:p>
          <a:p>
            <a:r>
              <a:rPr lang="en-US" dirty="0" smtClean="0"/>
              <a:t>D. Six</a:t>
            </a:r>
            <a:endParaRPr lang="en-US" dirty="0"/>
          </a:p>
        </p:txBody>
      </p:sp>
    </p:spTree>
    <p:extLst>
      <p:ext uri="{BB962C8B-B14F-4D97-AF65-F5344CB8AC3E}">
        <p14:creationId xmlns:p14="http://schemas.microsoft.com/office/powerpoint/2010/main" val="41442836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 4</a:t>
            </a:r>
            <a:endParaRPr lang="en-US" dirty="0"/>
          </a:p>
        </p:txBody>
      </p:sp>
      <p:sp>
        <p:nvSpPr>
          <p:cNvPr id="3" name="Content Placeholder 2"/>
          <p:cNvSpPr>
            <a:spLocks noGrp="1"/>
          </p:cNvSpPr>
          <p:nvPr>
            <p:ph idx="1"/>
          </p:nvPr>
        </p:nvSpPr>
        <p:spPr/>
        <p:txBody>
          <a:bodyPr/>
          <a:lstStyle/>
          <a:p>
            <a:r>
              <a:rPr lang="en-US" b="1" dirty="0" smtClean="0"/>
              <a:t>There were 13 original states.  Name 3.</a:t>
            </a:r>
          </a:p>
          <a:p>
            <a:endParaRPr lang="en-US" dirty="0"/>
          </a:p>
          <a:p>
            <a:r>
              <a:rPr lang="en-US" dirty="0" smtClean="0"/>
              <a:t>A. New York, Kentucky, &amp; Georgia</a:t>
            </a:r>
          </a:p>
          <a:p>
            <a:r>
              <a:rPr lang="en-US" dirty="0" smtClean="0"/>
              <a:t>B. Washington, Oregon, &amp; California</a:t>
            </a:r>
          </a:p>
          <a:p>
            <a:r>
              <a:rPr lang="en-US" dirty="0" smtClean="0"/>
              <a:t>C. Maryland, Virginia, &amp; North Carolina</a:t>
            </a:r>
          </a:p>
          <a:p>
            <a:r>
              <a:rPr lang="en-US" dirty="0" smtClean="0"/>
              <a:t>D. Virginia, North Carolina, &amp; Florida</a:t>
            </a:r>
            <a:endParaRPr lang="en-US" dirty="0"/>
          </a:p>
        </p:txBody>
      </p:sp>
    </p:spTree>
    <p:extLst>
      <p:ext uri="{BB962C8B-B14F-4D97-AF65-F5344CB8AC3E}">
        <p14:creationId xmlns:p14="http://schemas.microsoft.com/office/powerpoint/2010/main" val="817187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 5</a:t>
            </a:r>
            <a:endParaRPr lang="en-US" dirty="0"/>
          </a:p>
        </p:txBody>
      </p:sp>
      <p:sp>
        <p:nvSpPr>
          <p:cNvPr id="3" name="Content Placeholder 2"/>
          <p:cNvSpPr>
            <a:spLocks noGrp="1"/>
          </p:cNvSpPr>
          <p:nvPr>
            <p:ph idx="1"/>
          </p:nvPr>
        </p:nvSpPr>
        <p:spPr/>
        <p:txBody>
          <a:bodyPr/>
          <a:lstStyle/>
          <a:p>
            <a:r>
              <a:rPr lang="en-US" b="1" dirty="0" smtClean="0"/>
              <a:t>What does the judicial branch do?</a:t>
            </a:r>
          </a:p>
          <a:p>
            <a:endParaRPr lang="en-US" dirty="0"/>
          </a:p>
          <a:p>
            <a:r>
              <a:rPr lang="en-US" dirty="0" smtClean="0"/>
              <a:t>A. resolves disputes</a:t>
            </a:r>
          </a:p>
          <a:p>
            <a:r>
              <a:rPr lang="en-US" dirty="0" smtClean="0"/>
              <a:t>B. decides if a law goes against the Constitution </a:t>
            </a:r>
          </a:p>
          <a:p>
            <a:r>
              <a:rPr lang="en-US" dirty="0" smtClean="0"/>
              <a:t>C. reviews laws</a:t>
            </a:r>
          </a:p>
          <a:p>
            <a:r>
              <a:rPr lang="en-US" dirty="0" smtClean="0"/>
              <a:t>D. all of the above</a:t>
            </a:r>
            <a:endParaRPr lang="en-US" dirty="0"/>
          </a:p>
        </p:txBody>
      </p:sp>
    </p:spTree>
    <p:extLst>
      <p:ext uri="{BB962C8B-B14F-4D97-AF65-F5344CB8AC3E}">
        <p14:creationId xmlns:p14="http://schemas.microsoft.com/office/powerpoint/2010/main" val="2796859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Immigration to the  United States</a:t>
            </a:r>
            <a:endParaRPr lang="en-US" dirty="0"/>
          </a:p>
        </p:txBody>
      </p:sp>
      <p:sp>
        <p:nvSpPr>
          <p:cNvPr id="3" name="Content Placeholder 2"/>
          <p:cNvSpPr>
            <a:spLocks noGrp="1"/>
          </p:cNvSpPr>
          <p:nvPr>
            <p:ph sz="half" idx="1"/>
          </p:nvPr>
        </p:nvSpPr>
        <p:spPr>
          <a:xfrm>
            <a:off x="228600" y="1981200"/>
            <a:ext cx="3352800" cy="4648200"/>
          </a:xfrm>
        </p:spPr>
        <p:txBody>
          <a:bodyPr>
            <a:noAutofit/>
          </a:bodyPr>
          <a:lstStyle/>
          <a:p>
            <a:r>
              <a:rPr lang="en-US" sz="2800" dirty="0" smtClean="0"/>
              <a:t>Immigrants left their homelands and came to the United States to escape high unemployment, poverty, illness, religious persecution, and military rule.  </a:t>
            </a:r>
            <a:endParaRPr lang="en-US" sz="2800"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3949108706"/>
              </p:ext>
            </p:extLst>
          </p:nvPr>
        </p:nvGraphicFramePr>
        <p:xfrm>
          <a:off x="3505200" y="1811957"/>
          <a:ext cx="5410200" cy="4665040"/>
        </p:xfrm>
        <a:graphic>
          <a:graphicData uri="http://schemas.openxmlformats.org/drawingml/2006/table">
            <a:tbl>
              <a:tblPr firstRow="1" bandRow="1">
                <a:tableStyleId>{5C22544A-7EE6-4342-B048-85BDC9FD1C3A}</a:tableStyleId>
              </a:tblPr>
              <a:tblGrid>
                <a:gridCol w="2855384"/>
                <a:gridCol w="2554816"/>
              </a:tblGrid>
              <a:tr h="684198">
                <a:tc>
                  <a:txBody>
                    <a:bodyPr/>
                    <a:lstStyle/>
                    <a:p>
                      <a:pPr algn="ctr"/>
                      <a:r>
                        <a:rPr lang="en-US" sz="2000" dirty="0" smtClean="0"/>
                        <a:t>Country</a:t>
                      </a:r>
                      <a:endParaRPr lang="en-US" sz="2000" dirty="0"/>
                    </a:p>
                  </a:txBody>
                  <a:tcPr/>
                </a:tc>
                <a:tc>
                  <a:txBody>
                    <a:bodyPr/>
                    <a:lstStyle/>
                    <a:p>
                      <a:pPr algn="ctr"/>
                      <a:r>
                        <a:rPr lang="en-US" sz="2000" dirty="0" smtClean="0"/>
                        <a:t>Immigrants to the U.S. (1880-1920)</a:t>
                      </a:r>
                      <a:endParaRPr lang="en-US" sz="2000" dirty="0"/>
                    </a:p>
                  </a:txBody>
                  <a:tcPr/>
                </a:tc>
              </a:tr>
              <a:tr h="396400">
                <a:tc>
                  <a:txBody>
                    <a:bodyPr/>
                    <a:lstStyle/>
                    <a:p>
                      <a:pPr algn="ctr"/>
                      <a:r>
                        <a:rPr lang="en-US" sz="2000" dirty="0" smtClean="0"/>
                        <a:t>Austria/Hungary</a:t>
                      </a:r>
                      <a:endParaRPr lang="en-US" sz="2000" dirty="0"/>
                    </a:p>
                  </a:txBody>
                  <a:tcPr/>
                </a:tc>
                <a:tc>
                  <a:txBody>
                    <a:bodyPr/>
                    <a:lstStyle/>
                    <a:p>
                      <a:pPr algn="ctr"/>
                      <a:r>
                        <a:rPr lang="en-US" sz="2000" dirty="0" smtClean="0"/>
                        <a:t>400,494</a:t>
                      </a:r>
                      <a:endParaRPr lang="en-US" sz="2000" dirty="0"/>
                    </a:p>
                  </a:txBody>
                  <a:tcPr/>
                </a:tc>
              </a:tr>
              <a:tr h="396400">
                <a:tc>
                  <a:txBody>
                    <a:bodyPr/>
                    <a:lstStyle/>
                    <a:p>
                      <a:pPr algn="ctr"/>
                      <a:r>
                        <a:rPr lang="en-US" sz="2000" dirty="0" smtClean="0"/>
                        <a:t>China</a:t>
                      </a:r>
                      <a:endParaRPr lang="en-US" sz="2000" dirty="0"/>
                    </a:p>
                  </a:txBody>
                  <a:tcPr/>
                </a:tc>
                <a:tc>
                  <a:txBody>
                    <a:bodyPr/>
                    <a:lstStyle/>
                    <a:p>
                      <a:pPr algn="ctr"/>
                      <a:r>
                        <a:rPr lang="en-US" sz="2000" dirty="0" smtClean="0"/>
                        <a:t>118,393</a:t>
                      </a:r>
                      <a:endParaRPr lang="en-US" sz="2000" dirty="0"/>
                    </a:p>
                  </a:txBody>
                  <a:tcPr/>
                </a:tc>
              </a:tr>
              <a:tr h="396400">
                <a:tc>
                  <a:txBody>
                    <a:bodyPr/>
                    <a:lstStyle/>
                    <a:p>
                      <a:pPr algn="ctr"/>
                      <a:r>
                        <a:rPr lang="en-US" sz="2000" dirty="0" smtClean="0"/>
                        <a:t>France</a:t>
                      </a:r>
                      <a:endParaRPr lang="en-US" sz="2000" dirty="0"/>
                    </a:p>
                  </a:txBody>
                  <a:tcPr/>
                </a:tc>
                <a:tc>
                  <a:txBody>
                    <a:bodyPr/>
                    <a:lstStyle/>
                    <a:p>
                      <a:pPr algn="ctr"/>
                      <a:r>
                        <a:rPr lang="en-US" sz="2000" dirty="0" smtClean="0"/>
                        <a:t>216,510</a:t>
                      </a:r>
                      <a:endParaRPr lang="en-US" sz="2000" dirty="0"/>
                    </a:p>
                  </a:txBody>
                  <a:tcPr/>
                </a:tc>
              </a:tr>
              <a:tr h="396400">
                <a:tc>
                  <a:txBody>
                    <a:bodyPr/>
                    <a:lstStyle/>
                    <a:p>
                      <a:pPr algn="ctr"/>
                      <a:r>
                        <a:rPr lang="en-US" sz="2000" dirty="0" smtClean="0"/>
                        <a:t>Germany</a:t>
                      </a:r>
                      <a:endParaRPr lang="en-US" sz="2000" dirty="0"/>
                    </a:p>
                  </a:txBody>
                  <a:tcPr/>
                </a:tc>
                <a:tc>
                  <a:txBody>
                    <a:bodyPr/>
                    <a:lstStyle/>
                    <a:p>
                      <a:pPr algn="ctr"/>
                      <a:r>
                        <a:rPr lang="en-US" sz="2000" dirty="0" smtClean="0"/>
                        <a:t>2,527,202</a:t>
                      </a:r>
                      <a:endParaRPr lang="en-US" sz="2000" dirty="0"/>
                    </a:p>
                  </a:txBody>
                  <a:tcPr/>
                </a:tc>
              </a:tr>
              <a:tr h="396400">
                <a:tc>
                  <a:txBody>
                    <a:bodyPr/>
                    <a:lstStyle/>
                    <a:p>
                      <a:pPr algn="ctr"/>
                      <a:r>
                        <a:rPr lang="en-US" sz="2000" dirty="0" smtClean="0"/>
                        <a:t>Ireland</a:t>
                      </a:r>
                      <a:endParaRPr lang="en-US" sz="2000" dirty="0"/>
                    </a:p>
                  </a:txBody>
                  <a:tcPr/>
                </a:tc>
                <a:tc>
                  <a:txBody>
                    <a:bodyPr/>
                    <a:lstStyle/>
                    <a:p>
                      <a:pPr algn="ctr"/>
                      <a:r>
                        <a:rPr lang="en-US" sz="2000" dirty="0" smtClean="0"/>
                        <a:t>1,529,144</a:t>
                      </a:r>
                      <a:endParaRPr lang="en-US" sz="2000" dirty="0"/>
                    </a:p>
                  </a:txBody>
                  <a:tcPr/>
                </a:tc>
              </a:tr>
              <a:tr h="396400">
                <a:tc>
                  <a:txBody>
                    <a:bodyPr/>
                    <a:lstStyle/>
                    <a:p>
                      <a:pPr algn="ctr"/>
                      <a:r>
                        <a:rPr lang="en-US" sz="2000" dirty="0" smtClean="0"/>
                        <a:t>Italy</a:t>
                      </a:r>
                      <a:endParaRPr lang="en-US" sz="2000" dirty="0"/>
                    </a:p>
                  </a:txBody>
                  <a:tcPr/>
                </a:tc>
                <a:tc>
                  <a:txBody>
                    <a:bodyPr/>
                    <a:lstStyle/>
                    <a:p>
                      <a:pPr algn="ctr"/>
                      <a:r>
                        <a:rPr lang="en-US" sz="2000" dirty="0" smtClean="0"/>
                        <a:t>4,114,103</a:t>
                      </a:r>
                      <a:endParaRPr lang="en-US" sz="2000" dirty="0"/>
                    </a:p>
                  </a:txBody>
                  <a:tcPr/>
                </a:tc>
              </a:tr>
              <a:tr h="396400">
                <a:tc>
                  <a:txBody>
                    <a:bodyPr/>
                    <a:lstStyle/>
                    <a:p>
                      <a:pPr algn="ctr"/>
                      <a:r>
                        <a:rPr lang="en-US" sz="2000" dirty="0" smtClean="0"/>
                        <a:t>Japan</a:t>
                      </a:r>
                      <a:endParaRPr lang="en-US" sz="2000" dirty="0"/>
                    </a:p>
                  </a:txBody>
                  <a:tcPr/>
                </a:tc>
                <a:tc>
                  <a:txBody>
                    <a:bodyPr/>
                    <a:lstStyle/>
                    <a:p>
                      <a:pPr algn="ctr"/>
                      <a:r>
                        <a:rPr lang="en-US" sz="2000" dirty="0" smtClean="0"/>
                        <a:t>241,846</a:t>
                      </a:r>
                      <a:endParaRPr lang="en-US" sz="2000" dirty="0"/>
                    </a:p>
                  </a:txBody>
                  <a:tcPr/>
                </a:tc>
              </a:tr>
              <a:tr h="396400">
                <a:tc>
                  <a:txBody>
                    <a:bodyPr/>
                    <a:lstStyle/>
                    <a:p>
                      <a:pPr algn="ctr"/>
                      <a:r>
                        <a:rPr lang="en-US" sz="2000" dirty="0" smtClean="0"/>
                        <a:t>Poland</a:t>
                      </a:r>
                      <a:endParaRPr lang="en-US" sz="2000" dirty="0"/>
                    </a:p>
                  </a:txBody>
                  <a:tcPr/>
                </a:tc>
                <a:tc>
                  <a:txBody>
                    <a:bodyPr/>
                    <a:lstStyle/>
                    <a:p>
                      <a:pPr algn="ctr"/>
                      <a:r>
                        <a:rPr lang="en-US" sz="2000" dirty="0" smtClean="0"/>
                        <a:t>153,339</a:t>
                      </a:r>
                      <a:endParaRPr lang="en-US" sz="2000" dirty="0"/>
                    </a:p>
                  </a:txBody>
                  <a:tcPr/>
                </a:tc>
              </a:tr>
              <a:tr h="396400">
                <a:tc>
                  <a:txBody>
                    <a:bodyPr/>
                    <a:lstStyle/>
                    <a:p>
                      <a:pPr algn="ctr"/>
                      <a:r>
                        <a:rPr lang="en-US" sz="2000" dirty="0" smtClean="0"/>
                        <a:t>Norway/Sweden</a:t>
                      </a:r>
                      <a:endParaRPr lang="en-US" sz="2000" dirty="0"/>
                    </a:p>
                  </a:txBody>
                  <a:tcPr/>
                </a:tc>
                <a:tc>
                  <a:txBody>
                    <a:bodyPr/>
                    <a:lstStyle/>
                    <a:p>
                      <a:pPr algn="ctr"/>
                      <a:r>
                        <a:rPr lang="en-US" sz="2000" dirty="0" smtClean="0"/>
                        <a:t>1,491,151</a:t>
                      </a:r>
                      <a:endParaRPr lang="en-US" sz="2000" dirty="0"/>
                    </a:p>
                  </a:txBody>
                  <a:tcPr/>
                </a:tc>
              </a:tr>
              <a:tr h="396400">
                <a:tc>
                  <a:txBody>
                    <a:bodyPr/>
                    <a:lstStyle/>
                    <a:p>
                      <a:pPr algn="ctr"/>
                      <a:r>
                        <a:rPr lang="en-US" sz="2000" dirty="0" smtClean="0"/>
                        <a:t>Russia/USSR</a:t>
                      </a:r>
                      <a:endParaRPr lang="en-US" sz="2000" dirty="0"/>
                    </a:p>
                  </a:txBody>
                  <a:tcPr/>
                </a:tc>
                <a:tc>
                  <a:txBody>
                    <a:bodyPr/>
                    <a:lstStyle/>
                    <a:p>
                      <a:pPr algn="ctr"/>
                      <a:r>
                        <a:rPr lang="en-US" sz="2000" dirty="0" smtClean="0"/>
                        <a:t>3,241,098</a:t>
                      </a:r>
                      <a:endParaRPr lang="en-US" sz="2000" dirty="0"/>
                    </a:p>
                  </a:txBody>
                  <a:tcPr/>
                </a:tc>
              </a:tr>
            </a:tbl>
          </a:graphicData>
        </a:graphic>
      </p:graphicFrame>
    </p:spTree>
    <p:extLst>
      <p:ext uri="{BB962C8B-B14F-4D97-AF65-F5344CB8AC3E}">
        <p14:creationId xmlns:p14="http://schemas.microsoft.com/office/powerpoint/2010/main" val="36740010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Duties and Responsibilities of American Citizens</a:t>
            </a:r>
            <a:endParaRPr lang="en-US" dirty="0"/>
          </a:p>
        </p:txBody>
      </p:sp>
      <p:sp>
        <p:nvSpPr>
          <p:cNvPr id="5" name="Subtitle 4"/>
          <p:cNvSpPr>
            <a:spLocks noGrp="1"/>
          </p:cNvSpPr>
          <p:nvPr>
            <p:ph type="subTitle" idx="1"/>
          </p:nvPr>
        </p:nvSpPr>
        <p:spPr>
          <a:xfrm>
            <a:off x="1371600" y="5486400"/>
            <a:ext cx="6400800" cy="685800"/>
          </a:xfrm>
        </p:spPr>
        <p:txBody>
          <a:bodyPr/>
          <a:lstStyle/>
          <a:p>
            <a:r>
              <a:rPr lang="en-US" dirty="0" smtClean="0"/>
              <a:t>Section 3</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Key Terms</a:t>
            </a:r>
            <a:endParaRPr lang="en-US" dirty="0"/>
          </a:p>
        </p:txBody>
      </p:sp>
      <p:sp>
        <p:nvSpPr>
          <p:cNvPr id="3" name="Content Placeholder 2"/>
          <p:cNvSpPr>
            <a:spLocks noGrp="1"/>
          </p:cNvSpPr>
          <p:nvPr>
            <p:ph idx="1"/>
          </p:nvPr>
        </p:nvSpPr>
        <p:spPr>
          <a:xfrm>
            <a:off x="457200" y="2133600"/>
            <a:ext cx="8229600" cy="4419600"/>
          </a:xfrm>
        </p:spPr>
        <p:txBody>
          <a:bodyPr>
            <a:normAutofit fontScale="77500" lnSpcReduction="20000"/>
          </a:bodyPr>
          <a:lstStyle/>
          <a:p>
            <a:r>
              <a:rPr lang="en-US" b="1" dirty="0" smtClean="0">
                <a:solidFill>
                  <a:srgbClr val="FF0000"/>
                </a:solidFill>
              </a:rPr>
              <a:t>Responsibility</a:t>
            </a:r>
            <a:r>
              <a:rPr lang="en-US" dirty="0" smtClean="0">
                <a:solidFill>
                  <a:srgbClr val="FF0000"/>
                </a:solidFill>
              </a:rPr>
              <a:t> </a:t>
            </a:r>
            <a:r>
              <a:rPr lang="en-US" dirty="0" smtClean="0"/>
              <a:t>– are things we should do and obligations that we meet of our own free will</a:t>
            </a:r>
          </a:p>
          <a:p>
            <a:r>
              <a:rPr lang="en-US" b="1" dirty="0" smtClean="0">
                <a:solidFill>
                  <a:srgbClr val="FF0000"/>
                </a:solidFill>
              </a:rPr>
              <a:t>Duty</a:t>
            </a:r>
            <a:r>
              <a:rPr lang="en-US" dirty="0" smtClean="0">
                <a:solidFill>
                  <a:srgbClr val="FF0000"/>
                </a:solidFill>
              </a:rPr>
              <a:t> </a:t>
            </a:r>
            <a:r>
              <a:rPr lang="en-US" dirty="0" smtClean="0"/>
              <a:t>– an action we are required to perform</a:t>
            </a:r>
          </a:p>
          <a:p>
            <a:r>
              <a:rPr lang="en-US" b="1" dirty="0" smtClean="0">
                <a:solidFill>
                  <a:srgbClr val="FF0000"/>
                </a:solidFill>
              </a:rPr>
              <a:t>Register</a:t>
            </a:r>
            <a:r>
              <a:rPr lang="en-US" dirty="0" smtClean="0">
                <a:solidFill>
                  <a:srgbClr val="FF0000"/>
                </a:solidFill>
              </a:rPr>
              <a:t> </a:t>
            </a:r>
            <a:r>
              <a:rPr lang="en-US" dirty="0" smtClean="0"/>
              <a:t>– to record or enroll formally</a:t>
            </a:r>
          </a:p>
          <a:p>
            <a:r>
              <a:rPr lang="en-US" b="1" dirty="0" smtClean="0">
                <a:solidFill>
                  <a:srgbClr val="FF0000"/>
                </a:solidFill>
              </a:rPr>
              <a:t>Draft</a:t>
            </a:r>
            <a:r>
              <a:rPr lang="en-US" dirty="0" smtClean="0">
                <a:solidFill>
                  <a:srgbClr val="FF0000"/>
                </a:solidFill>
              </a:rPr>
              <a:t> </a:t>
            </a:r>
            <a:r>
              <a:rPr lang="en-US" dirty="0" smtClean="0"/>
              <a:t>– to call for military service</a:t>
            </a:r>
          </a:p>
          <a:p>
            <a:r>
              <a:rPr lang="en-US" b="1" dirty="0" smtClean="0">
                <a:solidFill>
                  <a:srgbClr val="FF0000"/>
                </a:solidFill>
              </a:rPr>
              <a:t>Tolerance</a:t>
            </a:r>
            <a:r>
              <a:rPr lang="en-US" dirty="0" smtClean="0">
                <a:solidFill>
                  <a:srgbClr val="FF0000"/>
                </a:solidFill>
              </a:rPr>
              <a:t> </a:t>
            </a:r>
            <a:r>
              <a:rPr lang="en-US" dirty="0" smtClean="0"/>
              <a:t>– respecting and accepting others, regardless of their beliefs, practices, or differences.</a:t>
            </a:r>
          </a:p>
          <a:p>
            <a:r>
              <a:rPr lang="en-US" b="1" dirty="0" smtClean="0">
                <a:solidFill>
                  <a:srgbClr val="FF0000"/>
                </a:solidFill>
              </a:rPr>
              <a:t>Welfare</a:t>
            </a:r>
            <a:r>
              <a:rPr lang="en-US" dirty="0" smtClean="0">
                <a:solidFill>
                  <a:srgbClr val="FF0000"/>
                </a:solidFill>
              </a:rPr>
              <a:t> </a:t>
            </a:r>
            <a:r>
              <a:rPr lang="en-US" dirty="0" smtClean="0"/>
              <a:t>– the health, prosperity, and happiness of the members of a community</a:t>
            </a:r>
          </a:p>
          <a:p>
            <a:r>
              <a:rPr lang="en-US" b="1" dirty="0" smtClean="0">
                <a:solidFill>
                  <a:srgbClr val="FF0000"/>
                </a:solidFill>
              </a:rPr>
              <a:t>Volunteerism</a:t>
            </a:r>
            <a:r>
              <a:rPr lang="en-US" dirty="0" smtClean="0">
                <a:solidFill>
                  <a:srgbClr val="FF0000"/>
                </a:solidFill>
              </a:rPr>
              <a:t> </a:t>
            </a:r>
            <a:r>
              <a:rPr lang="en-US" dirty="0" smtClean="0"/>
              <a:t>– the practice of offering your time and services to others without receiving payment</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Duties of Citizens</a:t>
            </a:r>
            <a:endParaRPr lang="en-US" dirty="0"/>
          </a:p>
        </p:txBody>
      </p:sp>
      <p:sp>
        <p:nvSpPr>
          <p:cNvPr id="3" name="Content Placeholder 2"/>
          <p:cNvSpPr>
            <a:spLocks noGrp="1"/>
          </p:cNvSpPr>
          <p:nvPr>
            <p:ph sz="half" idx="1"/>
          </p:nvPr>
        </p:nvSpPr>
        <p:spPr>
          <a:xfrm>
            <a:off x="457200" y="1981200"/>
            <a:ext cx="4343400" cy="4495800"/>
          </a:xfrm>
        </p:spPr>
        <p:txBody>
          <a:bodyPr>
            <a:normAutofit fontScale="62500" lnSpcReduction="20000"/>
          </a:bodyPr>
          <a:lstStyle/>
          <a:p>
            <a:r>
              <a:rPr lang="en-US" dirty="0" smtClean="0"/>
              <a:t>What is a community?</a:t>
            </a:r>
          </a:p>
          <a:p>
            <a:pPr lvl="1"/>
            <a:r>
              <a:rPr lang="en-US" dirty="0" smtClean="0"/>
              <a:t>School, workplace, place of worship, our state, and our country.</a:t>
            </a:r>
          </a:p>
          <a:p>
            <a:r>
              <a:rPr lang="en-US" dirty="0" smtClean="0"/>
              <a:t>Citizens have responsibilities which are things we should do and are obligations that we meet on our own free will.</a:t>
            </a:r>
          </a:p>
          <a:p>
            <a:r>
              <a:rPr lang="en-US" dirty="0" smtClean="0"/>
              <a:t>Duties are actions that we are required to perform.</a:t>
            </a:r>
          </a:p>
          <a:p>
            <a:r>
              <a:rPr lang="en-US" dirty="0" smtClean="0"/>
              <a:t>The national, state, and local governments require American citizens to perform certain duties.</a:t>
            </a:r>
          </a:p>
          <a:p>
            <a:pPr lvl="1"/>
            <a:r>
              <a:rPr lang="en-US" dirty="0" smtClean="0"/>
              <a:t>These duties are set by laws and anyone who fails to perform those duties are subject to penalties under the law.</a:t>
            </a:r>
          </a:p>
          <a:p>
            <a:pPr>
              <a:buNone/>
            </a:pP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00600" y="2743200"/>
            <a:ext cx="4038600" cy="2193694"/>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Duties of Citizens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514600"/>
            <a:ext cx="2919412" cy="3011882"/>
          </a:xfrm>
        </p:spPr>
      </p:pic>
      <p:sp>
        <p:nvSpPr>
          <p:cNvPr id="4" name="Content Placeholder 3"/>
          <p:cNvSpPr>
            <a:spLocks noGrp="1"/>
          </p:cNvSpPr>
          <p:nvPr>
            <p:ph sz="half" idx="2"/>
          </p:nvPr>
        </p:nvSpPr>
        <p:spPr>
          <a:xfrm>
            <a:off x="3505200" y="1828800"/>
            <a:ext cx="5181600" cy="4648200"/>
          </a:xfrm>
        </p:spPr>
        <p:txBody>
          <a:bodyPr>
            <a:normAutofit fontScale="92500" lnSpcReduction="20000"/>
          </a:bodyPr>
          <a:lstStyle/>
          <a:p>
            <a:r>
              <a:rPr lang="en-US" dirty="0" smtClean="0"/>
              <a:t>Five of our most important duties and responsibilities as citizens are:</a:t>
            </a:r>
          </a:p>
          <a:p>
            <a:pPr lvl="1"/>
            <a:r>
              <a:rPr lang="en-US" dirty="0" smtClean="0"/>
              <a:t>Serve in Court</a:t>
            </a:r>
          </a:p>
          <a:p>
            <a:pPr lvl="1"/>
            <a:r>
              <a:rPr lang="en-US" dirty="0" smtClean="0"/>
              <a:t>Attend School</a:t>
            </a:r>
          </a:p>
          <a:p>
            <a:pPr lvl="1"/>
            <a:r>
              <a:rPr lang="en-US" dirty="0" smtClean="0"/>
              <a:t>Obey Laws</a:t>
            </a:r>
          </a:p>
          <a:p>
            <a:pPr lvl="1"/>
            <a:r>
              <a:rPr lang="en-US" dirty="0" smtClean="0"/>
              <a:t>Pay Taxes</a:t>
            </a:r>
          </a:p>
          <a:p>
            <a:pPr lvl="1"/>
            <a:r>
              <a:rPr lang="en-US" dirty="0" smtClean="0"/>
              <a:t>Defend the Nation</a:t>
            </a:r>
          </a:p>
          <a:p>
            <a:pPr lvl="2"/>
            <a:r>
              <a:rPr lang="en-US" dirty="0" smtClean="0"/>
              <a:t>Citizens aged 18 – 25 must register with the Selective Service System in case of a national emergency and there is a draft for military service.</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086600" cy="1295400"/>
          </a:xfrm>
        </p:spPr>
        <p:txBody>
          <a:bodyPr/>
          <a:lstStyle/>
          <a:p>
            <a:pPr algn="ctr"/>
            <a:r>
              <a:rPr lang="en-US" dirty="0" smtClean="0"/>
              <a:t>Be an Informed and Active Citizen</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1001" y="2209800"/>
            <a:ext cx="2666999" cy="3505199"/>
          </a:xfrm>
        </p:spPr>
      </p:pic>
      <p:sp>
        <p:nvSpPr>
          <p:cNvPr id="4" name="Content Placeholder 3"/>
          <p:cNvSpPr>
            <a:spLocks noGrp="1"/>
          </p:cNvSpPr>
          <p:nvPr>
            <p:ph sz="half" idx="2"/>
          </p:nvPr>
        </p:nvSpPr>
        <p:spPr>
          <a:xfrm>
            <a:off x="3048000" y="1600200"/>
            <a:ext cx="5791200" cy="5105400"/>
          </a:xfrm>
        </p:spPr>
        <p:txBody>
          <a:bodyPr>
            <a:noAutofit/>
          </a:bodyPr>
          <a:lstStyle/>
          <a:p>
            <a:r>
              <a:rPr lang="en-US" sz="1600" dirty="0" smtClean="0"/>
              <a:t>Government decisions affect your life.</a:t>
            </a:r>
          </a:p>
          <a:p>
            <a:pPr lvl="1"/>
            <a:r>
              <a:rPr lang="en-US" sz="1400" dirty="0" smtClean="0"/>
              <a:t>Laws might be passed that affect you</a:t>
            </a:r>
          </a:p>
          <a:p>
            <a:pPr lvl="1"/>
            <a:r>
              <a:rPr lang="en-US" sz="1400" dirty="0" smtClean="0"/>
              <a:t>School board might vote on your kids school</a:t>
            </a:r>
          </a:p>
          <a:p>
            <a:pPr lvl="1"/>
            <a:r>
              <a:rPr lang="en-US" sz="1400" dirty="0" smtClean="0"/>
              <a:t>Town council might use your money for a new park</a:t>
            </a:r>
          </a:p>
          <a:p>
            <a:pPr lvl="1"/>
            <a:r>
              <a:rPr lang="en-US" sz="1400" dirty="0" smtClean="0"/>
              <a:t>Homeowners association might use your money to fix the fences</a:t>
            </a:r>
          </a:p>
          <a:p>
            <a:r>
              <a:rPr lang="en-US" sz="1600" dirty="0" smtClean="0"/>
              <a:t>You have a responsibility to know what the government is doing so that you can voice your opinion on those matters.</a:t>
            </a:r>
          </a:p>
          <a:p>
            <a:r>
              <a:rPr lang="en-US" sz="1600" dirty="0" smtClean="0"/>
              <a:t>Citizens are responsible for making sure that the government is working properly.</a:t>
            </a:r>
          </a:p>
          <a:p>
            <a:r>
              <a:rPr lang="en-US" sz="1600" dirty="0" smtClean="0"/>
              <a:t>You can make your voice heard by supporting a cause that you care about, contacting elected officials, and, above all, by voting.</a:t>
            </a:r>
          </a:p>
          <a:p>
            <a:r>
              <a:rPr lang="en-US" sz="1600" dirty="0" smtClean="0"/>
              <a:t>Voting is one of American citizens’ most important responsibilities.</a:t>
            </a:r>
          </a:p>
          <a:p>
            <a:r>
              <a:rPr lang="en-US" sz="1600" dirty="0" smtClean="0"/>
              <a:t>“The ultimate rulers of our democracy are not a President and Senators and Congressmen and Government officials but the voters of this country.” – Franklin D. Roosevelt </a:t>
            </a:r>
            <a:endParaRPr lang="en-US" sz="16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 an Informed               and Active Citizen</a:t>
            </a:r>
            <a:endParaRPr lang="en-US" dirty="0"/>
          </a:p>
        </p:txBody>
      </p:sp>
      <p:sp>
        <p:nvSpPr>
          <p:cNvPr id="3" name="Content Placeholder 2"/>
          <p:cNvSpPr>
            <a:spLocks noGrp="1"/>
          </p:cNvSpPr>
          <p:nvPr>
            <p:ph sz="half" idx="1"/>
          </p:nvPr>
        </p:nvSpPr>
        <p:spPr>
          <a:xfrm>
            <a:off x="457200" y="2057400"/>
            <a:ext cx="4038600" cy="4419600"/>
          </a:xfrm>
        </p:spPr>
        <p:txBody>
          <a:bodyPr>
            <a:normAutofit fontScale="70000" lnSpcReduction="20000"/>
          </a:bodyPr>
          <a:lstStyle/>
          <a:p>
            <a:r>
              <a:rPr lang="en-US" dirty="0" smtClean="0"/>
              <a:t>Everyone 18 and older has the right to vote.</a:t>
            </a:r>
          </a:p>
          <a:p>
            <a:r>
              <a:rPr lang="en-US" dirty="0" smtClean="0"/>
              <a:t>This shapes the future of their communities, states, and nation by voting.</a:t>
            </a:r>
          </a:p>
          <a:p>
            <a:r>
              <a:rPr lang="en-US" dirty="0" smtClean="0"/>
              <a:t>It is your job to make sure you are informed about what the candidates want to do and accomplish in office and what they are doing and accomplishing in office.</a:t>
            </a:r>
          </a:p>
          <a:p>
            <a:r>
              <a:rPr lang="en-US" dirty="0" smtClean="0"/>
              <a:t>Voting ensures that leadership is changed in a peaceful and orderly manner.</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872025"/>
            <a:ext cx="4038600" cy="4210913"/>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Respect the                     Rights of Others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1000" y="2291650"/>
            <a:ext cx="4038600" cy="3799256"/>
          </a:xfrm>
        </p:spPr>
      </p:pic>
      <p:sp>
        <p:nvSpPr>
          <p:cNvPr id="4" name="Content Placeholder 3"/>
          <p:cNvSpPr>
            <a:spLocks noGrp="1"/>
          </p:cNvSpPr>
          <p:nvPr>
            <p:ph sz="half" idx="2"/>
          </p:nvPr>
        </p:nvSpPr>
        <p:spPr>
          <a:xfrm>
            <a:off x="4800600" y="2291650"/>
            <a:ext cx="4038600" cy="4297363"/>
          </a:xfrm>
        </p:spPr>
        <p:txBody>
          <a:bodyPr/>
          <a:lstStyle/>
          <a:p>
            <a:r>
              <a:rPr lang="en-US" sz="2400" dirty="0" smtClean="0"/>
              <a:t>Treating others politely and respectfully is also part of being a good citizen.</a:t>
            </a:r>
          </a:p>
          <a:p>
            <a:r>
              <a:rPr lang="en-US" sz="2400" dirty="0" smtClean="0"/>
              <a:t>The U.S. has a very diverse population and respecting and accepting others who are different from you is called tolerance.</a:t>
            </a:r>
            <a:endParaRPr lang="en-US"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Contribute to the Common Good</a:t>
            </a:r>
            <a:endParaRPr lang="en-US" dirty="0"/>
          </a:p>
        </p:txBody>
      </p:sp>
      <p:sp>
        <p:nvSpPr>
          <p:cNvPr id="3" name="Content Placeholder 2"/>
          <p:cNvSpPr>
            <a:spLocks noGrp="1"/>
          </p:cNvSpPr>
          <p:nvPr>
            <p:ph sz="half" idx="1"/>
          </p:nvPr>
        </p:nvSpPr>
        <p:spPr>
          <a:xfrm>
            <a:off x="457200" y="2057400"/>
            <a:ext cx="8382000" cy="2590800"/>
          </a:xfrm>
        </p:spPr>
        <p:txBody>
          <a:bodyPr>
            <a:noAutofit/>
          </a:bodyPr>
          <a:lstStyle/>
          <a:p>
            <a:r>
              <a:rPr lang="en-US" sz="2000" dirty="0" smtClean="0"/>
              <a:t>Responsible citizens show concern for others as well as themselves.</a:t>
            </a:r>
          </a:p>
          <a:p>
            <a:r>
              <a:rPr lang="en-US" sz="2000" dirty="0" smtClean="0"/>
              <a:t>They are willing to give time, effort, and money to improve community life</a:t>
            </a:r>
          </a:p>
          <a:p>
            <a:r>
              <a:rPr lang="en-US" sz="2000" dirty="0" smtClean="0"/>
              <a:t>Giving your time to work in the community is called  volunteerism.</a:t>
            </a:r>
          </a:p>
          <a:p>
            <a:r>
              <a:rPr lang="en-US" sz="2000" dirty="0" smtClean="0"/>
              <a:t>Over 63 million people, aged 16 and up, do volunteer work.</a:t>
            </a:r>
          </a:p>
          <a:p>
            <a:r>
              <a:rPr lang="en-US" sz="2000" dirty="0" smtClean="0"/>
              <a:t>Americans give over $300 billion dollars annually to charity.</a:t>
            </a:r>
            <a:endParaRPr lang="en-US" sz="2000"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9600" y="4876800"/>
            <a:ext cx="8077200" cy="1669051"/>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Forms of Government</a:t>
            </a:r>
            <a:endParaRPr lang="en-US" dirty="0"/>
          </a:p>
        </p:txBody>
      </p:sp>
      <p:sp>
        <p:nvSpPr>
          <p:cNvPr id="6" name="Subtitle 5"/>
          <p:cNvSpPr>
            <a:spLocks noGrp="1"/>
          </p:cNvSpPr>
          <p:nvPr>
            <p:ph type="subTitle" idx="1"/>
          </p:nvPr>
        </p:nvSpPr>
        <p:spPr/>
        <p:txBody>
          <a:bodyPr/>
          <a:lstStyle/>
          <a:p>
            <a:r>
              <a:rPr lang="en-US" dirty="0" smtClean="0"/>
              <a:t>Section 4</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Key Terms</a:t>
            </a:r>
            <a:endParaRPr lang="en-US" dirty="0"/>
          </a:p>
        </p:txBody>
      </p:sp>
      <p:sp>
        <p:nvSpPr>
          <p:cNvPr id="5" name="Content Placeholder 4"/>
          <p:cNvSpPr>
            <a:spLocks noGrp="1"/>
          </p:cNvSpPr>
          <p:nvPr>
            <p:ph idx="1"/>
          </p:nvPr>
        </p:nvSpPr>
        <p:spPr>
          <a:xfrm>
            <a:off x="228600" y="1905000"/>
            <a:ext cx="8686800" cy="4648200"/>
          </a:xfrm>
        </p:spPr>
        <p:txBody>
          <a:bodyPr>
            <a:noAutofit/>
          </a:bodyPr>
          <a:lstStyle/>
          <a:p>
            <a:r>
              <a:rPr lang="en-US" sz="1800" b="1" dirty="0" smtClean="0">
                <a:solidFill>
                  <a:srgbClr val="FF0000"/>
                </a:solidFill>
              </a:rPr>
              <a:t>Public policy </a:t>
            </a:r>
            <a:r>
              <a:rPr lang="en-US" sz="1800" dirty="0" smtClean="0"/>
              <a:t>– refers to the decisions and actions a government takes to solve problems in the community.</a:t>
            </a:r>
          </a:p>
          <a:p>
            <a:r>
              <a:rPr lang="en-US" sz="1800" b="1" dirty="0" smtClean="0">
                <a:solidFill>
                  <a:srgbClr val="FF0000"/>
                </a:solidFill>
              </a:rPr>
              <a:t>Resolve</a:t>
            </a:r>
            <a:r>
              <a:rPr lang="en-US" sz="1800" dirty="0" smtClean="0">
                <a:solidFill>
                  <a:srgbClr val="FF0000"/>
                </a:solidFill>
              </a:rPr>
              <a:t> </a:t>
            </a:r>
            <a:r>
              <a:rPr lang="en-US" sz="1800" dirty="0" smtClean="0"/>
              <a:t>– to find a solution to a disagreement</a:t>
            </a:r>
          </a:p>
          <a:p>
            <a:r>
              <a:rPr lang="en-US" sz="1800" b="1" dirty="0" smtClean="0">
                <a:solidFill>
                  <a:srgbClr val="FF0000"/>
                </a:solidFill>
              </a:rPr>
              <a:t>Representative democracy </a:t>
            </a:r>
            <a:r>
              <a:rPr lang="en-US" sz="1800" dirty="0" smtClean="0"/>
              <a:t>– a government in which citizens choose a smaller group to govern on their behalf</a:t>
            </a:r>
          </a:p>
          <a:p>
            <a:r>
              <a:rPr lang="en-US" sz="1800" b="1" dirty="0" smtClean="0">
                <a:solidFill>
                  <a:srgbClr val="FF0000"/>
                </a:solidFill>
              </a:rPr>
              <a:t>Constitutional monarchy </a:t>
            </a:r>
            <a:r>
              <a:rPr lang="en-US" sz="1800" dirty="0" smtClean="0"/>
              <a:t>– monarchy in which the power of the hereditary ruler is limited by the country's constitution and laws</a:t>
            </a:r>
          </a:p>
          <a:p>
            <a:r>
              <a:rPr lang="en-US" sz="1800" b="1" dirty="0" smtClean="0">
                <a:solidFill>
                  <a:srgbClr val="FF0000"/>
                </a:solidFill>
              </a:rPr>
              <a:t>Majority rule </a:t>
            </a:r>
            <a:r>
              <a:rPr lang="en-US" sz="1800" dirty="0" smtClean="0"/>
              <a:t>– political principle providing that a majority of the members of a community has the power to make laws binding up on all the people</a:t>
            </a:r>
          </a:p>
          <a:p>
            <a:r>
              <a:rPr lang="en-US" sz="1800" b="1" dirty="0" smtClean="0">
                <a:solidFill>
                  <a:srgbClr val="FF0000"/>
                </a:solidFill>
              </a:rPr>
              <a:t>Regime</a:t>
            </a:r>
            <a:r>
              <a:rPr lang="en-US" sz="1800" dirty="0" smtClean="0">
                <a:solidFill>
                  <a:srgbClr val="FF0000"/>
                </a:solidFill>
              </a:rPr>
              <a:t> </a:t>
            </a:r>
            <a:r>
              <a:rPr lang="en-US" sz="1800" dirty="0" smtClean="0"/>
              <a:t>– a government that is in power</a:t>
            </a:r>
          </a:p>
          <a:p>
            <a:r>
              <a:rPr lang="en-US" sz="1800" b="1" dirty="0" smtClean="0">
                <a:solidFill>
                  <a:srgbClr val="FF0000"/>
                </a:solidFill>
              </a:rPr>
              <a:t>Authoritarian regime </a:t>
            </a:r>
            <a:r>
              <a:rPr lang="en-US" sz="1800" dirty="0" smtClean="0"/>
              <a:t>– government in which one leader or group of people holds absolute power.</a:t>
            </a:r>
          </a:p>
          <a:p>
            <a:r>
              <a:rPr lang="en-US" sz="1800" b="1" dirty="0" smtClean="0">
                <a:solidFill>
                  <a:srgbClr val="FF0000"/>
                </a:solidFill>
              </a:rPr>
              <a:t>Totalitarian</a:t>
            </a:r>
            <a:r>
              <a:rPr lang="en-US" sz="1800" dirty="0" smtClean="0">
                <a:solidFill>
                  <a:srgbClr val="FF0000"/>
                </a:solidFill>
              </a:rPr>
              <a:t> </a:t>
            </a:r>
            <a:r>
              <a:rPr lang="en-US" sz="1800" dirty="0" smtClean="0"/>
              <a:t>– describes a system in which government control extends to almost all aspects of peoples lives</a:t>
            </a:r>
          </a:p>
          <a:p>
            <a:r>
              <a:rPr lang="en-US" sz="1800" b="1" dirty="0" smtClean="0">
                <a:solidFill>
                  <a:srgbClr val="FF0000"/>
                </a:solidFill>
              </a:rPr>
              <a:t>Ideology</a:t>
            </a:r>
            <a:r>
              <a:rPr lang="en-US" sz="1800" dirty="0" smtClean="0">
                <a:solidFill>
                  <a:srgbClr val="FF0000"/>
                </a:solidFill>
              </a:rPr>
              <a:t> </a:t>
            </a:r>
            <a:r>
              <a:rPr lang="en-US" sz="1800" dirty="0" smtClean="0"/>
              <a:t>– a body of ideas about life and society</a:t>
            </a:r>
            <a:endParaRPr lang="en-US"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American Diversity</a:t>
            </a:r>
            <a:endParaRPr lang="en-US" dirty="0"/>
          </a:p>
        </p:txBody>
      </p:sp>
      <p:pic>
        <p:nvPicPr>
          <p:cNvPr id="5" name="Content Placeholder 4" descr="diversity.jpg"/>
          <p:cNvPicPr>
            <a:picLocks noGrp="1" noChangeAspect="1"/>
          </p:cNvPicPr>
          <p:nvPr>
            <p:ph sz="half" idx="1"/>
          </p:nvPr>
        </p:nvPicPr>
        <p:blipFill>
          <a:blip r:embed="rId2"/>
          <a:stretch>
            <a:fillRect/>
          </a:stretch>
        </p:blipFill>
        <p:spPr>
          <a:xfrm>
            <a:off x="457200" y="2133599"/>
            <a:ext cx="3429000" cy="3992563"/>
          </a:xfrm>
        </p:spPr>
      </p:pic>
      <p:sp>
        <p:nvSpPr>
          <p:cNvPr id="4" name="Content Placeholder 3"/>
          <p:cNvSpPr>
            <a:spLocks noGrp="1"/>
          </p:cNvSpPr>
          <p:nvPr>
            <p:ph sz="half" idx="2"/>
          </p:nvPr>
        </p:nvSpPr>
        <p:spPr>
          <a:xfrm>
            <a:off x="4038600" y="1524000"/>
            <a:ext cx="4876800" cy="5029200"/>
          </a:xfrm>
        </p:spPr>
        <p:txBody>
          <a:bodyPr/>
          <a:lstStyle/>
          <a:p>
            <a:r>
              <a:rPr lang="en-US" dirty="0" smtClean="0"/>
              <a:t>The American population is very diverse and people belong to a variety of racial and ethnic groups.</a:t>
            </a:r>
          </a:p>
          <a:p>
            <a:r>
              <a:rPr lang="en-US" dirty="0" smtClean="0"/>
              <a:t>Ethnic groups share a common national, cultural, or racial background.</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Levels of Government</a:t>
            </a:r>
            <a:endParaRPr lang="en-US" dirty="0"/>
          </a:p>
        </p:txBody>
      </p:sp>
      <p:sp>
        <p:nvSpPr>
          <p:cNvPr id="3" name="Content Placeholder 2"/>
          <p:cNvSpPr>
            <a:spLocks noGrp="1"/>
          </p:cNvSpPr>
          <p:nvPr>
            <p:ph sz="half" idx="1"/>
          </p:nvPr>
        </p:nvSpPr>
        <p:spPr>
          <a:xfrm>
            <a:off x="3429000" y="1943099"/>
            <a:ext cx="5410200" cy="4371105"/>
          </a:xfrm>
        </p:spPr>
        <p:txBody>
          <a:bodyPr>
            <a:normAutofit fontScale="62500" lnSpcReduction="20000"/>
          </a:bodyPr>
          <a:lstStyle/>
          <a:p>
            <a:r>
              <a:rPr lang="en-US" b="1" smtClean="0">
                <a:solidFill>
                  <a:srgbClr val="FF0000"/>
                </a:solidFill>
              </a:rPr>
              <a:t>Federal/National </a:t>
            </a:r>
            <a:r>
              <a:rPr lang="en-US" b="1" dirty="0" smtClean="0">
                <a:solidFill>
                  <a:srgbClr val="FF0000"/>
                </a:solidFill>
              </a:rPr>
              <a:t>Government</a:t>
            </a:r>
          </a:p>
          <a:p>
            <a:pPr lvl="1"/>
            <a:r>
              <a:rPr lang="en-US" dirty="0" smtClean="0"/>
              <a:t>Makes laws for the nation</a:t>
            </a:r>
          </a:p>
          <a:p>
            <a:pPr lvl="1"/>
            <a:r>
              <a:rPr lang="en-US" dirty="0" smtClean="0"/>
              <a:t>Makes rules for citizenship</a:t>
            </a:r>
          </a:p>
          <a:p>
            <a:pPr lvl="1"/>
            <a:r>
              <a:rPr lang="en-US" dirty="0" smtClean="0"/>
              <a:t>Oversees foreign policy, elections, and the military</a:t>
            </a:r>
          </a:p>
          <a:p>
            <a:r>
              <a:rPr lang="en-US" b="1" dirty="0" smtClean="0">
                <a:solidFill>
                  <a:srgbClr val="FF0000"/>
                </a:solidFill>
              </a:rPr>
              <a:t>State Government</a:t>
            </a:r>
          </a:p>
          <a:p>
            <a:pPr lvl="1"/>
            <a:r>
              <a:rPr lang="en-US" dirty="0" smtClean="0"/>
              <a:t>Makes laws for the state</a:t>
            </a:r>
          </a:p>
          <a:p>
            <a:pPr lvl="1"/>
            <a:r>
              <a:rPr lang="en-US" dirty="0" smtClean="0"/>
              <a:t>Sets up local governments</a:t>
            </a:r>
          </a:p>
          <a:p>
            <a:pPr lvl="1"/>
            <a:r>
              <a:rPr lang="en-US" dirty="0" smtClean="0"/>
              <a:t>Oversees education and public health</a:t>
            </a:r>
          </a:p>
          <a:p>
            <a:r>
              <a:rPr lang="en-US" b="1" dirty="0" smtClean="0">
                <a:solidFill>
                  <a:srgbClr val="FF0000"/>
                </a:solidFill>
              </a:rPr>
              <a:t>Local Government</a:t>
            </a:r>
          </a:p>
          <a:p>
            <a:pPr lvl="1"/>
            <a:r>
              <a:rPr lang="en-US" dirty="0" smtClean="0"/>
              <a:t>Run counties, cities, and towns</a:t>
            </a:r>
          </a:p>
          <a:p>
            <a:pPr lvl="1"/>
            <a:r>
              <a:rPr lang="en-US" dirty="0" smtClean="0"/>
              <a:t>Provide schools, police, and fire departments</a:t>
            </a:r>
          </a:p>
          <a:p>
            <a:pPr lvl="1"/>
            <a:r>
              <a:rPr lang="en-US" dirty="0" smtClean="0"/>
              <a:t>Provide road maintenance, snow removal, trash collection and other services that people depend on every day</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2362200"/>
            <a:ext cx="2833687" cy="3461844"/>
          </a:xfrm>
        </p:spPr>
      </p:pic>
    </p:spTree>
    <p:extLst>
      <p:ext uri="{BB962C8B-B14F-4D97-AF65-F5344CB8AC3E}">
        <p14:creationId xmlns:p14="http://schemas.microsoft.com/office/powerpoint/2010/main" val="40398132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752600" y="304800"/>
            <a:ext cx="6705600" cy="6096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National or Federal Government </a:t>
            </a:r>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sp>
        <p:nvSpPr>
          <p:cNvPr id="8" name="Oval 7"/>
          <p:cNvSpPr/>
          <p:nvPr/>
        </p:nvSpPr>
        <p:spPr>
          <a:xfrm>
            <a:off x="2552700" y="1257300"/>
            <a:ext cx="5105400" cy="4191000"/>
          </a:xfrm>
          <a:prstGeom prst="ellipse">
            <a:avLst/>
          </a:prstGeom>
          <a:solidFill>
            <a:schemeClr val="tx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solidFill>
                  <a:schemeClr val="tx1"/>
                </a:solidFill>
              </a:rPr>
              <a:t>State Government</a:t>
            </a:r>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a:p>
        </p:txBody>
      </p:sp>
      <p:sp>
        <p:nvSpPr>
          <p:cNvPr id="9" name="Oval 8"/>
          <p:cNvSpPr/>
          <p:nvPr/>
        </p:nvSpPr>
        <p:spPr>
          <a:xfrm>
            <a:off x="3314700" y="1981200"/>
            <a:ext cx="3581400" cy="2743200"/>
          </a:xfrm>
          <a:prstGeom prst="ellipse">
            <a:avLst/>
          </a:prstGeom>
          <a:solidFill>
            <a:srgbClr val="FF33CC"/>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tx1"/>
                </a:solidFill>
              </a:rPr>
              <a:t>Local Government</a:t>
            </a:r>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p:txBody>
      </p:sp>
      <p:sp>
        <p:nvSpPr>
          <p:cNvPr id="10" name="5-Point Star 9"/>
          <p:cNvSpPr/>
          <p:nvPr/>
        </p:nvSpPr>
        <p:spPr>
          <a:xfrm>
            <a:off x="4267200" y="2743200"/>
            <a:ext cx="1676400" cy="1219200"/>
          </a:xfrm>
          <a:prstGeom prst="star5">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You</a:t>
            </a:r>
            <a:endParaRPr lang="en-US" dirty="0"/>
          </a:p>
        </p:txBody>
      </p:sp>
    </p:spTree>
    <p:extLst>
      <p:ext uri="{BB962C8B-B14F-4D97-AF65-F5344CB8AC3E}">
        <p14:creationId xmlns:p14="http://schemas.microsoft.com/office/powerpoint/2010/main" val="15675596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81000"/>
            <a:ext cx="6781800" cy="1143000"/>
          </a:xfrm>
        </p:spPr>
        <p:txBody>
          <a:bodyPr/>
          <a:lstStyle/>
          <a:p>
            <a:r>
              <a:rPr lang="en-US" sz="3200" dirty="0" smtClean="0"/>
              <a:t>Forms of Government Explained </a:t>
            </a:r>
            <a:endParaRPr lang="en-US" sz="3200" dirty="0"/>
          </a:p>
        </p:txBody>
      </p:sp>
      <p:sp>
        <p:nvSpPr>
          <p:cNvPr id="3" name="Content Placeholder 2"/>
          <p:cNvSpPr>
            <a:spLocks noGrp="1"/>
          </p:cNvSpPr>
          <p:nvPr>
            <p:ph idx="1"/>
          </p:nvPr>
        </p:nvSpPr>
        <p:spPr/>
        <p:txBody>
          <a:bodyPr/>
          <a:lstStyle/>
          <a:p>
            <a:r>
              <a:rPr lang="en-US" sz="2000" dirty="0"/>
              <a:t>All governments, no matter their structure (or form) enjoy three powers:  the power to create laws (legislative), the power to enforce laws (executive) and the power to adjudicate laws (judicial).   The way that those powers are organized determines the form of government.  In the United States, for example, the U.S. Constitution begins with “we the people” which speaks to the notion that the U.S. is a democracy.  However, as the U.S. Constitution outlines a system of representation through which the people rule, it is known as a republic, or a representative democracy.  </a:t>
            </a:r>
          </a:p>
          <a:p>
            <a:r>
              <a:rPr lang="en-US" sz="2000" dirty="0"/>
              <a:t>	Several factors impact the form of government that a nation will adopt; these include, but are not limited to the nation’s history, culture, values, beliefs, political participation, geography, location, international relations, domestic concerns and past practices. </a:t>
            </a:r>
          </a:p>
        </p:txBody>
      </p:sp>
    </p:spTree>
    <p:extLst>
      <p:ext uri="{BB962C8B-B14F-4D97-AF65-F5344CB8AC3E}">
        <p14:creationId xmlns:p14="http://schemas.microsoft.com/office/powerpoint/2010/main" val="13393449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Importance                 of Government</a:t>
            </a:r>
            <a:endParaRPr lang="en-US" dirty="0"/>
          </a:p>
        </p:txBody>
      </p:sp>
      <p:sp>
        <p:nvSpPr>
          <p:cNvPr id="3" name="Content Placeholder 2"/>
          <p:cNvSpPr>
            <a:spLocks noGrp="1"/>
          </p:cNvSpPr>
          <p:nvPr>
            <p:ph sz="half" idx="1"/>
          </p:nvPr>
        </p:nvSpPr>
        <p:spPr>
          <a:xfrm>
            <a:off x="457200" y="2209800"/>
            <a:ext cx="4038600" cy="4297363"/>
          </a:xfrm>
        </p:spPr>
        <p:txBody>
          <a:bodyPr>
            <a:normAutofit fontScale="85000" lnSpcReduction="20000"/>
          </a:bodyPr>
          <a:lstStyle/>
          <a:p>
            <a:r>
              <a:rPr lang="en-US" dirty="0" smtClean="0"/>
              <a:t>If you played a sport without a ref, it would be a free-for-all.</a:t>
            </a:r>
          </a:p>
          <a:p>
            <a:r>
              <a:rPr lang="en-US" dirty="0" smtClean="0"/>
              <a:t>Without government, people would face a world with confusion, violence, and fear.</a:t>
            </a:r>
          </a:p>
          <a:p>
            <a:r>
              <a:rPr lang="en-US" dirty="0" smtClean="0"/>
              <a:t>Government makes it possible to live together peacefully and productively. </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67200" y="2438400"/>
            <a:ext cx="4572001" cy="3048000"/>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Functions of Gov’t</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87638762"/>
              </p:ext>
            </p:extLst>
          </p:nvPr>
        </p:nvGraphicFramePr>
        <p:xfrm>
          <a:off x="457200" y="2438400"/>
          <a:ext cx="8229600" cy="2595880"/>
        </p:xfrm>
        <a:graphic>
          <a:graphicData uri="http://schemas.openxmlformats.org/drawingml/2006/table">
            <a:tbl>
              <a:tblPr firstRow="1" bandRow="1">
                <a:tableStyleId>{5940675A-B579-460E-94D1-54222C63F5DA}</a:tableStyleId>
              </a:tblPr>
              <a:tblGrid>
                <a:gridCol w="4114800"/>
                <a:gridCol w="4114800"/>
              </a:tblGrid>
              <a:tr h="370840">
                <a:tc>
                  <a:txBody>
                    <a:bodyPr/>
                    <a:lstStyle/>
                    <a:p>
                      <a:pPr algn="ctr"/>
                      <a:r>
                        <a:rPr lang="en-US" b="1" dirty="0" smtClean="0"/>
                        <a:t>KEEP ORDER</a:t>
                      </a:r>
                      <a:endParaRPr lang="en-US" b="1" dirty="0"/>
                    </a:p>
                  </a:txBody>
                  <a:tcPr>
                    <a:solidFill>
                      <a:srgbClr val="FF0000"/>
                    </a:solidFill>
                  </a:tcPr>
                </a:tc>
                <a:tc>
                  <a:txBody>
                    <a:bodyPr/>
                    <a:lstStyle/>
                    <a:p>
                      <a:pPr algn="ctr"/>
                      <a:r>
                        <a:rPr lang="en-US" b="1" dirty="0" smtClean="0"/>
                        <a:t>PROVIDE SECURITY</a:t>
                      </a:r>
                      <a:endParaRPr lang="en-US" b="1" dirty="0"/>
                    </a:p>
                  </a:txBody>
                  <a:tcPr>
                    <a:solidFill>
                      <a:srgbClr val="7030A0"/>
                    </a:solidFill>
                  </a:tcPr>
                </a:tc>
              </a:tr>
              <a:tr h="370840">
                <a:tc>
                  <a:txBody>
                    <a:bodyPr/>
                    <a:lstStyle/>
                    <a:p>
                      <a:r>
                        <a:rPr lang="en-US" dirty="0" smtClean="0"/>
                        <a:t>Pass and enforce laws to deter crime</a:t>
                      </a:r>
                      <a:endParaRPr lang="en-US" dirty="0"/>
                    </a:p>
                  </a:txBody>
                  <a:tcPr>
                    <a:solidFill>
                      <a:schemeClr val="tx2">
                        <a:lumMod val="60000"/>
                        <a:lumOff val="40000"/>
                      </a:schemeClr>
                    </a:solidFill>
                  </a:tcPr>
                </a:tc>
                <a:tc>
                  <a:txBody>
                    <a:bodyPr/>
                    <a:lstStyle/>
                    <a:p>
                      <a:r>
                        <a:rPr lang="en-US" dirty="0" smtClean="0"/>
                        <a:t>Establish armed forces</a:t>
                      </a:r>
                      <a:endParaRPr lang="en-US" dirty="0"/>
                    </a:p>
                  </a:txBody>
                  <a:tcPr>
                    <a:solidFill>
                      <a:srgbClr val="FF33CC"/>
                    </a:solidFill>
                  </a:tcPr>
                </a:tc>
              </a:tr>
              <a:tr h="370840">
                <a:tc>
                  <a:txBody>
                    <a:bodyPr/>
                    <a:lstStyle/>
                    <a:p>
                      <a:r>
                        <a:rPr lang="en-US" dirty="0" smtClean="0"/>
                        <a:t>Establish</a:t>
                      </a:r>
                      <a:r>
                        <a:rPr lang="en-US" baseline="0" dirty="0" smtClean="0"/>
                        <a:t> courts</a:t>
                      </a:r>
                      <a:endParaRPr lang="en-US" dirty="0"/>
                    </a:p>
                  </a:txBody>
                  <a:tcPr>
                    <a:solidFill>
                      <a:schemeClr val="tx2">
                        <a:lumMod val="60000"/>
                        <a:lumOff val="40000"/>
                      </a:schemeClr>
                    </a:solidFill>
                  </a:tcPr>
                </a:tc>
                <a:tc>
                  <a:txBody>
                    <a:bodyPr/>
                    <a:lstStyle/>
                    <a:p>
                      <a:r>
                        <a:rPr lang="en-US" dirty="0" smtClean="0"/>
                        <a:t>Protect citizens from foreign attacks</a:t>
                      </a:r>
                      <a:endParaRPr lang="en-US" dirty="0"/>
                    </a:p>
                  </a:txBody>
                  <a:tcPr>
                    <a:solidFill>
                      <a:srgbClr val="FF33CC"/>
                    </a:solidFill>
                  </a:tcPr>
                </a:tc>
              </a:tr>
              <a:tr h="370840">
                <a:tc>
                  <a:txBody>
                    <a:bodyPr/>
                    <a:lstStyle/>
                    <a:p>
                      <a:pPr algn="ctr"/>
                      <a:r>
                        <a:rPr lang="en-US" b="1" dirty="0" smtClean="0"/>
                        <a:t>PROVIDE</a:t>
                      </a:r>
                      <a:r>
                        <a:rPr lang="en-US" b="1" baseline="0" dirty="0" smtClean="0"/>
                        <a:t> SERVICES</a:t>
                      </a:r>
                      <a:endParaRPr lang="en-US" b="1" dirty="0"/>
                    </a:p>
                  </a:txBody>
                  <a:tcPr>
                    <a:solidFill>
                      <a:srgbClr val="00B050"/>
                    </a:solidFill>
                  </a:tcPr>
                </a:tc>
                <a:tc>
                  <a:txBody>
                    <a:bodyPr/>
                    <a:lstStyle/>
                    <a:p>
                      <a:pPr algn="ctr"/>
                      <a:r>
                        <a:rPr lang="en-US" b="1" dirty="0" smtClean="0"/>
                        <a:t>GUIDE THE COMMUNITY</a:t>
                      </a:r>
                      <a:endParaRPr lang="en-US" b="1" dirty="0"/>
                    </a:p>
                  </a:txBody>
                  <a:tcPr>
                    <a:solidFill>
                      <a:srgbClr val="0070C0"/>
                    </a:solidFill>
                  </a:tcPr>
                </a:tc>
              </a:tr>
              <a:tr h="370840">
                <a:tc>
                  <a:txBody>
                    <a:bodyPr/>
                    <a:lstStyle/>
                    <a:p>
                      <a:r>
                        <a:rPr lang="en-US" dirty="0" smtClean="0"/>
                        <a:t>Protect public health</a:t>
                      </a:r>
                      <a:endParaRPr lang="en-US" dirty="0"/>
                    </a:p>
                  </a:txBody>
                  <a:tcPr>
                    <a:solidFill>
                      <a:srgbClr val="92D050"/>
                    </a:solidFill>
                  </a:tcPr>
                </a:tc>
                <a:tc>
                  <a:txBody>
                    <a:bodyPr/>
                    <a:lstStyle/>
                    <a:p>
                      <a:r>
                        <a:rPr lang="en-US" dirty="0" smtClean="0"/>
                        <a:t>Develop public</a:t>
                      </a:r>
                      <a:r>
                        <a:rPr lang="en-US" baseline="0" dirty="0" smtClean="0"/>
                        <a:t> policy</a:t>
                      </a:r>
                      <a:endParaRPr lang="en-US" dirty="0"/>
                    </a:p>
                  </a:txBody>
                  <a:tcPr>
                    <a:solidFill>
                      <a:srgbClr val="00B0F0"/>
                    </a:solidFill>
                  </a:tcPr>
                </a:tc>
              </a:tr>
              <a:tr h="370840">
                <a:tc>
                  <a:txBody>
                    <a:bodyPr/>
                    <a:lstStyle/>
                    <a:p>
                      <a:r>
                        <a:rPr lang="en-US" dirty="0" smtClean="0"/>
                        <a:t>Protect</a:t>
                      </a:r>
                      <a:r>
                        <a:rPr lang="en-US" baseline="0" dirty="0" smtClean="0"/>
                        <a:t> public safety</a:t>
                      </a:r>
                      <a:endParaRPr lang="en-US" dirty="0"/>
                    </a:p>
                  </a:txBody>
                  <a:tcPr>
                    <a:solidFill>
                      <a:srgbClr val="92D050"/>
                    </a:solidFill>
                  </a:tcPr>
                </a:tc>
                <a:tc>
                  <a:txBody>
                    <a:bodyPr/>
                    <a:lstStyle/>
                    <a:p>
                      <a:r>
                        <a:rPr lang="en-US" dirty="0" smtClean="0"/>
                        <a:t>Manage the economy</a:t>
                      </a:r>
                      <a:endParaRPr lang="en-US" dirty="0"/>
                    </a:p>
                  </a:txBody>
                  <a:tcPr>
                    <a:solidFill>
                      <a:srgbClr val="00B0F0"/>
                    </a:solidFill>
                  </a:tcPr>
                </a:tc>
              </a:tr>
              <a:tr h="370840">
                <a:tc>
                  <a:txBody>
                    <a:bodyPr/>
                    <a:lstStyle/>
                    <a:p>
                      <a:r>
                        <a:rPr lang="en-US" dirty="0" smtClean="0"/>
                        <a:t>Provide public welfare</a:t>
                      </a:r>
                      <a:endParaRPr lang="en-US" dirty="0"/>
                    </a:p>
                  </a:txBody>
                  <a:tcPr>
                    <a:solidFill>
                      <a:srgbClr val="92D050"/>
                    </a:solidFill>
                  </a:tcPr>
                </a:tc>
                <a:tc>
                  <a:txBody>
                    <a:bodyPr/>
                    <a:lstStyle/>
                    <a:p>
                      <a:r>
                        <a:rPr lang="en-US" dirty="0" smtClean="0"/>
                        <a:t>Conduct</a:t>
                      </a:r>
                      <a:r>
                        <a:rPr lang="en-US" baseline="0" dirty="0" smtClean="0"/>
                        <a:t> foreign relations</a:t>
                      </a:r>
                      <a:endParaRPr lang="en-US" dirty="0"/>
                    </a:p>
                  </a:txBody>
                  <a:tcPr>
                    <a:solidFill>
                      <a:srgbClr val="00B0F0"/>
                    </a:solidFill>
                  </a:tcPr>
                </a:tc>
              </a:tr>
            </a:tbl>
          </a:graphicData>
        </a:graphic>
      </p:graphicFrame>
    </p:spTree>
    <p:extLst>
      <p:ext uri="{BB962C8B-B14F-4D97-AF65-F5344CB8AC3E}">
        <p14:creationId xmlns:p14="http://schemas.microsoft.com/office/powerpoint/2010/main" val="12299910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Governments</a:t>
            </a:r>
            <a:endParaRPr lang="en-US" dirty="0"/>
          </a:p>
        </p:txBody>
      </p:sp>
      <p:sp>
        <p:nvSpPr>
          <p:cNvPr id="3" name="Content Placeholder 2"/>
          <p:cNvSpPr>
            <a:spLocks noGrp="1"/>
          </p:cNvSpPr>
          <p:nvPr>
            <p:ph sz="half" idx="1"/>
          </p:nvPr>
        </p:nvSpPr>
        <p:spPr>
          <a:xfrm>
            <a:off x="304800" y="1981200"/>
            <a:ext cx="5562599" cy="4572000"/>
          </a:xfrm>
        </p:spPr>
        <p:txBody>
          <a:bodyPr>
            <a:normAutofit fontScale="77500" lnSpcReduction="20000"/>
          </a:bodyPr>
          <a:lstStyle/>
          <a:p>
            <a:r>
              <a:rPr lang="en-US" sz="3400" b="1" dirty="0" smtClean="0">
                <a:solidFill>
                  <a:srgbClr val="FF0000"/>
                </a:solidFill>
              </a:rPr>
              <a:t>Democratic Government</a:t>
            </a:r>
          </a:p>
          <a:p>
            <a:pPr lvl="1"/>
            <a:r>
              <a:rPr lang="en-US" sz="3400" b="1" dirty="0" smtClean="0">
                <a:solidFill>
                  <a:srgbClr val="FF0000"/>
                </a:solidFill>
              </a:rPr>
              <a:t>Representative government</a:t>
            </a:r>
          </a:p>
          <a:p>
            <a:pPr lvl="2"/>
            <a:r>
              <a:rPr lang="en-US" sz="2600" dirty="0" smtClean="0"/>
              <a:t>Citizens choose a group of people to represent them, make laws, and govern on their behalf</a:t>
            </a:r>
          </a:p>
          <a:p>
            <a:pPr lvl="1"/>
            <a:r>
              <a:rPr lang="en-US" sz="3400" b="1" dirty="0" smtClean="0">
                <a:solidFill>
                  <a:srgbClr val="FF0000"/>
                </a:solidFill>
              </a:rPr>
              <a:t>Constitutional monarchy </a:t>
            </a:r>
          </a:p>
          <a:p>
            <a:pPr lvl="2"/>
            <a:r>
              <a:rPr lang="en-US" sz="2600" dirty="0" smtClean="0"/>
              <a:t>Monarchy in which the power of the hereditary ruler is limited by the country's constitution and laws</a:t>
            </a:r>
          </a:p>
          <a:p>
            <a:pPr lvl="1"/>
            <a:r>
              <a:rPr lang="en-US" sz="3400" b="1" dirty="0" smtClean="0">
                <a:solidFill>
                  <a:srgbClr val="FF0000"/>
                </a:solidFill>
              </a:rPr>
              <a:t>Majority rule</a:t>
            </a:r>
          </a:p>
          <a:p>
            <a:pPr lvl="2"/>
            <a:r>
              <a:rPr lang="en-US" sz="2600" dirty="0" smtClean="0"/>
              <a:t>A majority of the members of a community has the power to make laws binding upon all the people</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0" y="1981200"/>
            <a:ext cx="2617838" cy="4164129"/>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Government</a:t>
            </a:r>
            <a:endParaRPr lang="en-US" dirty="0"/>
          </a:p>
        </p:txBody>
      </p:sp>
      <p:sp>
        <p:nvSpPr>
          <p:cNvPr id="3" name="Content Placeholder 2"/>
          <p:cNvSpPr>
            <a:spLocks noGrp="1"/>
          </p:cNvSpPr>
          <p:nvPr>
            <p:ph sz="half" idx="1"/>
          </p:nvPr>
        </p:nvSpPr>
        <p:spPr>
          <a:xfrm>
            <a:off x="457200" y="1828800"/>
            <a:ext cx="8382000" cy="4297363"/>
          </a:xfrm>
        </p:spPr>
        <p:txBody>
          <a:bodyPr/>
          <a:lstStyle/>
          <a:p>
            <a:r>
              <a:rPr lang="en-US" sz="2400" b="1" dirty="0" smtClean="0">
                <a:solidFill>
                  <a:srgbClr val="FF0000"/>
                </a:solidFill>
              </a:rPr>
              <a:t>Autocracy</a:t>
            </a:r>
          </a:p>
          <a:p>
            <a:pPr lvl="1"/>
            <a:r>
              <a:rPr lang="en-US" sz="1600" dirty="0" smtClean="0"/>
              <a:t>Form of government where one person has unlimited power (dictatorship)</a:t>
            </a:r>
          </a:p>
          <a:p>
            <a:pPr lvl="1"/>
            <a:r>
              <a:rPr lang="en-US" sz="1600" dirty="0" smtClean="0"/>
              <a:t>One </a:t>
            </a:r>
            <a:r>
              <a:rPr lang="en-US" sz="1600" dirty="0"/>
              <a:t>form of an autocracy is a dictatorship where a military leader secures power often through violent means.  Another form of autocracy is an absolute monarchy where a person becomes the sole leader of a country by being born into a family of </a:t>
            </a:r>
            <a:r>
              <a:rPr lang="en-US" sz="1600" dirty="0" smtClean="0"/>
              <a:t>rulers.</a:t>
            </a:r>
            <a:endParaRPr lang="en-US" sz="2000" b="1" dirty="0" smtClean="0">
              <a:solidFill>
                <a:srgbClr val="FF0000"/>
              </a:solidFill>
            </a:endParaRPr>
          </a:p>
          <a:p>
            <a:r>
              <a:rPr lang="en-US" sz="2400" b="1" dirty="0" smtClean="0">
                <a:solidFill>
                  <a:srgbClr val="FF0000"/>
                </a:solidFill>
              </a:rPr>
              <a:t>Communism </a:t>
            </a:r>
          </a:p>
          <a:p>
            <a:pPr lvl="1"/>
            <a:r>
              <a:rPr lang="en-US" sz="1600" dirty="0"/>
              <a:t>Communism is a classless society (no social classes) in which all property is owned by the community as a whole and where all people are entitled to equal social and economic status. </a:t>
            </a:r>
            <a:endParaRPr lang="en-US" sz="1600" b="1" dirty="0" smtClean="0">
              <a:solidFill>
                <a:srgbClr val="FF0000"/>
              </a:solidFill>
            </a:endParaRPr>
          </a:p>
          <a:p>
            <a:r>
              <a:rPr lang="en-US" sz="2400" b="1" dirty="0" smtClean="0">
                <a:solidFill>
                  <a:srgbClr val="FF0000"/>
                </a:solidFill>
              </a:rPr>
              <a:t>Direct Democracy</a:t>
            </a:r>
          </a:p>
          <a:p>
            <a:pPr lvl="1"/>
            <a:r>
              <a:rPr lang="en-US" sz="1600" dirty="0"/>
              <a:t>Democracy means the rule by the people. That is where each individual person has a vote about what to do. Whatever the most people vote for becomes the law. There is no king or tyrant, and anybody can propose a new law. </a:t>
            </a:r>
            <a:endParaRPr lang="en-US" sz="1600" b="1" dirty="0" smtClean="0">
              <a:solidFill>
                <a:srgbClr val="FF0000"/>
              </a:solidFill>
            </a:endParaRPr>
          </a:p>
        </p:txBody>
      </p:sp>
    </p:spTree>
    <p:extLst>
      <p:ext uri="{BB962C8B-B14F-4D97-AF65-F5344CB8AC3E}">
        <p14:creationId xmlns:p14="http://schemas.microsoft.com/office/powerpoint/2010/main" val="10764477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Government</a:t>
            </a:r>
            <a:endParaRPr lang="en-US" dirty="0"/>
          </a:p>
        </p:txBody>
      </p:sp>
      <p:sp>
        <p:nvSpPr>
          <p:cNvPr id="5" name="Content Placeholder 4"/>
          <p:cNvSpPr>
            <a:spLocks noGrp="1"/>
          </p:cNvSpPr>
          <p:nvPr>
            <p:ph idx="1"/>
          </p:nvPr>
        </p:nvSpPr>
        <p:spPr/>
        <p:txBody>
          <a:bodyPr/>
          <a:lstStyle/>
          <a:p>
            <a:r>
              <a:rPr lang="en-US" sz="2400" b="1" dirty="0" smtClean="0">
                <a:solidFill>
                  <a:srgbClr val="FF0000"/>
                </a:solidFill>
              </a:rPr>
              <a:t>Monarchy</a:t>
            </a:r>
          </a:p>
          <a:p>
            <a:pPr lvl="1"/>
            <a:r>
              <a:rPr lang="en-US" sz="2000" dirty="0"/>
              <a:t>form of government in which power is held by a single person whose right to rule is based on birth and who has the power to remain in office for </a:t>
            </a:r>
            <a:r>
              <a:rPr lang="en-US" sz="2000" dirty="0" smtClean="0"/>
              <a:t>life</a:t>
            </a:r>
            <a:endParaRPr lang="en-US" sz="2000" b="1" dirty="0">
              <a:solidFill>
                <a:srgbClr val="FF0000"/>
              </a:solidFill>
            </a:endParaRPr>
          </a:p>
          <a:p>
            <a:r>
              <a:rPr lang="en-US" sz="2400" b="1" dirty="0" smtClean="0">
                <a:solidFill>
                  <a:srgbClr val="FF0000"/>
                </a:solidFill>
              </a:rPr>
              <a:t>Oligarchy</a:t>
            </a:r>
          </a:p>
          <a:p>
            <a:pPr lvl="1"/>
            <a:r>
              <a:rPr lang="en-US" sz="2000" dirty="0"/>
              <a:t>form of government where most political power is held by a small group in a society, usually the wealthy</a:t>
            </a:r>
            <a:endParaRPr lang="en-US" sz="2000" b="1" dirty="0">
              <a:solidFill>
                <a:srgbClr val="FF0000"/>
              </a:solidFill>
            </a:endParaRPr>
          </a:p>
          <a:p>
            <a:r>
              <a:rPr lang="en-US" sz="2400" b="1" dirty="0" smtClean="0">
                <a:solidFill>
                  <a:srgbClr val="FF0000"/>
                </a:solidFill>
              </a:rPr>
              <a:t>Socialism </a:t>
            </a:r>
          </a:p>
          <a:p>
            <a:pPr lvl="1"/>
            <a:r>
              <a:rPr lang="en-US" sz="2000" dirty="0"/>
              <a:t>a political and economic system where most property and resources are owned or controlled by the public or the government</a:t>
            </a:r>
            <a:endParaRPr lang="en-US" sz="2000" b="1" dirty="0">
              <a:solidFill>
                <a:srgbClr val="FF0000"/>
              </a:solidFill>
            </a:endParaRPr>
          </a:p>
        </p:txBody>
      </p:sp>
    </p:spTree>
    <p:extLst>
      <p:ext uri="{BB962C8B-B14F-4D97-AF65-F5344CB8AC3E}">
        <p14:creationId xmlns:p14="http://schemas.microsoft.com/office/powerpoint/2010/main" val="9076019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1752600" y="1269207"/>
            <a:ext cx="2590800" cy="823912"/>
          </a:xfrm>
        </p:spPr>
        <p:txBody>
          <a:bodyPr/>
          <a:lstStyle/>
          <a:p>
            <a:r>
              <a:rPr lang="en-US" dirty="0"/>
              <a:t>Representative Democracy</a:t>
            </a:r>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1673322889"/>
              </p:ext>
            </p:extLst>
          </p:nvPr>
        </p:nvGraphicFramePr>
        <p:xfrm>
          <a:off x="440796" y="2514600"/>
          <a:ext cx="386873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 Placeholder 16"/>
          <p:cNvSpPr>
            <a:spLocks noGrp="1"/>
          </p:cNvSpPr>
          <p:nvPr>
            <p:ph type="body" sz="quarter" idx="3"/>
          </p:nvPr>
        </p:nvSpPr>
        <p:spPr>
          <a:xfrm>
            <a:off x="5791200" y="1286140"/>
            <a:ext cx="2573338" cy="806979"/>
          </a:xfrm>
        </p:spPr>
        <p:txBody>
          <a:bodyPr/>
          <a:lstStyle/>
          <a:p>
            <a:r>
              <a:rPr lang="en-US" dirty="0"/>
              <a:t>Dictatorship</a:t>
            </a:r>
          </a:p>
          <a:p>
            <a:endParaRPr lang="en-US" dirty="0"/>
          </a:p>
        </p:txBody>
      </p:sp>
      <p:graphicFrame>
        <p:nvGraphicFramePr>
          <p:cNvPr id="18" name="Content Placeholder 9"/>
          <p:cNvGraphicFramePr>
            <a:graphicFrameLocks noGrp="1"/>
          </p:cNvGraphicFramePr>
          <p:nvPr>
            <p:ph sz="quarter" idx="4"/>
            <p:extLst>
              <p:ext uri="{D42A27DB-BD31-4B8C-83A1-F6EECF244321}">
                <p14:modId xmlns:p14="http://schemas.microsoft.com/office/powerpoint/2010/main" val="2036035012"/>
              </p:ext>
            </p:extLst>
          </p:nvPr>
        </p:nvGraphicFramePr>
        <p:xfrm>
          <a:off x="4953000" y="2438400"/>
          <a:ext cx="3887788" cy="36845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9" name="Oval 18"/>
          <p:cNvSpPr/>
          <p:nvPr/>
        </p:nvSpPr>
        <p:spPr>
          <a:xfrm>
            <a:off x="5791200" y="3886200"/>
            <a:ext cx="22860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Dictator</a:t>
            </a:r>
            <a:endParaRPr lang="en-US" dirty="0"/>
          </a:p>
        </p:txBody>
      </p:sp>
      <p:sp>
        <p:nvSpPr>
          <p:cNvPr id="20" name="Bent Arrow 19"/>
          <p:cNvSpPr/>
          <p:nvPr/>
        </p:nvSpPr>
        <p:spPr>
          <a:xfrm rot="16200000">
            <a:off x="6629400" y="5088009"/>
            <a:ext cx="609600" cy="533400"/>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21" name="Bent Arrow 20"/>
          <p:cNvSpPr/>
          <p:nvPr/>
        </p:nvSpPr>
        <p:spPr>
          <a:xfrm>
            <a:off x="5181600" y="4267200"/>
            <a:ext cx="609600" cy="533400"/>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22" name="Bent Arrow 21"/>
          <p:cNvSpPr/>
          <p:nvPr/>
        </p:nvSpPr>
        <p:spPr>
          <a:xfrm rot="5633526">
            <a:off x="7485626" y="3446392"/>
            <a:ext cx="609600" cy="533400"/>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078730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7315200" cy="1143000"/>
          </a:xfrm>
        </p:spPr>
        <p:txBody>
          <a:bodyPr/>
          <a:lstStyle/>
          <a:p>
            <a:pPr algn="ctr"/>
            <a:r>
              <a:rPr lang="en-US" sz="4000" dirty="0" smtClean="0"/>
              <a:t>Authoritarian Government </a:t>
            </a:r>
            <a:endParaRPr lang="en-US" sz="4000" dirty="0"/>
          </a:p>
        </p:txBody>
      </p:sp>
      <p:sp>
        <p:nvSpPr>
          <p:cNvPr id="4" name="Content Placeholder 3"/>
          <p:cNvSpPr>
            <a:spLocks noGrp="1"/>
          </p:cNvSpPr>
          <p:nvPr>
            <p:ph sz="half" idx="2"/>
          </p:nvPr>
        </p:nvSpPr>
        <p:spPr>
          <a:xfrm>
            <a:off x="2743200" y="1828800"/>
            <a:ext cx="6172200" cy="4724400"/>
          </a:xfrm>
        </p:spPr>
        <p:txBody>
          <a:bodyPr>
            <a:normAutofit fontScale="62500" lnSpcReduction="20000"/>
          </a:bodyPr>
          <a:lstStyle/>
          <a:p>
            <a:r>
              <a:rPr lang="en-US" b="1" dirty="0" smtClean="0">
                <a:solidFill>
                  <a:srgbClr val="FF0000"/>
                </a:solidFill>
              </a:rPr>
              <a:t>Authoritarian regimes </a:t>
            </a:r>
            <a:r>
              <a:rPr lang="en-US" dirty="0" smtClean="0"/>
              <a:t>– power is held by a person or a group not accountable to the people</a:t>
            </a:r>
          </a:p>
          <a:p>
            <a:r>
              <a:rPr lang="en-US" dirty="0" smtClean="0"/>
              <a:t>They had unlimited power so they were absolute monarchs</a:t>
            </a:r>
          </a:p>
          <a:p>
            <a:pPr lvl="1"/>
            <a:r>
              <a:rPr lang="en-US" dirty="0" smtClean="0"/>
              <a:t>King of Saudi Arabia and the emir of Qatar are still this today but their decisions must follow Islamic law</a:t>
            </a:r>
          </a:p>
          <a:p>
            <a:pPr lvl="1">
              <a:buNone/>
            </a:pPr>
            <a:endParaRPr lang="en-US" dirty="0" smtClean="0"/>
          </a:p>
          <a:p>
            <a:r>
              <a:rPr lang="en-US" dirty="0" smtClean="0"/>
              <a:t>Dictatorships are like absolute monarchs because they exercise complete control over the state.</a:t>
            </a:r>
          </a:p>
          <a:p>
            <a:pPr lvl="1"/>
            <a:r>
              <a:rPr lang="en-US" dirty="0" smtClean="0"/>
              <a:t>Come to power through the use of force</a:t>
            </a:r>
          </a:p>
          <a:p>
            <a:pPr lvl="1"/>
            <a:r>
              <a:rPr lang="en-US" dirty="0" smtClean="0"/>
              <a:t>Usually overthrow an existing government</a:t>
            </a:r>
          </a:p>
          <a:p>
            <a:pPr lvl="1"/>
            <a:r>
              <a:rPr lang="en-US" dirty="0" smtClean="0"/>
              <a:t>When serious situation demands a strong leader, the people may welcome the rule of a dictator</a:t>
            </a:r>
          </a:p>
          <a:p>
            <a:pPr lvl="1"/>
            <a:r>
              <a:rPr lang="en-US" dirty="0" smtClean="0"/>
              <a:t>Use police and military to keep their power</a:t>
            </a: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4800" y="2057400"/>
            <a:ext cx="2133600" cy="36576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7086600" cy="762000"/>
          </a:xfrm>
        </p:spPr>
        <p:txBody>
          <a:bodyPr/>
          <a:lstStyle/>
          <a:p>
            <a:pPr algn="ctr"/>
            <a:r>
              <a:rPr lang="en-US" dirty="0" smtClean="0"/>
              <a:t>Culture</a:t>
            </a:r>
            <a:endParaRPr lang="en-US" dirty="0"/>
          </a:p>
        </p:txBody>
      </p:sp>
      <p:sp>
        <p:nvSpPr>
          <p:cNvPr id="3" name="Content Placeholder 2"/>
          <p:cNvSpPr>
            <a:spLocks noGrp="1"/>
          </p:cNvSpPr>
          <p:nvPr>
            <p:ph sz="half" idx="1"/>
          </p:nvPr>
        </p:nvSpPr>
        <p:spPr>
          <a:xfrm>
            <a:off x="381000" y="2156618"/>
            <a:ext cx="3276600" cy="4396582"/>
          </a:xfrm>
        </p:spPr>
        <p:txBody>
          <a:bodyPr>
            <a:normAutofit fontScale="47500" lnSpcReduction="20000"/>
          </a:bodyPr>
          <a:lstStyle/>
          <a:p>
            <a:r>
              <a:rPr lang="en-US" sz="5800" dirty="0" smtClean="0"/>
              <a:t>Culture is the way of life of a group of people.  It includes a group’s language, customs, beliefs, and traditions.</a:t>
            </a:r>
          </a:p>
          <a:p>
            <a:r>
              <a:rPr lang="en-US" sz="5800" dirty="0" smtClean="0"/>
              <a:t>All of the following are aspects of culture:</a:t>
            </a:r>
          </a:p>
          <a:p>
            <a:pPr marL="0" indent="0">
              <a:buNone/>
            </a:pPr>
            <a:endParaRPr lang="en-US" dirty="0" smtClean="0"/>
          </a:p>
        </p:txBody>
      </p:sp>
      <p:sp>
        <p:nvSpPr>
          <p:cNvPr id="4" name="Content Placeholder 3"/>
          <p:cNvSpPr>
            <a:spLocks noGrp="1"/>
          </p:cNvSpPr>
          <p:nvPr>
            <p:ph sz="half" idx="2"/>
          </p:nvPr>
        </p:nvSpPr>
        <p:spPr>
          <a:xfrm>
            <a:off x="4800600" y="1371600"/>
            <a:ext cx="4038600" cy="5181600"/>
          </a:xfrm>
        </p:spPr>
        <p:txBody>
          <a:bodyPr>
            <a:noAutofit/>
          </a:bodyPr>
          <a:lstStyle/>
          <a:p>
            <a:r>
              <a:rPr lang="en-US" sz="2000" dirty="0" smtClean="0"/>
              <a:t>Religious beliefs</a:t>
            </a:r>
          </a:p>
          <a:p>
            <a:r>
              <a:rPr lang="en-US" sz="2000" dirty="0" smtClean="0"/>
              <a:t>Food</a:t>
            </a:r>
          </a:p>
          <a:p>
            <a:r>
              <a:rPr lang="en-US" sz="2000" dirty="0" smtClean="0"/>
              <a:t>Hairstyles</a:t>
            </a:r>
          </a:p>
          <a:p>
            <a:r>
              <a:rPr lang="en-US" sz="2000" dirty="0" smtClean="0"/>
              <a:t>Games</a:t>
            </a:r>
          </a:p>
          <a:p>
            <a:r>
              <a:rPr lang="en-US" sz="2000" dirty="0" smtClean="0"/>
              <a:t>Sports</a:t>
            </a:r>
          </a:p>
          <a:p>
            <a:r>
              <a:rPr lang="en-US" sz="2000" dirty="0" smtClean="0"/>
              <a:t>Jokes and humor</a:t>
            </a:r>
          </a:p>
          <a:p>
            <a:r>
              <a:rPr lang="en-US" sz="2000" dirty="0" smtClean="0"/>
              <a:t>Holidays</a:t>
            </a:r>
          </a:p>
          <a:p>
            <a:r>
              <a:rPr lang="en-US" sz="2000" dirty="0" smtClean="0"/>
              <a:t>Language</a:t>
            </a:r>
          </a:p>
          <a:p>
            <a:r>
              <a:rPr lang="en-US" sz="2000" dirty="0" smtClean="0"/>
              <a:t>Clothing</a:t>
            </a:r>
          </a:p>
          <a:p>
            <a:r>
              <a:rPr lang="en-US" sz="2000" dirty="0" smtClean="0"/>
              <a:t>Music </a:t>
            </a:r>
          </a:p>
          <a:p>
            <a:r>
              <a:rPr lang="en-US" sz="2000" dirty="0" smtClean="0"/>
              <a:t>Dances</a:t>
            </a:r>
          </a:p>
          <a:p>
            <a:r>
              <a:rPr lang="en-US" sz="2000" dirty="0" smtClean="0"/>
              <a:t>Celebrations</a:t>
            </a:r>
          </a:p>
          <a:p>
            <a:r>
              <a:rPr lang="en-US" sz="2000" dirty="0" smtClean="0"/>
              <a:t>Sayings and wisdom</a:t>
            </a:r>
          </a:p>
          <a:p>
            <a:r>
              <a:rPr lang="en-US" sz="2000" dirty="0" smtClean="0"/>
              <a:t>House styles </a:t>
            </a:r>
          </a:p>
        </p:txBody>
      </p:sp>
    </p:spTree>
    <p:extLst>
      <p:ext uri="{BB962C8B-B14F-4D97-AF65-F5344CB8AC3E}">
        <p14:creationId xmlns:p14="http://schemas.microsoft.com/office/powerpoint/2010/main" val="230783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calcmode="lin" valueType="num">
                                      <p:cBhvr>
                                        <p:cTn id="63"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4">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 calcmode="lin" valueType="num">
                                      <p:cBhvr>
                                        <p:cTn id="70"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4">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4">
                                            <p:txEl>
                                              <p:pRg st="10" end="10"/>
                                            </p:txEl>
                                          </p:spTgt>
                                        </p:tgtEl>
                                        <p:attrNameLst>
                                          <p:attrName>style.visibility</p:attrName>
                                        </p:attrNameLst>
                                      </p:cBhvr>
                                      <p:to>
                                        <p:strVal val="visible"/>
                                      </p:to>
                                    </p:set>
                                    <p:anim calcmode="lin" valueType="num">
                                      <p:cBhvr>
                                        <p:cTn id="77"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78"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79" dur="500"/>
                                        <p:tgtEl>
                                          <p:spTgt spid="4">
                                            <p:txEl>
                                              <p:pRg st="10" end="1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4">
                                            <p:txEl>
                                              <p:pRg st="11" end="11"/>
                                            </p:txEl>
                                          </p:spTgt>
                                        </p:tgtEl>
                                        <p:attrNameLst>
                                          <p:attrName>style.visibility</p:attrName>
                                        </p:attrNameLst>
                                      </p:cBhvr>
                                      <p:to>
                                        <p:strVal val="visible"/>
                                      </p:to>
                                    </p:set>
                                    <p:anim calcmode="lin" valueType="num">
                                      <p:cBhvr>
                                        <p:cTn id="84" dur="50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85" dur="500" fill="hold"/>
                                        <p:tgtEl>
                                          <p:spTgt spid="4">
                                            <p:txEl>
                                              <p:pRg st="11" end="11"/>
                                            </p:txEl>
                                          </p:spTgt>
                                        </p:tgtEl>
                                        <p:attrNameLst>
                                          <p:attrName>ppt_h</p:attrName>
                                        </p:attrNameLst>
                                      </p:cBhvr>
                                      <p:tavLst>
                                        <p:tav tm="0">
                                          <p:val>
                                            <p:fltVal val="0"/>
                                          </p:val>
                                        </p:tav>
                                        <p:tav tm="100000">
                                          <p:val>
                                            <p:strVal val="#ppt_h"/>
                                          </p:val>
                                        </p:tav>
                                      </p:tavLst>
                                    </p:anim>
                                    <p:animEffect transition="in" filter="fade">
                                      <p:cBhvr>
                                        <p:cTn id="86" dur="500"/>
                                        <p:tgtEl>
                                          <p:spTgt spid="4">
                                            <p:txEl>
                                              <p:pRg st="11" end="11"/>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4">
                                            <p:txEl>
                                              <p:pRg st="12" end="12"/>
                                            </p:txEl>
                                          </p:spTgt>
                                        </p:tgtEl>
                                        <p:attrNameLst>
                                          <p:attrName>style.visibility</p:attrName>
                                        </p:attrNameLst>
                                      </p:cBhvr>
                                      <p:to>
                                        <p:strVal val="visible"/>
                                      </p:to>
                                    </p:set>
                                    <p:anim calcmode="lin" valueType="num">
                                      <p:cBhvr>
                                        <p:cTn id="91" dur="500" fill="hold"/>
                                        <p:tgtEl>
                                          <p:spTgt spid="4">
                                            <p:txEl>
                                              <p:pRg st="12" end="12"/>
                                            </p:txEl>
                                          </p:spTgt>
                                        </p:tgtEl>
                                        <p:attrNameLst>
                                          <p:attrName>ppt_w</p:attrName>
                                        </p:attrNameLst>
                                      </p:cBhvr>
                                      <p:tavLst>
                                        <p:tav tm="0">
                                          <p:val>
                                            <p:fltVal val="0"/>
                                          </p:val>
                                        </p:tav>
                                        <p:tav tm="100000">
                                          <p:val>
                                            <p:strVal val="#ppt_w"/>
                                          </p:val>
                                        </p:tav>
                                      </p:tavLst>
                                    </p:anim>
                                    <p:anim calcmode="lin" valueType="num">
                                      <p:cBhvr>
                                        <p:cTn id="92" dur="500" fill="hold"/>
                                        <p:tgtEl>
                                          <p:spTgt spid="4">
                                            <p:txEl>
                                              <p:pRg st="12" end="12"/>
                                            </p:txEl>
                                          </p:spTgt>
                                        </p:tgtEl>
                                        <p:attrNameLst>
                                          <p:attrName>ppt_h</p:attrName>
                                        </p:attrNameLst>
                                      </p:cBhvr>
                                      <p:tavLst>
                                        <p:tav tm="0">
                                          <p:val>
                                            <p:fltVal val="0"/>
                                          </p:val>
                                        </p:tav>
                                        <p:tav tm="100000">
                                          <p:val>
                                            <p:strVal val="#ppt_h"/>
                                          </p:val>
                                        </p:tav>
                                      </p:tavLst>
                                    </p:anim>
                                    <p:animEffect transition="in" filter="fade">
                                      <p:cBhvr>
                                        <p:cTn id="93" dur="500"/>
                                        <p:tgtEl>
                                          <p:spTgt spid="4">
                                            <p:txEl>
                                              <p:pRg st="12" end="12"/>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4">
                                            <p:txEl>
                                              <p:pRg st="13" end="13"/>
                                            </p:txEl>
                                          </p:spTgt>
                                        </p:tgtEl>
                                        <p:attrNameLst>
                                          <p:attrName>style.visibility</p:attrName>
                                        </p:attrNameLst>
                                      </p:cBhvr>
                                      <p:to>
                                        <p:strVal val="visible"/>
                                      </p:to>
                                    </p:set>
                                    <p:anim calcmode="lin" valueType="num">
                                      <p:cBhvr>
                                        <p:cTn id="98" dur="500" fill="hold"/>
                                        <p:tgtEl>
                                          <p:spTgt spid="4">
                                            <p:txEl>
                                              <p:pRg st="13" end="13"/>
                                            </p:txEl>
                                          </p:spTgt>
                                        </p:tgtEl>
                                        <p:attrNameLst>
                                          <p:attrName>ppt_w</p:attrName>
                                        </p:attrNameLst>
                                      </p:cBhvr>
                                      <p:tavLst>
                                        <p:tav tm="0">
                                          <p:val>
                                            <p:fltVal val="0"/>
                                          </p:val>
                                        </p:tav>
                                        <p:tav tm="100000">
                                          <p:val>
                                            <p:strVal val="#ppt_w"/>
                                          </p:val>
                                        </p:tav>
                                      </p:tavLst>
                                    </p:anim>
                                    <p:anim calcmode="lin" valueType="num">
                                      <p:cBhvr>
                                        <p:cTn id="99" dur="500" fill="hold"/>
                                        <p:tgtEl>
                                          <p:spTgt spid="4">
                                            <p:txEl>
                                              <p:pRg st="13" end="13"/>
                                            </p:txEl>
                                          </p:spTgt>
                                        </p:tgtEl>
                                        <p:attrNameLst>
                                          <p:attrName>ppt_h</p:attrName>
                                        </p:attrNameLst>
                                      </p:cBhvr>
                                      <p:tavLst>
                                        <p:tav tm="0">
                                          <p:val>
                                            <p:fltVal val="0"/>
                                          </p:val>
                                        </p:tav>
                                        <p:tav tm="100000">
                                          <p:val>
                                            <p:strVal val="#ppt_h"/>
                                          </p:val>
                                        </p:tav>
                                      </p:tavLst>
                                    </p:anim>
                                    <p:animEffect transition="in" filter="fade">
                                      <p:cBhvr>
                                        <p:cTn id="100"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Totalitarian Regimes</a:t>
            </a:r>
            <a:endParaRPr lang="en-US" dirty="0"/>
          </a:p>
        </p:txBody>
      </p:sp>
      <p:sp>
        <p:nvSpPr>
          <p:cNvPr id="3" name="Content Placeholder 2"/>
          <p:cNvSpPr>
            <a:spLocks noGrp="1"/>
          </p:cNvSpPr>
          <p:nvPr>
            <p:ph idx="1"/>
          </p:nvPr>
        </p:nvSpPr>
        <p:spPr>
          <a:xfrm>
            <a:off x="457200" y="2133600"/>
            <a:ext cx="8229600" cy="4114800"/>
          </a:xfrm>
        </p:spPr>
        <p:txBody>
          <a:bodyPr>
            <a:noAutofit/>
          </a:bodyPr>
          <a:lstStyle/>
          <a:p>
            <a:r>
              <a:rPr lang="en-US" sz="2000" dirty="0" smtClean="0"/>
              <a:t>Government controls almost all aspects of people’s lives.</a:t>
            </a:r>
          </a:p>
          <a:p>
            <a:r>
              <a:rPr lang="en-US" sz="2000" dirty="0" smtClean="0"/>
              <a:t>These rulers often have an ideology, or a strict idea about life and society.</a:t>
            </a:r>
          </a:p>
          <a:p>
            <a:pPr lvl="1"/>
            <a:r>
              <a:rPr lang="en-US" sz="1800" dirty="0" smtClean="0"/>
              <a:t>Decide what industries/factories will produce</a:t>
            </a:r>
          </a:p>
          <a:p>
            <a:pPr lvl="1"/>
            <a:r>
              <a:rPr lang="en-US" sz="1800" dirty="0" smtClean="0"/>
              <a:t>What farmers will grow</a:t>
            </a:r>
          </a:p>
          <a:p>
            <a:pPr lvl="1"/>
            <a:r>
              <a:rPr lang="en-US" sz="1800" dirty="0" smtClean="0"/>
              <a:t>Ban any efforts to oppose them</a:t>
            </a:r>
          </a:p>
          <a:p>
            <a:pPr lvl="1"/>
            <a:r>
              <a:rPr lang="en-US" sz="1800" dirty="0" smtClean="0"/>
              <a:t>Take away individual freedom</a:t>
            </a:r>
          </a:p>
          <a:p>
            <a:pPr lvl="1"/>
            <a:r>
              <a:rPr lang="en-US" sz="1800" dirty="0" smtClean="0"/>
              <a:t>Tell people what they can believe and what groups they may join</a:t>
            </a:r>
          </a:p>
          <a:p>
            <a:pPr lvl="1"/>
            <a:r>
              <a:rPr lang="en-US" sz="1800" dirty="0" smtClean="0"/>
              <a:t>Control the media</a:t>
            </a:r>
          </a:p>
          <a:p>
            <a:pPr lvl="1"/>
            <a:r>
              <a:rPr lang="en-US" sz="1800" dirty="0" smtClean="0"/>
              <a:t>Use scare tactics, violence, and propaganda</a:t>
            </a:r>
          </a:p>
          <a:p>
            <a:r>
              <a:rPr lang="en-US" sz="2000" dirty="0" smtClean="0">
                <a:solidFill>
                  <a:srgbClr val="FF0000"/>
                </a:solidFill>
              </a:rPr>
              <a:t>Propaganda</a:t>
            </a:r>
            <a:r>
              <a:rPr lang="en-US" sz="2000" dirty="0" smtClean="0"/>
              <a:t> is the use of persuasive methods to support one’s cause or to damage someone else’s cause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Totalitarian Regimes</a:t>
            </a:r>
            <a:endParaRPr lang="en-US" dirty="0"/>
          </a:p>
        </p:txBody>
      </p:sp>
      <p:sp>
        <p:nvSpPr>
          <p:cNvPr id="3" name="Content Placeholder 2"/>
          <p:cNvSpPr>
            <a:spLocks noGrp="1"/>
          </p:cNvSpPr>
          <p:nvPr>
            <p:ph sz="half" idx="1"/>
          </p:nvPr>
        </p:nvSpPr>
        <p:spPr>
          <a:xfrm>
            <a:off x="304800" y="1981200"/>
            <a:ext cx="5562600" cy="4602163"/>
          </a:xfrm>
        </p:spPr>
        <p:txBody>
          <a:bodyPr/>
          <a:lstStyle/>
          <a:p>
            <a:r>
              <a:rPr lang="en-US" sz="2800" dirty="0"/>
              <a:t>Famous totalitarian regimes throughout history: </a:t>
            </a:r>
          </a:p>
          <a:p>
            <a:pPr lvl="1"/>
            <a:r>
              <a:rPr lang="en-US" sz="2400" dirty="0"/>
              <a:t>Nazi Germany under Adolf Hitler</a:t>
            </a:r>
          </a:p>
          <a:p>
            <a:pPr lvl="1"/>
            <a:r>
              <a:rPr lang="en-US" sz="2400" dirty="0"/>
              <a:t>Fascist Italy under Benito Mussolini</a:t>
            </a:r>
          </a:p>
          <a:p>
            <a:pPr lvl="1"/>
            <a:r>
              <a:rPr lang="en-US" sz="2400" dirty="0"/>
              <a:t>Soviet Union under Joseph Stalin</a:t>
            </a:r>
          </a:p>
          <a:p>
            <a:pPr lvl="1"/>
            <a:r>
              <a:rPr lang="en-US" sz="2400" dirty="0"/>
              <a:t>Cuba under Fidel Castro </a:t>
            </a:r>
          </a:p>
          <a:p>
            <a:pPr lvl="2"/>
            <a:r>
              <a:rPr lang="en-US" sz="1800" dirty="0" smtClean="0"/>
              <a:t>still </a:t>
            </a:r>
            <a:r>
              <a:rPr lang="en-US" sz="1800" dirty="0"/>
              <a:t>in power today</a:t>
            </a:r>
          </a:p>
          <a:p>
            <a:pPr lvl="1"/>
            <a:r>
              <a:rPr lang="en-US" sz="2400" dirty="0"/>
              <a:t>North Korea under Kim Jong </a:t>
            </a:r>
            <a:r>
              <a:rPr lang="en-US" sz="2400" dirty="0" smtClean="0"/>
              <a:t>un</a:t>
            </a:r>
          </a:p>
          <a:p>
            <a:pPr lvl="2"/>
            <a:r>
              <a:rPr lang="en-US" sz="1800" dirty="0" smtClean="0"/>
              <a:t>still </a:t>
            </a:r>
            <a:r>
              <a:rPr lang="en-US" sz="1800" dirty="0"/>
              <a:t>in power today </a:t>
            </a:r>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867400" y="2590800"/>
            <a:ext cx="2993870" cy="3124200"/>
          </a:xfrm>
        </p:spPr>
      </p:pic>
    </p:spTree>
    <p:extLst>
      <p:ext uri="{BB962C8B-B14F-4D97-AF65-F5344CB8AC3E}">
        <p14:creationId xmlns:p14="http://schemas.microsoft.com/office/powerpoint/2010/main" val="2302900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Systems of Gov’t</a:t>
            </a:r>
            <a:endParaRPr lang="en-US" dirty="0"/>
          </a:p>
        </p:txBody>
      </p:sp>
      <p:sp>
        <p:nvSpPr>
          <p:cNvPr id="3" name="Content Placeholder 2"/>
          <p:cNvSpPr>
            <a:spLocks noGrp="1"/>
          </p:cNvSpPr>
          <p:nvPr>
            <p:ph idx="1"/>
          </p:nvPr>
        </p:nvSpPr>
        <p:spPr/>
        <p:txBody>
          <a:bodyPr/>
          <a:lstStyle/>
          <a:p>
            <a:r>
              <a:rPr lang="en-US" sz="2400" dirty="0" smtClean="0"/>
              <a:t>Federal System</a:t>
            </a:r>
          </a:p>
          <a:p>
            <a:pPr lvl="1"/>
            <a:r>
              <a:rPr lang="en-US" sz="2000" dirty="0"/>
              <a:t>power is divided among a central, national government, and smaller self-governing political units such as states</a:t>
            </a:r>
            <a:endParaRPr lang="en-US" sz="2000" dirty="0" smtClean="0"/>
          </a:p>
          <a:p>
            <a:r>
              <a:rPr lang="en-US" sz="2400" dirty="0" smtClean="0"/>
              <a:t>Unitary System</a:t>
            </a:r>
          </a:p>
          <a:p>
            <a:pPr lvl="1"/>
            <a:r>
              <a:rPr lang="en-US" sz="2000" dirty="0"/>
              <a:t>the central government is supreme. It may create smaller administrative units to carry out some of its functions. But those smaller units are not protected by a constitution</a:t>
            </a:r>
            <a:endParaRPr lang="en-US" sz="2000" dirty="0" smtClean="0"/>
          </a:p>
          <a:p>
            <a:r>
              <a:rPr lang="en-US" sz="2400" dirty="0" smtClean="0"/>
              <a:t>Confederal</a:t>
            </a:r>
          </a:p>
          <a:p>
            <a:pPr lvl="1"/>
            <a:r>
              <a:rPr lang="en-US" sz="2000" dirty="0"/>
              <a:t>consists of member states that have agreed to join together voluntarily. The states or nations create a common body to carry out certain functions, but they retain their </a:t>
            </a:r>
            <a:r>
              <a:rPr lang="en-US" sz="2000" dirty="0" smtClean="0"/>
              <a:t>powers</a:t>
            </a:r>
          </a:p>
        </p:txBody>
      </p:sp>
    </p:spTree>
    <p:extLst>
      <p:ext uri="{BB962C8B-B14F-4D97-AF65-F5344CB8AC3E}">
        <p14:creationId xmlns:p14="http://schemas.microsoft.com/office/powerpoint/2010/main" val="2146977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Key Comparisons</a:t>
            </a:r>
            <a:endParaRPr lang="en-US" dirty="0"/>
          </a:p>
        </p:txBody>
      </p:sp>
      <p:sp>
        <p:nvSpPr>
          <p:cNvPr id="3" name="Content Placeholder 2"/>
          <p:cNvSpPr>
            <a:spLocks noGrp="1"/>
          </p:cNvSpPr>
          <p:nvPr>
            <p:ph idx="1"/>
          </p:nvPr>
        </p:nvSpPr>
        <p:spPr/>
        <p:txBody>
          <a:bodyPr/>
          <a:lstStyle/>
          <a:p>
            <a:r>
              <a:rPr lang="en-US" dirty="0" smtClean="0"/>
              <a:t>An absolute monarchy, autocracy, and monarchy are all led by a single ruler</a:t>
            </a:r>
          </a:p>
          <a:p>
            <a:r>
              <a:rPr lang="en-US" dirty="0" smtClean="0"/>
              <a:t>A representative democracy and republic are the same form of government</a:t>
            </a:r>
          </a:p>
          <a:p>
            <a:r>
              <a:rPr lang="en-US" dirty="0" smtClean="0"/>
              <a:t>Socialism and communism are focused on the economics of a country</a:t>
            </a:r>
            <a:endParaRPr lang="en-US" dirty="0"/>
          </a:p>
        </p:txBody>
      </p:sp>
    </p:spTree>
    <p:extLst>
      <p:ext uri="{BB962C8B-B14F-4D97-AF65-F5344CB8AC3E}">
        <p14:creationId xmlns:p14="http://schemas.microsoft.com/office/powerpoint/2010/main" val="32455170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Country Examples</a:t>
            </a:r>
            <a:endParaRPr lang="en-US" dirty="0"/>
          </a:p>
        </p:txBody>
      </p:sp>
      <p:sp>
        <p:nvSpPr>
          <p:cNvPr id="3" name="Content Placeholder 2"/>
          <p:cNvSpPr>
            <a:spLocks noGrp="1"/>
          </p:cNvSpPr>
          <p:nvPr>
            <p:ph idx="1"/>
          </p:nvPr>
        </p:nvSpPr>
        <p:spPr>
          <a:xfrm>
            <a:off x="457200" y="2133600"/>
            <a:ext cx="8382000" cy="3992563"/>
          </a:xfrm>
        </p:spPr>
        <p:txBody>
          <a:bodyPr/>
          <a:lstStyle/>
          <a:p>
            <a:r>
              <a:rPr lang="en-US" sz="2400" dirty="0" smtClean="0"/>
              <a:t>Bolivia – Republic</a:t>
            </a:r>
          </a:p>
          <a:p>
            <a:r>
              <a:rPr lang="en-US" sz="2400" dirty="0" smtClean="0"/>
              <a:t>Brunei – Absolute Monarchy</a:t>
            </a:r>
          </a:p>
          <a:p>
            <a:r>
              <a:rPr lang="en-US" sz="2400" dirty="0" smtClean="0"/>
              <a:t>Cuba – Communism </a:t>
            </a:r>
          </a:p>
          <a:p>
            <a:r>
              <a:rPr lang="en-US" sz="2400" dirty="0" smtClean="0"/>
              <a:t>United States – Representative Democracy</a:t>
            </a:r>
          </a:p>
          <a:p>
            <a:r>
              <a:rPr lang="en-US" sz="2400" dirty="0" smtClean="0"/>
              <a:t>Iran – Oligarchy </a:t>
            </a:r>
          </a:p>
          <a:p>
            <a:r>
              <a:rPr lang="en-US" sz="2400" dirty="0" smtClean="0"/>
              <a:t>North Korea – Autocracy </a:t>
            </a:r>
          </a:p>
          <a:p>
            <a:r>
              <a:rPr lang="en-US" sz="2400" dirty="0" smtClean="0"/>
              <a:t>Spain – Monarchy </a:t>
            </a:r>
          </a:p>
          <a:p>
            <a:r>
              <a:rPr lang="en-US" sz="2400" dirty="0" smtClean="0"/>
              <a:t>Switzerland – Direct Democracy</a:t>
            </a:r>
          </a:p>
          <a:p>
            <a:r>
              <a:rPr lang="en-US" sz="2400" dirty="0" smtClean="0"/>
              <a:t>Venezuela – Socialism </a:t>
            </a:r>
            <a:endParaRPr lang="en-US" sz="2400" dirty="0"/>
          </a:p>
        </p:txBody>
      </p:sp>
    </p:spTree>
    <p:extLst>
      <p:ext uri="{BB962C8B-B14F-4D97-AF65-F5344CB8AC3E}">
        <p14:creationId xmlns:p14="http://schemas.microsoft.com/office/powerpoint/2010/main" val="32492516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Overview</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1524000"/>
            <a:ext cx="6172200" cy="4983163"/>
          </a:xfrm>
        </p:spPr>
      </p:pic>
    </p:spTree>
    <p:extLst>
      <p:ext uri="{BB962C8B-B14F-4D97-AF65-F5344CB8AC3E}">
        <p14:creationId xmlns:p14="http://schemas.microsoft.com/office/powerpoint/2010/main" val="34445629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Keep Order                          and Provide Security</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1000" y="2162763"/>
            <a:ext cx="2676525" cy="3810000"/>
          </a:xfrm>
        </p:spPr>
      </p:pic>
      <p:sp>
        <p:nvSpPr>
          <p:cNvPr id="4" name="Content Placeholder 3"/>
          <p:cNvSpPr>
            <a:spLocks noGrp="1"/>
          </p:cNvSpPr>
          <p:nvPr>
            <p:ph sz="half" idx="2"/>
          </p:nvPr>
        </p:nvSpPr>
        <p:spPr>
          <a:xfrm>
            <a:off x="3200400" y="1810927"/>
            <a:ext cx="5638800" cy="4513673"/>
          </a:xfrm>
        </p:spPr>
        <p:txBody>
          <a:bodyPr>
            <a:noAutofit/>
          </a:bodyPr>
          <a:lstStyle/>
          <a:p>
            <a:r>
              <a:rPr lang="en-US" sz="2000" dirty="0" smtClean="0"/>
              <a:t>The most important purpose of government is to provide laws, or rules of conduct, for people to follow.</a:t>
            </a:r>
          </a:p>
          <a:p>
            <a:r>
              <a:rPr lang="en-US" sz="2000" dirty="0" smtClean="0"/>
              <a:t>Laws serve to prevent conflicts between individuals, groups, or nations.</a:t>
            </a:r>
          </a:p>
          <a:p>
            <a:r>
              <a:rPr lang="en-US" sz="2000" dirty="0" smtClean="0"/>
              <a:t>When conflicts do occur, laws help resolve, or find a solution, for them.</a:t>
            </a:r>
          </a:p>
          <a:p>
            <a:r>
              <a:rPr lang="en-US" sz="2000" dirty="0" smtClean="0"/>
              <a:t>Governments have the power to enforce the laws they make:</a:t>
            </a:r>
          </a:p>
          <a:p>
            <a:pPr lvl="1"/>
            <a:r>
              <a:rPr lang="en-US" sz="2000" dirty="0" smtClean="0"/>
              <a:t>Police officers</a:t>
            </a:r>
          </a:p>
          <a:p>
            <a:pPr lvl="1"/>
            <a:r>
              <a:rPr lang="en-US" sz="2000" dirty="0" smtClean="0"/>
              <a:t>Courts </a:t>
            </a:r>
          </a:p>
          <a:p>
            <a:pPr lvl="1"/>
            <a:r>
              <a:rPr lang="en-US" sz="2000" dirty="0" smtClean="0"/>
              <a:t>Jails</a:t>
            </a:r>
            <a:endParaRPr lang="en-US" sz="20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Guide the Community</a:t>
            </a:r>
            <a:endParaRPr lang="en-US" dirty="0"/>
          </a:p>
        </p:txBody>
      </p:sp>
      <p:sp>
        <p:nvSpPr>
          <p:cNvPr id="3" name="Content Placeholder 2"/>
          <p:cNvSpPr>
            <a:spLocks noGrp="1"/>
          </p:cNvSpPr>
          <p:nvPr>
            <p:ph sz="half" idx="1"/>
          </p:nvPr>
        </p:nvSpPr>
        <p:spPr>
          <a:xfrm>
            <a:off x="457200" y="2209800"/>
            <a:ext cx="4038600" cy="4297363"/>
          </a:xfrm>
        </p:spPr>
        <p:txBody>
          <a:bodyPr>
            <a:normAutofit fontScale="70000" lnSpcReduction="20000"/>
          </a:bodyPr>
          <a:lstStyle/>
          <a:p>
            <a:r>
              <a:rPr lang="en-US" dirty="0" smtClean="0"/>
              <a:t>Public policy refers to the decisions and actions a government takes to solve problems in the community. </a:t>
            </a:r>
          </a:p>
          <a:p>
            <a:pPr lvl="1"/>
            <a:r>
              <a:rPr lang="en-US" dirty="0" smtClean="0"/>
              <a:t>Protection from unsafe products</a:t>
            </a:r>
          </a:p>
          <a:p>
            <a:pPr lvl="1"/>
            <a:r>
              <a:rPr lang="en-US" dirty="0" smtClean="0"/>
              <a:t>Making the nation more secure from attacks</a:t>
            </a:r>
          </a:p>
          <a:p>
            <a:pPr lvl="1"/>
            <a:r>
              <a:rPr lang="en-US" dirty="0" smtClean="0"/>
              <a:t>When government passes laws or develops plans to reach these goals, they are making public policy</a:t>
            </a:r>
          </a:p>
          <a:p>
            <a:r>
              <a:rPr lang="en-US" dirty="0" smtClean="0"/>
              <a:t>Governments make agreements to help each other when attacked</a:t>
            </a:r>
          </a:p>
          <a:p>
            <a:endParaRPr lang="en-US" dirty="0" smtClean="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53781" y="2514600"/>
            <a:ext cx="3906861" cy="3156744"/>
          </a:xfr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Provide Services</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4800" y="2209800"/>
            <a:ext cx="3886200" cy="3124200"/>
          </a:xfrm>
        </p:spPr>
      </p:pic>
      <p:sp>
        <p:nvSpPr>
          <p:cNvPr id="4" name="Content Placeholder 3"/>
          <p:cNvSpPr>
            <a:spLocks noGrp="1"/>
          </p:cNvSpPr>
          <p:nvPr>
            <p:ph sz="half" idx="2"/>
          </p:nvPr>
        </p:nvSpPr>
        <p:spPr>
          <a:xfrm>
            <a:off x="4191000" y="1524000"/>
            <a:ext cx="4724400" cy="4953000"/>
          </a:xfrm>
        </p:spPr>
        <p:txBody>
          <a:bodyPr>
            <a:normAutofit fontScale="62500" lnSpcReduction="20000"/>
          </a:bodyPr>
          <a:lstStyle/>
          <a:p>
            <a:r>
              <a:rPr lang="en-US" dirty="0" smtClean="0"/>
              <a:t>Governments provide many services that people would not get otherwise:</a:t>
            </a:r>
          </a:p>
          <a:p>
            <a:pPr lvl="1"/>
            <a:r>
              <a:rPr lang="en-US" dirty="0" smtClean="0"/>
              <a:t>Libraries</a:t>
            </a:r>
          </a:p>
          <a:p>
            <a:pPr lvl="1"/>
            <a:r>
              <a:rPr lang="en-US" dirty="0" smtClean="0"/>
              <a:t>Schools</a:t>
            </a:r>
          </a:p>
          <a:p>
            <a:pPr lvl="1"/>
            <a:r>
              <a:rPr lang="en-US" dirty="0" smtClean="0"/>
              <a:t>Hospitals</a:t>
            </a:r>
          </a:p>
          <a:p>
            <a:pPr lvl="1"/>
            <a:r>
              <a:rPr lang="en-US" dirty="0" smtClean="0"/>
              <a:t>Parks </a:t>
            </a:r>
          </a:p>
          <a:p>
            <a:pPr lvl="1"/>
            <a:r>
              <a:rPr lang="en-US" dirty="0" smtClean="0"/>
              <a:t>Police</a:t>
            </a:r>
          </a:p>
          <a:p>
            <a:pPr lvl="1"/>
            <a:r>
              <a:rPr lang="en-US" dirty="0" smtClean="0"/>
              <a:t>Fire Departments</a:t>
            </a:r>
          </a:p>
          <a:p>
            <a:pPr lvl="1"/>
            <a:r>
              <a:rPr lang="en-US" dirty="0" smtClean="0"/>
              <a:t>Food </a:t>
            </a:r>
          </a:p>
          <a:p>
            <a:pPr lvl="1"/>
            <a:r>
              <a:rPr lang="en-US" dirty="0" smtClean="0"/>
              <a:t>Monetary support</a:t>
            </a:r>
          </a:p>
          <a:p>
            <a:pPr lvl="1"/>
            <a:r>
              <a:rPr lang="en-US" dirty="0" smtClean="0"/>
              <a:t>Housing, health care, and special programs for people with disabilities</a:t>
            </a:r>
          </a:p>
          <a:p>
            <a:r>
              <a:rPr lang="en-US" dirty="0" smtClean="0"/>
              <a:t>They license drivers and doctors</a:t>
            </a:r>
          </a:p>
          <a:p>
            <a:r>
              <a:rPr lang="en-US" dirty="0" smtClean="0"/>
              <a:t>Agencies make sure that food, medicines, and products from cars to cribs are safe.</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Levels of Government</a:t>
            </a:r>
            <a:endParaRPr lang="en-US" dirty="0"/>
          </a:p>
        </p:txBody>
      </p:sp>
      <p:sp>
        <p:nvSpPr>
          <p:cNvPr id="3" name="Content Placeholder 2"/>
          <p:cNvSpPr>
            <a:spLocks noGrp="1"/>
          </p:cNvSpPr>
          <p:nvPr>
            <p:ph sz="half" idx="1"/>
          </p:nvPr>
        </p:nvSpPr>
        <p:spPr>
          <a:xfrm>
            <a:off x="3048000" y="1714500"/>
            <a:ext cx="5791200" cy="4762500"/>
          </a:xfrm>
        </p:spPr>
        <p:txBody>
          <a:bodyPr>
            <a:normAutofit fontScale="47500" lnSpcReduction="20000"/>
          </a:bodyPr>
          <a:lstStyle/>
          <a:p>
            <a:r>
              <a:rPr lang="en-US" sz="3400" dirty="0" smtClean="0"/>
              <a:t>The U.S. has a federal system of government which means that the power is divided between the federal, or national, government and the states.</a:t>
            </a:r>
          </a:p>
          <a:p>
            <a:r>
              <a:rPr lang="en-US" sz="3400" dirty="0" smtClean="0"/>
              <a:t>In addition, local governments serve towns, cities, and counties.</a:t>
            </a:r>
          </a:p>
          <a:p>
            <a:r>
              <a:rPr lang="en-US" sz="3400" dirty="0" smtClean="0"/>
              <a:t>National government has the highest level of authority over its citizens.  </a:t>
            </a:r>
          </a:p>
          <a:p>
            <a:pPr lvl="1"/>
            <a:r>
              <a:rPr lang="en-US" sz="2900" dirty="0" smtClean="0"/>
              <a:t>Makes and enforces laws for the entire country</a:t>
            </a:r>
          </a:p>
          <a:p>
            <a:pPr lvl="1"/>
            <a:r>
              <a:rPr lang="en-US" sz="2900" dirty="0" smtClean="0"/>
              <a:t>State and local governments cannot make any laws that overrule the national government</a:t>
            </a:r>
          </a:p>
          <a:p>
            <a:pPr lvl="1"/>
            <a:r>
              <a:rPr lang="en-US" sz="2900" dirty="0" smtClean="0"/>
              <a:t>National government sets up rules for citizenship</a:t>
            </a:r>
          </a:p>
          <a:p>
            <a:r>
              <a:rPr lang="en-US" sz="3400" dirty="0" smtClean="0"/>
              <a:t>Each of the 50 states has its own government which decides matters for those citizens within their states</a:t>
            </a:r>
          </a:p>
          <a:p>
            <a:pPr lvl="1"/>
            <a:r>
              <a:rPr lang="en-US" sz="2900" dirty="0" smtClean="0"/>
              <a:t>Marriage laws, rules for schooling, public safety, public health, build roads, build bridges, hold elections, and set up local governments</a:t>
            </a:r>
          </a:p>
          <a:p>
            <a:r>
              <a:rPr lang="en-US" sz="3400" dirty="0" smtClean="0"/>
              <a:t>Local governments provide:</a:t>
            </a:r>
          </a:p>
          <a:p>
            <a:pPr lvl="1"/>
            <a:r>
              <a:rPr lang="en-US" sz="2900" dirty="0" smtClean="0"/>
              <a:t>Police and fire departments</a:t>
            </a:r>
          </a:p>
          <a:p>
            <a:pPr lvl="1"/>
            <a:r>
              <a:rPr lang="en-US" sz="2900" dirty="0" smtClean="0"/>
              <a:t>Emergency medical services </a:t>
            </a:r>
          </a:p>
          <a:p>
            <a:pPr lvl="1"/>
            <a:r>
              <a:rPr lang="en-US" sz="2900" dirty="0" smtClean="0"/>
              <a:t>Local courts</a:t>
            </a:r>
          </a:p>
          <a:p>
            <a:pPr lvl="1"/>
            <a:r>
              <a:rPr lang="en-US" sz="2900" dirty="0" smtClean="0"/>
              <a:t>Provide outdoor lighting </a:t>
            </a:r>
          </a:p>
          <a:p>
            <a:pPr lvl="1"/>
            <a:r>
              <a:rPr lang="en-US" sz="2900" dirty="0" smtClean="0"/>
              <a:t>Remove snow from streets</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52425" y="2057400"/>
            <a:ext cx="2543176" cy="40005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Values and Institutions</a:t>
            </a:r>
            <a:endParaRPr lang="en-US" dirty="0"/>
          </a:p>
        </p:txBody>
      </p:sp>
      <p:sp>
        <p:nvSpPr>
          <p:cNvPr id="3" name="Content Placeholder 2"/>
          <p:cNvSpPr>
            <a:spLocks noGrp="1"/>
          </p:cNvSpPr>
          <p:nvPr>
            <p:ph sz="half" idx="1"/>
          </p:nvPr>
        </p:nvSpPr>
        <p:spPr>
          <a:xfrm>
            <a:off x="457200" y="2058194"/>
            <a:ext cx="5486400" cy="4495006"/>
          </a:xfrm>
        </p:spPr>
        <p:txBody>
          <a:bodyPr>
            <a:noAutofit/>
          </a:bodyPr>
          <a:lstStyle/>
          <a:p>
            <a:r>
              <a:rPr lang="en-US" sz="1800" dirty="0" smtClean="0"/>
              <a:t>The general principles, or beliefs, you use to make these judgments' are your values.</a:t>
            </a:r>
          </a:p>
          <a:p>
            <a:pPr lvl="1"/>
            <a:r>
              <a:rPr lang="en-US" sz="1600" dirty="0" smtClean="0"/>
              <a:t>Values are broad ideas about what is good and desirable and what is bad or not desirable.</a:t>
            </a:r>
          </a:p>
          <a:p>
            <a:r>
              <a:rPr lang="en-US" sz="1800" dirty="0" smtClean="0"/>
              <a:t>America has many different people with diverse backgrounds and beliefs.</a:t>
            </a:r>
          </a:p>
          <a:p>
            <a:r>
              <a:rPr lang="en-US" sz="1800" dirty="0" smtClean="0"/>
              <a:t>Americans, regardless of background, share some of the same fundamental values, such as: freedom, equality, opportunity, justice, unity, respect for one another, tolerance, and democracy. </a:t>
            </a:r>
          </a:p>
          <a:p>
            <a:r>
              <a:rPr lang="en-US" sz="1800" dirty="0" smtClean="0"/>
              <a:t>The Declaration of Independence states that all people are equal, how important freedom is, and says that all Americans have the right  to “life, liberty, and the pursuit of happiness.”</a:t>
            </a:r>
            <a:endParaRPr lang="en-US" sz="1800" dirty="0"/>
          </a:p>
        </p:txBody>
      </p:sp>
      <p:pic>
        <p:nvPicPr>
          <p:cNvPr id="5" name="Content Placeholder 4" descr="lincoln.jpg"/>
          <p:cNvPicPr>
            <a:picLocks noGrp="1" noChangeAspect="1"/>
          </p:cNvPicPr>
          <p:nvPr>
            <p:ph sz="half" idx="2"/>
          </p:nvPr>
        </p:nvPicPr>
        <p:blipFill>
          <a:blip r:embed="rId2"/>
          <a:stretch>
            <a:fillRect/>
          </a:stretch>
        </p:blipFill>
        <p:spPr>
          <a:xfrm>
            <a:off x="6154226" y="2023781"/>
            <a:ext cx="2566987" cy="3838575"/>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Social Institutions</a:t>
            </a:r>
            <a:endParaRPr lang="en-US" dirty="0"/>
          </a:p>
        </p:txBody>
      </p:sp>
      <p:sp>
        <p:nvSpPr>
          <p:cNvPr id="3" name="Content Placeholder 2"/>
          <p:cNvSpPr>
            <a:spLocks noGrp="1"/>
          </p:cNvSpPr>
          <p:nvPr>
            <p:ph sz="half" idx="1"/>
          </p:nvPr>
        </p:nvSpPr>
        <p:spPr>
          <a:xfrm>
            <a:off x="457200" y="2057400"/>
            <a:ext cx="5181600" cy="4343400"/>
          </a:xfrm>
        </p:spPr>
        <p:txBody>
          <a:bodyPr>
            <a:normAutofit/>
          </a:bodyPr>
          <a:lstStyle/>
          <a:p>
            <a:r>
              <a:rPr lang="en-US" sz="1600" dirty="0" smtClean="0"/>
              <a:t>Institutions are the key practices, relationships, and organizations in a society.</a:t>
            </a:r>
          </a:p>
          <a:p>
            <a:r>
              <a:rPr lang="en-US" sz="1600" dirty="0" smtClean="0"/>
              <a:t>Most important institution in America is the family</a:t>
            </a:r>
          </a:p>
          <a:p>
            <a:r>
              <a:rPr lang="en-US" sz="1600" b="1" dirty="0" smtClean="0">
                <a:solidFill>
                  <a:srgbClr val="FF0000"/>
                </a:solidFill>
              </a:rPr>
              <a:t>Family is the center of social life</a:t>
            </a:r>
          </a:p>
          <a:p>
            <a:r>
              <a:rPr lang="en-US" sz="1600" dirty="0" smtClean="0"/>
              <a:t>In families, parents/older family members teach children their values, both personal and national.</a:t>
            </a:r>
          </a:p>
          <a:p>
            <a:r>
              <a:rPr lang="en-US" sz="1600" dirty="0" smtClean="0"/>
              <a:t>There are religious institutions like churches, temples, and mosques that give a sense of meaning and belonging to the people who worship there.</a:t>
            </a:r>
          </a:p>
          <a:p>
            <a:r>
              <a:rPr lang="en-US" sz="1600" dirty="0" smtClean="0"/>
              <a:t>Schools reflect society’s culture, history, and knowledge.</a:t>
            </a:r>
          </a:p>
          <a:p>
            <a:r>
              <a:rPr lang="en-US" sz="1600" dirty="0" smtClean="0"/>
              <a:t>Social institutions such as clubs and volunteer groups bring together people who have similar values or who  believe in the same cause.</a:t>
            </a:r>
            <a:endParaRPr lang="en-US" sz="1600" dirty="0"/>
          </a:p>
        </p:txBody>
      </p:sp>
      <p:pic>
        <p:nvPicPr>
          <p:cNvPr id="5" name="Content Placeholder 4" descr="munsters1.jpg"/>
          <p:cNvPicPr>
            <a:picLocks noGrp="1" noChangeAspect="1"/>
          </p:cNvPicPr>
          <p:nvPr>
            <p:ph sz="half" idx="2"/>
          </p:nvPr>
        </p:nvPicPr>
        <p:blipFill>
          <a:blip r:embed="rId2"/>
          <a:stretch>
            <a:fillRect/>
          </a:stretch>
        </p:blipFill>
        <p:spPr>
          <a:xfrm>
            <a:off x="5943600" y="2057400"/>
            <a:ext cx="2908990" cy="4525963"/>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Government Institutions</a:t>
            </a:r>
            <a:endParaRPr lang="en-US" dirty="0"/>
          </a:p>
        </p:txBody>
      </p:sp>
      <p:pic>
        <p:nvPicPr>
          <p:cNvPr id="5" name="Content Placeholder 4" descr="United-States-Branches-of-Government.jpg"/>
          <p:cNvPicPr>
            <a:picLocks noGrp="1" noChangeAspect="1"/>
          </p:cNvPicPr>
          <p:nvPr>
            <p:ph sz="half" idx="1"/>
          </p:nvPr>
        </p:nvPicPr>
        <p:blipFill>
          <a:blip r:embed="rId2"/>
          <a:stretch>
            <a:fillRect/>
          </a:stretch>
        </p:blipFill>
        <p:spPr>
          <a:xfrm>
            <a:off x="381000" y="2133600"/>
            <a:ext cx="4191000" cy="4114800"/>
          </a:xfrm>
        </p:spPr>
      </p:pic>
      <p:sp>
        <p:nvSpPr>
          <p:cNvPr id="4" name="Content Placeholder 3"/>
          <p:cNvSpPr>
            <a:spLocks noGrp="1"/>
          </p:cNvSpPr>
          <p:nvPr>
            <p:ph sz="half" idx="2"/>
          </p:nvPr>
        </p:nvSpPr>
        <p:spPr>
          <a:xfrm>
            <a:off x="4800600" y="1524000"/>
            <a:ext cx="4114800" cy="4724400"/>
          </a:xfrm>
        </p:spPr>
        <p:txBody>
          <a:bodyPr>
            <a:normAutofit fontScale="25000" lnSpcReduction="20000"/>
          </a:bodyPr>
          <a:lstStyle/>
          <a:p>
            <a:r>
              <a:rPr lang="en-US" sz="7200" dirty="0" smtClean="0"/>
              <a:t>Freedom is the right to make one’s own choices in life without arbitrary, or restrained, interference from the government.</a:t>
            </a:r>
          </a:p>
          <a:p>
            <a:r>
              <a:rPr lang="en-US" sz="7200" dirty="0" smtClean="0"/>
              <a:t>Popular sovereignty is the idea that the government receives its power from the people. </a:t>
            </a:r>
          </a:p>
          <a:p>
            <a:r>
              <a:rPr lang="en-US" sz="7200" dirty="0" smtClean="0"/>
              <a:t>The people choose the nation’s leaders, and those leaders must face the people again to stay in office.</a:t>
            </a:r>
          </a:p>
          <a:p>
            <a:r>
              <a:rPr lang="en-US" sz="7200" dirty="0" smtClean="0"/>
              <a:t>The Constitution makes sure that the government is limited in its power.</a:t>
            </a:r>
          </a:p>
          <a:p>
            <a:r>
              <a:rPr lang="en-US" sz="7200" dirty="0" smtClean="0"/>
              <a:t>It sets up a three-part government in which no one part can have more power than the other two.</a:t>
            </a:r>
          </a:p>
          <a:p>
            <a:r>
              <a:rPr lang="en-US" sz="7200" dirty="0" smtClean="0"/>
              <a:t>The Bill of Rights makes sure that the government cannot abuse its power over the individual.</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meriFlag_am_16_CrystalGraphics.com_PowerPoint_Templates_trial">
  <a:themeElements>
    <a:clrScheme name="Default Design 16">
      <a:dk1>
        <a:srgbClr val="3E3E5C"/>
      </a:dk1>
      <a:lt1>
        <a:srgbClr val="FFFFFF"/>
      </a:lt1>
      <a:dk2>
        <a:srgbClr val="666699"/>
      </a:dk2>
      <a:lt2>
        <a:srgbClr val="CC3300"/>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5050"/>
        </a:dk1>
        <a:lt1>
          <a:srgbClr val="FFFFD9"/>
        </a:lt1>
        <a:dk2>
          <a:srgbClr val="000000"/>
        </a:dk2>
        <a:lt2>
          <a:srgbClr val="777777"/>
        </a:lt2>
        <a:accent1>
          <a:srgbClr val="FFFFF7"/>
        </a:accent1>
        <a:accent2>
          <a:srgbClr val="33CCCC"/>
        </a:accent2>
        <a:accent3>
          <a:srgbClr val="FFFFE9"/>
        </a:accent3>
        <a:accent4>
          <a:srgbClr val="DA4343"/>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14">
        <a:dk1>
          <a:srgbClr val="FF5050"/>
        </a:dk1>
        <a:lt1>
          <a:srgbClr val="FFFFD9"/>
        </a:lt1>
        <a:dk2>
          <a:srgbClr val="FFCCCC"/>
        </a:dk2>
        <a:lt2>
          <a:srgbClr val="777777"/>
        </a:lt2>
        <a:accent1>
          <a:srgbClr val="FFFFF7"/>
        </a:accent1>
        <a:accent2>
          <a:srgbClr val="33CCCC"/>
        </a:accent2>
        <a:accent3>
          <a:srgbClr val="FFFFE9"/>
        </a:accent3>
        <a:accent4>
          <a:srgbClr val="DA4343"/>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15">
        <a:dk1>
          <a:srgbClr val="FF5050"/>
        </a:dk1>
        <a:lt1>
          <a:srgbClr val="FFFFD9"/>
        </a:lt1>
        <a:dk2>
          <a:srgbClr val="FFFFCC"/>
        </a:dk2>
        <a:lt2>
          <a:srgbClr val="777777"/>
        </a:lt2>
        <a:accent1>
          <a:srgbClr val="FFFFF7"/>
        </a:accent1>
        <a:accent2>
          <a:srgbClr val="33CCCC"/>
        </a:accent2>
        <a:accent3>
          <a:srgbClr val="FFFFE9"/>
        </a:accent3>
        <a:accent4>
          <a:srgbClr val="DA4343"/>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16">
        <a:dk1>
          <a:srgbClr val="3E3E5C"/>
        </a:dk1>
        <a:lt1>
          <a:srgbClr val="FFFFFF"/>
        </a:lt1>
        <a:dk2>
          <a:srgbClr val="666699"/>
        </a:dk2>
        <a:lt2>
          <a:srgbClr val="CC3300"/>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AmeriFlag_am_16_CrystalGraphics.com_PowerPoint_Templates_trial</Template>
  <TotalTime>4965</TotalTime>
  <Words>4847</Words>
  <Application>Microsoft Office PowerPoint</Application>
  <PresentationFormat>On-screen Show (4:3)</PresentationFormat>
  <Paragraphs>543</Paragraphs>
  <Slides>69</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69</vt:i4>
      </vt:variant>
    </vt:vector>
  </HeadingPairs>
  <TitlesOfParts>
    <vt:vector size="71" baseType="lpstr">
      <vt:lpstr>Arial</vt:lpstr>
      <vt:lpstr>AmeriFlag_am_16_CrystalGraphics.com_PowerPoint_Templates_trial</vt:lpstr>
      <vt:lpstr>Civics</vt:lpstr>
      <vt:lpstr>Key Terms</vt:lpstr>
      <vt:lpstr>A Diverse Population</vt:lpstr>
      <vt:lpstr>Immigration to the  United States</vt:lpstr>
      <vt:lpstr>American Diversity</vt:lpstr>
      <vt:lpstr>Culture</vt:lpstr>
      <vt:lpstr>Values and Institutions</vt:lpstr>
      <vt:lpstr>Social Institutions</vt:lpstr>
      <vt:lpstr>Government Institutions</vt:lpstr>
      <vt:lpstr>Becoming a Citizen</vt:lpstr>
      <vt:lpstr>Key Terms</vt:lpstr>
      <vt:lpstr>What is Civics?</vt:lpstr>
      <vt:lpstr>Roots of Citizenship</vt:lpstr>
      <vt:lpstr>Roots of Citizenship</vt:lpstr>
      <vt:lpstr>Roots of Citizenship</vt:lpstr>
      <vt:lpstr>Citizens and Resident Aliens</vt:lpstr>
      <vt:lpstr>Foreign-Born People    Living in the U.S.</vt:lpstr>
      <vt:lpstr>How to become a citizen</vt:lpstr>
      <vt:lpstr>Natural-Born Citizens</vt:lpstr>
      <vt:lpstr>Natural-Born Citizens</vt:lpstr>
      <vt:lpstr>Natural-Born Citizens</vt:lpstr>
      <vt:lpstr>Naturalized Citizens</vt:lpstr>
      <vt:lpstr>Naturalized Citizens</vt:lpstr>
      <vt:lpstr>Losing Citizenship</vt:lpstr>
      <vt:lpstr>Complete the top chart by writing requirements for becoming a naturalized U.S. citizen.  Complete the bottom chart by writing causes for a loss of citizenship.</vt:lpstr>
      <vt:lpstr>Complete the top chart by writing requirements for becoming a naturalized U.S. citizen.  Complete the bottom chart by writing causes for a loss of citizenship.</vt:lpstr>
      <vt:lpstr>Losing Citizenship</vt:lpstr>
      <vt:lpstr>Foreign-Born Residents</vt:lpstr>
      <vt:lpstr>Legal Aliens</vt:lpstr>
      <vt:lpstr>Refugees </vt:lpstr>
      <vt:lpstr>Illegal Aliens</vt:lpstr>
      <vt:lpstr>Illegal Aliens</vt:lpstr>
      <vt:lpstr>Landmark Supreme   Court Case</vt:lpstr>
      <vt:lpstr>Pop-Quiz</vt:lpstr>
      <vt:lpstr>Question 1</vt:lpstr>
      <vt:lpstr>Question 2</vt:lpstr>
      <vt:lpstr>Question 3</vt:lpstr>
      <vt:lpstr>Question 4</vt:lpstr>
      <vt:lpstr>Question 5</vt:lpstr>
      <vt:lpstr>Duties and Responsibilities of American Citizens</vt:lpstr>
      <vt:lpstr>Key Terms</vt:lpstr>
      <vt:lpstr>Duties of Citizens</vt:lpstr>
      <vt:lpstr>Duties of Citizens</vt:lpstr>
      <vt:lpstr>Be an Informed and Active Citizen</vt:lpstr>
      <vt:lpstr>Be an Informed               and Active Citizen</vt:lpstr>
      <vt:lpstr>Respect the                     Rights of Others</vt:lpstr>
      <vt:lpstr>Contribute to the Common Good</vt:lpstr>
      <vt:lpstr>Forms of Government</vt:lpstr>
      <vt:lpstr>Key Terms</vt:lpstr>
      <vt:lpstr>Levels of Government</vt:lpstr>
      <vt:lpstr>PowerPoint Presentation</vt:lpstr>
      <vt:lpstr>Forms of Government Explained </vt:lpstr>
      <vt:lpstr>The Importance                 of Government</vt:lpstr>
      <vt:lpstr>Functions of Gov’t</vt:lpstr>
      <vt:lpstr>Types of Governments</vt:lpstr>
      <vt:lpstr>Types of Government</vt:lpstr>
      <vt:lpstr>Types of Government</vt:lpstr>
      <vt:lpstr>PowerPoint Presentation</vt:lpstr>
      <vt:lpstr>Authoritarian Government </vt:lpstr>
      <vt:lpstr>Totalitarian Regimes</vt:lpstr>
      <vt:lpstr>Totalitarian Regimes</vt:lpstr>
      <vt:lpstr>Systems of Gov’t</vt:lpstr>
      <vt:lpstr>Key Comparisons</vt:lpstr>
      <vt:lpstr>Country Examples</vt:lpstr>
      <vt:lpstr>Overview</vt:lpstr>
      <vt:lpstr>Keep Order                          and Provide Security</vt:lpstr>
      <vt:lpstr>Guide the Community</vt:lpstr>
      <vt:lpstr>Provide Services</vt:lpstr>
      <vt:lpstr>Levels of Government</vt:lpstr>
    </vt:vector>
  </TitlesOfParts>
  <Company>Seminole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Information Services</dc:creator>
  <cp:lastModifiedBy>Andrew Rappaport</cp:lastModifiedBy>
  <cp:revision>136</cp:revision>
  <dcterms:created xsi:type="dcterms:W3CDTF">2012-08-27T15:24:04Z</dcterms:created>
  <dcterms:modified xsi:type="dcterms:W3CDTF">2014-09-12T12:32:39Z</dcterms:modified>
</cp:coreProperties>
</file>