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9" d="100"/>
          <a:sy n="59" d="100"/>
        </p:scale>
        <p:origin x="84" y="1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B0C9C3-F888-4370-8AC3-DE0B2F09CBD0}" type="datetimeFigureOut">
              <a:rPr lang="en-US" smtClean="0"/>
              <a:t>9/30/2014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7359C-858D-45AF-9E4C-295981604F58}" type="slidenum">
              <a:rPr lang="en-US" smtClean="0"/>
              <a:t>‹#›</a:t>
            </a:fld>
            <a:endParaRPr lang="en-US"/>
          </a:p>
        </p:txBody>
      </p:sp>
    </p:spTree>
    <p:extLst>
      <p:ext uri="{BB962C8B-B14F-4D97-AF65-F5344CB8AC3E}">
        <p14:creationId xmlns:p14="http://schemas.microsoft.com/office/powerpoint/2010/main" val="3339932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B8512B-7487-423D-8727-BBEE587D4777}" type="slidenum">
              <a:rPr lang="en-US" altLang="en-US"/>
              <a:pPr>
                <a:spcBef>
                  <a:spcPct val="0"/>
                </a:spcBef>
              </a:pPr>
              <a:t>7</a:t>
            </a:fld>
            <a:endParaRPr lang="en-US" altLang="en-US"/>
          </a:p>
        </p:txBody>
      </p:sp>
    </p:spTree>
    <p:extLst>
      <p:ext uri="{BB962C8B-B14F-4D97-AF65-F5344CB8AC3E}">
        <p14:creationId xmlns:p14="http://schemas.microsoft.com/office/powerpoint/2010/main" val="3260624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F6A3E5-4AD4-4032-95CC-D9A846CA1511}" type="slidenum">
              <a:rPr lang="en-US" altLang="en-US"/>
              <a:pPr>
                <a:spcBef>
                  <a:spcPct val="0"/>
                </a:spcBef>
              </a:pPr>
              <a:t>8</a:t>
            </a:fld>
            <a:endParaRPr lang="en-US" altLang="en-US"/>
          </a:p>
        </p:txBody>
      </p:sp>
    </p:spTree>
    <p:extLst>
      <p:ext uri="{BB962C8B-B14F-4D97-AF65-F5344CB8AC3E}">
        <p14:creationId xmlns:p14="http://schemas.microsoft.com/office/powerpoint/2010/main" val="294416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9/30/2014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9/30/2014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9/30/2014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9/30/2014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9/30/2014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9/30/2014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9/30/2014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9/30/2014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9/30/2014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9/30/2014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9/30/2014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9/30/2014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Colonial Influences Review</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63217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mtClean="0">
                <a:solidFill>
                  <a:srgbClr val="7B9899"/>
                </a:solidFill>
              </a:rPr>
              <a:t>From Big Ideas to the Constitution</a:t>
            </a:r>
          </a:p>
        </p:txBody>
      </p:sp>
      <p:sp>
        <p:nvSpPr>
          <p:cNvPr id="10" name="AutoShape 9"/>
          <p:cNvSpPr>
            <a:spLocks noChangeArrowheads="1"/>
          </p:cNvSpPr>
          <p:nvPr/>
        </p:nvSpPr>
        <p:spPr bwMode="auto">
          <a:xfrm>
            <a:off x="6792914" y="3124200"/>
            <a:ext cx="2428875" cy="1238250"/>
          </a:xfrm>
          <a:prstGeom prst="roundRect">
            <a:avLst>
              <a:gd name="adj" fmla="val 16667"/>
            </a:avLst>
          </a:prstGeom>
          <a:solidFill>
            <a:srgbClr val="FFFFFF"/>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Rule of Law: </a:t>
            </a:r>
            <a:r>
              <a:rPr lang="en-US" sz="1400" dirty="0">
                <a:solidFill>
                  <a:schemeClr val="bg1">
                    <a:lumMod val="50000"/>
                  </a:schemeClr>
                </a:solidFill>
                <a:latin typeface="Tahoma" pitchFamily="34" charset="0"/>
              </a:rPr>
              <a:t>the idea that </a:t>
            </a:r>
            <a:r>
              <a:rPr lang="en-US" sz="1400" u="sng" dirty="0">
                <a:solidFill>
                  <a:schemeClr val="bg1">
                    <a:lumMod val="50000"/>
                  </a:schemeClr>
                </a:solidFill>
                <a:latin typeface="Tahoma" pitchFamily="34" charset="0"/>
              </a:rPr>
              <a:t>all </a:t>
            </a:r>
            <a:r>
              <a:rPr lang="en-US" sz="1400" dirty="0">
                <a:solidFill>
                  <a:schemeClr val="bg1">
                    <a:lumMod val="50000"/>
                  </a:schemeClr>
                </a:solidFill>
                <a:latin typeface="Tahoma" pitchFamily="34" charset="0"/>
              </a:rPr>
              <a:t>people must follow the laws, and that the laws are enforced fairly</a:t>
            </a:r>
            <a:endParaRPr lang="en-US" sz="2400" dirty="0">
              <a:solidFill>
                <a:schemeClr val="bg1">
                  <a:lumMod val="50000"/>
                </a:schemeClr>
              </a:solidFill>
              <a:latin typeface="Arial" pitchFamily="34" charset="0"/>
            </a:endParaRPr>
          </a:p>
        </p:txBody>
      </p:sp>
      <p:sp>
        <p:nvSpPr>
          <p:cNvPr id="11" name="AutoShape 10"/>
          <p:cNvSpPr>
            <a:spLocks noChangeArrowheads="1"/>
          </p:cNvSpPr>
          <p:nvPr/>
        </p:nvSpPr>
        <p:spPr bwMode="auto">
          <a:xfrm>
            <a:off x="2592388" y="3119438"/>
            <a:ext cx="2438400" cy="1238250"/>
          </a:xfrm>
          <a:prstGeom prst="roundRect">
            <a:avLst>
              <a:gd name="adj" fmla="val 16667"/>
            </a:avLst>
          </a:prstGeom>
          <a:solidFill>
            <a:srgbClr val="FFFFFF"/>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Self– Government: </a:t>
            </a:r>
            <a:r>
              <a:rPr lang="en-US" sz="1400" dirty="0">
                <a:solidFill>
                  <a:schemeClr val="bg1">
                    <a:lumMod val="50000"/>
                  </a:schemeClr>
                </a:solidFill>
                <a:latin typeface="Tahoma" pitchFamily="34" charset="0"/>
              </a:rPr>
              <a:t>popular or representative system where the people create and run their own government </a:t>
            </a:r>
            <a:endParaRPr lang="en-US" sz="2400" dirty="0">
              <a:solidFill>
                <a:schemeClr val="bg1">
                  <a:lumMod val="50000"/>
                </a:schemeClr>
              </a:solidFill>
              <a:latin typeface="Arial" pitchFamily="34" charset="0"/>
            </a:endParaRPr>
          </a:p>
        </p:txBody>
      </p:sp>
      <p:sp>
        <p:nvSpPr>
          <p:cNvPr id="12" name="AutoShape 11"/>
          <p:cNvSpPr>
            <a:spLocks noChangeArrowheads="1"/>
          </p:cNvSpPr>
          <p:nvPr/>
        </p:nvSpPr>
        <p:spPr bwMode="auto">
          <a:xfrm>
            <a:off x="4572000" y="4103689"/>
            <a:ext cx="2895600" cy="1419225"/>
          </a:xfrm>
          <a:prstGeom prst="roundRect">
            <a:avLst>
              <a:gd name="adj" fmla="val 16667"/>
            </a:avLst>
          </a:prstGeom>
          <a:solidFill>
            <a:srgbClr val="FFFFFF"/>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Due Process: </a:t>
            </a:r>
            <a:r>
              <a:rPr lang="en-US" sz="1400" dirty="0">
                <a:solidFill>
                  <a:schemeClr val="bg1">
                    <a:lumMod val="50000"/>
                  </a:schemeClr>
                </a:solidFill>
                <a:latin typeface="Tahoma" pitchFamily="34" charset="0"/>
              </a:rPr>
              <a:t>People have the right to fair and reasonable laws. Officials have to follow rules when enforcing the laws and to treat all people in the same way.</a:t>
            </a:r>
            <a:endParaRPr lang="en-US" sz="2400" dirty="0">
              <a:solidFill>
                <a:schemeClr val="bg1">
                  <a:lumMod val="50000"/>
                </a:schemeClr>
              </a:solidFill>
              <a:latin typeface="Arial" pitchFamily="34" charset="0"/>
            </a:endParaRPr>
          </a:p>
        </p:txBody>
      </p:sp>
      <p:sp>
        <p:nvSpPr>
          <p:cNvPr id="13" name="AutoShape 12"/>
          <p:cNvSpPr>
            <a:spLocks noChangeArrowheads="1"/>
          </p:cNvSpPr>
          <p:nvPr/>
        </p:nvSpPr>
        <p:spPr bwMode="auto">
          <a:xfrm>
            <a:off x="6792914" y="5407025"/>
            <a:ext cx="2428875" cy="1238250"/>
          </a:xfrm>
          <a:prstGeom prst="roundRect">
            <a:avLst>
              <a:gd name="adj" fmla="val 16667"/>
            </a:avLst>
          </a:prstGeom>
          <a:solidFill>
            <a:srgbClr val="FFFFFF"/>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Limited Government: </a:t>
            </a:r>
            <a:r>
              <a:rPr lang="en-US" sz="1400" dirty="0">
                <a:solidFill>
                  <a:schemeClr val="bg1">
                    <a:lumMod val="50000"/>
                  </a:schemeClr>
                </a:solidFill>
                <a:latin typeface="Tahoma" pitchFamily="34" charset="0"/>
              </a:rPr>
              <a:t>the power of government is limited by the Constitution, and each branch is limited in what it can do</a:t>
            </a:r>
            <a:endParaRPr lang="en-US" sz="2400" dirty="0">
              <a:solidFill>
                <a:schemeClr val="bg1">
                  <a:lumMod val="50000"/>
                </a:schemeClr>
              </a:solidFill>
              <a:latin typeface="Arial" pitchFamily="34" charset="0"/>
            </a:endParaRPr>
          </a:p>
        </p:txBody>
      </p:sp>
      <p:sp>
        <p:nvSpPr>
          <p:cNvPr id="14" name="AutoShape 13"/>
          <p:cNvSpPr>
            <a:spLocks noChangeArrowheads="1"/>
          </p:cNvSpPr>
          <p:nvPr/>
        </p:nvSpPr>
        <p:spPr bwMode="auto">
          <a:xfrm>
            <a:off x="2600326" y="5407025"/>
            <a:ext cx="2428875" cy="1238250"/>
          </a:xfrm>
          <a:prstGeom prst="roundRect">
            <a:avLst>
              <a:gd name="adj" fmla="val 16667"/>
            </a:avLst>
          </a:prstGeom>
          <a:solidFill>
            <a:srgbClr val="FFFFFF"/>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Rights: </a:t>
            </a:r>
            <a:r>
              <a:rPr lang="en-US" sz="1400" dirty="0">
                <a:solidFill>
                  <a:schemeClr val="bg1">
                    <a:lumMod val="50000"/>
                  </a:schemeClr>
                </a:solidFill>
                <a:latin typeface="Tahoma" pitchFamily="34" charset="0"/>
              </a:rPr>
              <a:t>A set of things that people believe they should be free to do without restrictions</a:t>
            </a:r>
            <a:endParaRPr lang="en-US" sz="2400" dirty="0">
              <a:solidFill>
                <a:schemeClr val="bg1">
                  <a:lumMod val="50000"/>
                </a:schemeClr>
              </a:solidFill>
              <a:latin typeface="Arial" pitchFamily="34" charset="0"/>
            </a:endParaRPr>
          </a:p>
        </p:txBody>
      </p:sp>
      <p:sp>
        <p:nvSpPr>
          <p:cNvPr id="6" name="AutoShape 5"/>
          <p:cNvSpPr>
            <a:spLocks noChangeArrowheads="1"/>
          </p:cNvSpPr>
          <p:nvPr/>
        </p:nvSpPr>
        <p:spPr bwMode="auto">
          <a:xfrm>
            <a:off x="1905000" y="1600200"/>
            <a:ext cx="8458200" cy="1066800"/>
          </a:xfrm>
          <a:prstGeom prst="roundRect">
            <a:avLst>
              <a:gd name="adj" fmla="val 16667"/>
            </a:avLst>
          </a:prstGeom>
          <a:solidFill>
            <a:srgbClr val="FFFFFF"/>
          </a:solidFill>
          <a:ln w="9525" algn="in">
            <a:solidFill>
              <a:schemeClr val="bg1">
                <a:lumMod val="50000"/>
              </a:schemeClr>
            </a:solidFill>
            <a:round/>
            <a:headEnd/>
            <a:tailEnd/>
          </a:ln>
          <a:effectLst/>
          <a:extLst/>
        </p:spPr>
        <p:txBody>
          <a:bodyPr lIns="36576" tIns="36576" rIns="36576" bIns="36576"/>
          <a:lstStyle/>
          <a:p>
            <a:pPr>
              <a:spcAft>
                <a:spcPts val="1200"/>
              </a:spcAft>
              <a:defRPr/>
            </a:pPr>
            <a:r>
              <a:rPr lang="en-US" sz="1600" dirty="0">
                <a:solidFill>
                  <a:srgbClr val="7F7F7F"/>
                </a:solidFill>
                <a:latin typeface="Tahoma" pitchFamily="34" charset="0"/>
                <a:cs typeface="Arial" charset="0"/>
              </a:rPr>
              <a:t>    </a:t>
            </a:r>
            <a:r>
              <a:rPr lang="en-US" sz="1600" dirty="0">
                <a:solidFill>
                  <a:schemeClr val="bg1"/>
                </a:solidFill>
                <a:latin typeface="Tahoma" pitchFamily="34" charset="0"/>
                <a:cs typeface="Arial" charset="0"/>
              </a:rPr>
              <a:t>“WE THE PEOPLE of the United  States...do ordain and establish this Constitution for the United States of America.”  </a:t>
            </a:r>
          </a:p>
          <a:p>
            <a:pPr algn="r">
              <a:spcAft>
                <a:spcPts val="1800"/>
              </a:spcAft>
              <a:defRPr/>
            </a:pPr>
            <a:r>
              <a:rPr lang="en-US" sz="1600" dirty="0">
                <a:solidFill>
                  <a:schemeClr val="bg1"/>
                </a:solidFill>
                <a:latin typeface="Tahoma" pitchFamily="34" charset="0"/>
                <a:cs typeface="Arial" charset="0"/>
              </a:rPr>
              <a:t>Preamble to the Constitution, 1787</a:t>
            </a:r>
          </a:p>
        </p:txBody>
      </p:sp>
      <p:sp>
        <p:nvSpPr>
          <p:cNvPr id="7" name="Text Box 6"/>
          <p:cNvSpPr txBox="1">
            <a:spLocks noChangeArrowheads="1"/>
          </p:cNvSpPr>
          <p:nvPr/>
        </p:nvSpPr>
        <p:spPr bwMode="auto">
          <a:xfrm>
            <a:off x="1851025" y="1423989"/>
            <a:ext cx="304800" cy="352425"/>
          </a:xfrm>
          <a:prstGeom prst="rect">
            <a:avLst/>
          </a:prstGeom>
          <a:solidFill>
            <a:srgbClr val="FFFFFF"/>
          </a:solidFill>
          <a:ln w="12700" algn="in">
            <a:solidFill>
              <a:schemeClr val="bg1">
                <a:lumMod val="50000"/>
              </a:schemeClr>
            </a:solidFill>
            <a:miter lim="800000"/>
            <a:headEnd/>
            <a:tailEnd/>
          </a:ln>
          <a:effectLst/>
          <a:extLst/>
        </p:spPr>
        <p:txBody>
          <a:bodyPr lIns="36576" tIns="36576" rIns="36576" bIns="36576"/>
          <a:lstStyle/>
          <a:p>
            <a:pPr algn="ctr" eaLnBrk="1" hangingPunct="1">
              <a:defRPr/>
            </a:pPr>
            <a:r>
              <a:rPr lang="en-US" b="1" dirty="0">
                <a:solidFill>
                  <a:schemeClr val="bg1">
                    <a:lumMod val="50000"/>
                  </a:schemeClr>
                </a:solidFill>
                <a:latin typeface="Arial" pitchFamily="34" charset="0"/>
              </a:rPr>
              <a:t>E</a:t>
            </a:r>
          </a:p>
        </p:txBody>
      </p:sp>
      <p:sp>
        <p:nvSpPr>
          <p:cNvPr id="15" name="Text Box 6"/>
          <p:cNvSpPr txBox="1">
            <a:spLocks noChangeArrowheads="1"/>
          </p:cNvSpPr>
          <p:nvPr/>
        </p:nvSpPr>
        <p:spPr bwMode="auto">
          <a:xfrm>
            <a:off x="3949700" y="4103689"/>
            <a:ext cx="304800" cy="352425"/>
          </a:xfrm>
          <a:prstGeom prst="rect">
            <a:avLst/>
          </a:prstGeom>
          <a:solidFill>
            <a:srgbClr val="FFFFFF"/>
          </a:solidFill>
          <a:ln w="12700" algn="in">
            <a:solidFill>
              <a:schemeClr val="bg1">
                <a:lumMod val="50000"/>
              </a:schemeClr>
            </a:solidFill>
            <a:miter lim="800000"/>
            <a:headEnd/>
            <a:tailEnd/>
          </a:ln>
          <a:effectLst/>
          <a:extLst/>
        </p:spPr>
        <p:txBody>
          <a:bodyPr lIns="36576" tIns="36576" rIns="36576" bIns="36576"/>
          <a:lstStyle/>
          <a:p>
            <a:pPr algn="ctr" eaLnBrk="1" hangingPunct="1">
              <a:defRPr/>
            </a:pPr>
            <a:r>
              <a:rPr lang="en-US" b="1" dirty="0">
                <a:solidFill>
                  <a:schemeClr val="bg1">
                    <a:lumMod val="50000"/>
                  </a:schemeClr>
                </a:solidFill>
                <a:latin typeface="Arial" pitchFamily="34" charset="0"/>
              </a:rPr>
              <a:t>E</a:t>
            </a:r>
          </a:p>
        </p:txBody>
      </p:sp>
    </p:spTree>
    <p:extLst>
      <p:ext uri="{BB962C8B-B14F-4D97-AF65-F5344CB8AC3E}">
        <p14:creationId xmlns:p14="http://schemas.microsoft.com/office/powerpoint/2010/main" val="1553476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 calcmode="lin" valueType="num">
                                      <p:cBhvr>
                                        <p:cTn id="26" dur="1000" fill="hold"/>
                                        <p:tgtEl>
                                          <p:spTgt spid="11"/>
                                        </p:tgtEl>
                                        <p:attrNameLst>
                                          <p:attrName>style.rotation</p:attrName>
                                        </p:attrNameLst>
                                      </p:cBhvr>
                                      <p:tavLst>
                                        <p:tav tm="0">
                                          <p:val>
                                            <p:fltVal val="90"/>
                                          </p:val>
                                        </p:tav>
                                        <p:tav tm="100000">
                                          <p:val>
                                            <p:fltVal val="0"/>
                                          </p:val>
                                        </p:tav>
                                      </p:tavLst>
                                    </p:anim>
                                    <p:animEffect transition="in" filter="fade">
                                      <p:cBhvr>
                                        <p:cTn id="27" dur="1000"/>
                                        <p:tgtEl>
                                          <p:spTgt spid="11"/>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fltVal val="0"/>
                                          </p:val>
                                        </p:tav>
                                        <p:tav tm="100000">
                                          <p:val>
                                            <p:strVal val="#ppt_w"/>
                                          </p:val>
                                        </p:tav>
                                      </p:tavLst>
                                    </p:anim>
                                    <p:anim calcmode="lin" valueType="num">
                                      <p:cBhvr>
                                        <p:cTn id="37" dur="1000" fill="hold"/>
                                        <p:tgtEl>
                                          <p:spTgt spid="13"/>
                                        </p:tgtEl>
                                        <p:attrNameLst>
                                          <p:attrName>ppt_h</p:attrName>
                                        </p:attrNameLst>
                                      </p:cBhvr>
                                      <p:tavLst>
                                        <p:tav tm="0">
                                          <p:val>
                                            <p:fltVal val="0"/>
                                          </p:val>
                                        </p:tav>
                                        <p:tav tm="100000">
                                          <p:val>
                                            <p:strVal val="#ppt_h"/>
                                          </p:val>
                                        </p:tav>
                                      </p:tavLst>
                                    </p:anim>
                                    <p:anim calcmode="lin" valueType="num">
                                      <p:cBhvr>
                                        <p:cTn id="38" dur="1000" fill="hold"/>
                                        <p:tgtEl>
                                          <p:spTgt spid="13"/>
                                        </p:tgtEl>
                                        <p:attrNameLst>
                                          <p:attrName>style.rotation</p:attrName>
                                        </p:attrNameLst>
                                      </p:cBhvr>
                                      <p:tavLst>
                                        <p:tav tm="0">
                                          <p:val>
                                            <p:fltVal val="90"/>
                                          </p:val>
                                        </p:tav>
                                        <p:tav tm="100000">
                                          <p:val>
                                            <p:fltVal val="0"/>
                                          </p:val>
                                        </p:tav>
                                      </p:tavLst>
                                    </p:anim>
                                    <p:animEffect transition="in" filter="fade">
                                      <p:cBhvr>
                                        <p:cTn id="39" dur="1000"/>
                                        <p:tgtEl>
                                          <p:spTgt spid="13"/>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80">
                                          <p:stCondLst>
                                            <p:cond delay="0"/>
                                          </p:stCondLst>
                                        </p:cTn>
                                        <p:tgtEl>
                                          <p:spTgt spid="15"/>
                                        </p:tgtEl>
                                      </p:cBhvr>
                                    </p:animEffect>
                                    <p:anim calcmode="lin" valueType="num">
                                      <p:cBhvr>
                                        <p:cTn id="5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6" dur="26">
                                          <p:stCondLst>
                                            <p:cond delay="650"/>
                                          </p:stCondLst>
                                        </p:cTn>
                                        <p:tgtEl>
                                          <p:spTgt spid="15"/>
                                        </p:tgtEl>
                                      </p:cBhvr>
                                      <p:to x="100000" y="60000"/>
                                    </p:animScale>
                                    <p:animScale>
                                      <p:cBhvr>
                                        <p:cTn id="57" dur="166" decel="50000">
                                          <p:stCondLst>
                                            <p:cond delay="676"/>
                                          </p:stCondLst>
                                        </p:cTn>
                                        <p:tgtEl>
                                          <p:spTgt spid="15"/>
                                        </p:tgtEl>
                                      </p:cBhvr>
                                      <p:to x="100000" y="100000"/>
                                    </p:animScale>
                                    <p:animScale>
                                      <p:cBhvr>
                                        <p:cTn id="58" dur="26">
                                          <p:stCondLst>
                                            <p:cond delay="1312"/>
                                          </p:stCondLst>
                                        </p:cTn>
                                        <p:tgtEl>
                                          <p:spTgt spid="15"/>
                                        </p:tgtEl>
                                      </p:cBhvr>
                                      <p:to x="100000" y="80000"/>
                                    </p:animScale>
                                    <p:animScale>
                                      <p:cBhvr>
                                        <p:cTn id="59" dur="166" decel="50000">
                                          <p:stCondLst>
                                            <p:cond delay="1338"/>
                                          </p:stCondLst>
                                        </p:cTn>
                                        <p:tgtEl>
                                          <p:spTgt spid="15"/>
                                        </p:tgtEl>
                                      </p:cBhvr>
                                      <p:to x="100000" y="100000"/>
                                    </p:animScale>
                                    <p:animScale>
                                      <p:cBhvr>
                                        <p:cTn id="60" dur="26">
                                          <p:stCondLst>
                                            <p:cond delay="1642"/>
                                          </p:stCondLst>
                                        </p:cTn>
                                        <p:tgtEl>
                                          <p:spTgt spid="15"/>
                                        </p:tgtEl>
                                      </p:cBhvr>
                                      <p:to x="100000" y="90000"/>
                                    </p:animScale>
                                    <p:animScale>
                                      <p:cBhvr>
                                        <p:cTn id="61" dur="166" decel="50000">
                                          <p:stCondLst>
                                            <p:cond delay="1668"/>
                                          </p:stCondLst>
                                        </p:cTn>
                                        <p:tgtEl>
                                          <p:spTgt spid="15"/>
                                        </p:tgtEl>
                                      </p:cBhvr>
                                      <p:to x="100000" y="100000"/>
                                    </p:animScale>
                                    <p:animScale>
                                      <p:cBhvr>
                                        <p:cTn id="62" dur="26">
                                          <p:stCondLst>
                                            <p:cond delay="1808"/>
                                          </p:stCondLst>
                                        </p:cTn>
                                        <p:tgtEl>
                                          <p:spTgt spid="15"/>
                                        </p:tgtEl>
                                      </p:cBhvr>
                                      <p:to x="100000" y="95000"/>
                                    </p:animScale>
                                    <p:animScale>
                                      <p:cBhvr>
                                        <p:cTn id="63"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6" grpId="0" animBg="1"/>
      <p:bldP spid="7"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400" dirty="0">
                <a:solidFill>
                  <a:srgbClr val="7B9899"/>
                </a:solidFill>
              </a:rPr>
              <a:t>Magna Carta</a:t>
            </a:r>
            <a:endParaRPr lang="en-US" sz="4400" dirty="0"/>
          </a:p>
        </p:txBody>
      </p:sp>
      <p:sp>
        <p:nvSpPr>
          <p:cNvPr id="3" name="Content Placeholder 2"/>
          <p:cNvSpPr>
            <a:spLocks noGrp="1"/>
          </p:cNvSpPr>
          <p:nvPr>
            <p:ph idx="1"/>
          </p:nvPr>
        </p:nvSpPr>
        <p:spPr>
          <a:xfrm>
            <a:off x="680321" y="2336872"/>
            <a:ext cx="9613861" cy="4521127"/>
          </a:xfrm>
        </p:spPr>
        <p:txBody>
          <a:bodyPr>
            <a:noAutofit/>
          </a:bodyPr>
          <a:lstStyle/>
          <a:p>
            <a:pPr marL="0" indent="0">
              <a:buNone/>
            </a:pPr>
            <a:r>
              <a:rPr lang="en-US" sz="3200" dirty="0" smtClean="0"/>
              <a:t>Purpose:  limited the power of the king and protected rights of the nobility</a:t>
            </a:r>
          </a:p>
          <a:p>
            <a:endParaRPr lang="en-US" sz="3200" dirty="0"/>
          </a:p>
          <a:p>
            <a:pPr marL="0" indent="0">
              <a:buNone/>
            </a:pPr>
            <a:r>
              <a:rPr lang="en-US" sz="3200" dirty="0" smtClean="0"/>
              <a:t>Big Ideas:</a:t>
            </a:r>
          </a:p>
          <a:p>
            <a:r>
              <a:rPr lang="en-US" sz="3200" dirty="0" smtClean="0"/>
              <a:t>Limited Government</a:t>
            </a:r>
          </a:p>
          <a:p>
            <a:r>
              <a:rPr lang="en-US" sz="3200" dirty="0" smtClean="0"/>
              <a:t>Rights</a:t>
            </a:r>
          </a:p>
          <a:p>
            <a:r>
              <a:rPr lang="en-US" sz="3200" dirty="0" smtClean="0"/>
              <a:t>Rule of Law</a:t>
            </a:r>
          </a:p>
          <a:p>
            <a:r>
              <a:rPr lang="en-US" sz="3200" dirty="0" smtClean="0"/>
              <a:t>Due Process</a:t>
            </a:r>
            <a:endParaRPr lang="en-US" sz="3200" dirty="0"/>
          </a:p>
        </p:txBody>
      </p:sp>
      <p:pic>
        <p:nvPicPr>
          <p:cNvPr id="4" name="Picture 2"/>
          <p:cNvPicPr>
            <a:picLocks noChangeAspect="1" noChangeArrowheads="1"/>
          </p:cNvPicPr>
          <p:nvPr/>
        </p:nvPicPr>
        <p:blipFill>
          <a:blip r:embed="rId2"/>
          <a:srcRect/>
          <a:stretch>
            <a:fillRect/>
          </a:stretch>
        </p:blipFill>
        <p:spPr bwMode="auto">
          <a:xfrm>
            <a:off x="10274300" y="52991"/>
            <a:ext cx="1917700" cy="3562350"/>
          </a:xfrm>
          <a:prstGeom prst="rect">
            <a:avLst/>
          </a:prstGeom>
          <a:noFill/>
          <a:ln w="9525">
            <a:solidFill>
              <a:schemeClr val="bg1">
                <a:lumMod val="50000"/>
              </a:schemeClr>
            </a:solidFill>
            <a:miter lim="800000"/>
            <a:headEnd/>
            <a:tailEnd/>
          </a:ln>
          <a:effectLst/>
          <a:extLst/>
        </p:spPr>
      </p:pic>
    </p:spTree>
    <p:extLst>
      <p:ext uri="{BB962C8B-B14F-4D97-AF65-F5344CB8AC3E}">
        <p14:creationId xmlns:p14="http://schemas.microsoft.com/office/powerpoint/2010/main" val="2182669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Mayflower Compact</a:t>
            </a:r>
            <a:endParaRPr lang="en-US" sz="4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68699" y="379297"/>
            <a:ext cx="1420978" cy="1828800"/>
          </a:xfrm>
        </p:spPr>
      </p:pic>
      <p:sp>
        <p:nvSpPr>
          <p:cNvPr id="7" name="TextBox 6"/>
          <p:cNvSpPr txBox="1"/>
          <p:nvPr/>
        </p:nvSpPr>
        <p:spPr>
          <a:xfrm>
            <a:off x="467360" y="2208097"/>
            <a:ext cx="10505440" cy="5909310"/>
          </a:xfrm>
          <a:prstGeom prst="rect">
            <a:avLst/>
          </a:prstGeom>
          <a:noFill/>
        </p:spPr>
        <p:txBody>
          <a:bodyPr wrap="square" rtlCol="0">
            <a:spAutoFit/>
          </a:bodyPr>
          <a:lstStyle/>
          <a:p>
            <a:r>
              <a:rPr lang="en-US" sz="3600" dirty="0" smtClean="0"/>
              <a:t>Purpose:</a:t>
            </a:r>
          </a:p>
          <a:p>
            <a:r>
              <a:rPr lang="en-US" sz="3600" dirty="0" smtClean="0"/>
              <a:t>Create a government that would protect the rights of the colonists</a:t>
            </a:r>
          </a:p>
          <a:p>
            <a:endParaRPr lang="en-US" sz="3600" dirty="0"/>
          </a:p>
          <a:p>
            <a:r>
              <a:rPr lang="en-US" sz="3600" dirty="0" smtClean="0"/>
              <a:t>Big Ideas:</a:t>
            </a:r>
          </a:p>
          <a:p>
            <a:pPr marL="285750" indent="-285750">
              <a:buFont typeface="Arial" panose="020B0604020202020204" pitchFamily="34" charset="0"/>
              <a:buChar char="•"/>
            </a:pPr>
            <a:r>
              <a:rPr lang="en-US" sz="3600" dirty="0" smtClean="0"/>
              <a:t>Self Government</a:t>
            </a:r>
          </a:p>
          <a:p>
            <a:pPr marL="285750" indent="-285750">
              <a:buFont typeface="Arial" panose="020B0604020202020204" pitchFamily="34" charset="0"/>
              <a:buChar char="•"/>
            </a:pPr>
            <a:r>
              <a:rPr lang="en-US" sz="3600" dirty="0" smtClean="0"/>
              <a:t>Rule of Law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07959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English Bill of Rights</a:t>
            </a:r>
            <a:endParaRPr lang="en-US" sz="4400" dirty="0"/>
          </a:p>
        </p:txBody>
      </p:sp>
      <p:sp>
        <p:nvSpPr>
          <p:cNvPr id="3" name="Content Placeholder 2"/>
          <p:cNvSpPr>
            <a:spLocks noGrp="1"/>
          </p:cNvSpPr>
          <p:nvPr>
            <p:ph idx="1"/>
          </p:nvPr>
        </p:nvSpPr>
        <p:spPr>
          <a:xfrm>
            <a:off x="680321" y="2032072"/>
            <a:ext cx="11166239" cy="4825928"/>
          </a:xfrm>
        </p:spPr>
        <p:txBody>
          <a:bodyPr>
            <a:normAutofit lnSpcReduction="10000"/>
          </a:bodyPr>
          <a:lstStyle/>
          <a:p>
            <a:pPr marL="0" indent="0">
              <a:buNone/>
            </a:pPr>
            <a:r>
              <a:rPr lang="en-US" sz="3200" dirty="0" smtClean="0"/>
              <a:t>Purpose:</a:t>
            </a:r>
          </a:p>
          <a:p>
            <a:pPr marL="0" indent="0">
              <a:buNone/>
            </a:pPr>
            <a:r>
              <a:rPr lang="en-US" sz="3200" dirty="0" smtClean="0"/>
              <a:t>Further limit the power of the king, increase the power of Parliament, and give more rights to the people</a:t>
            </a:r>
          </a:p>
          <a:p>
            <a:pPr marL="0" indent="0">
              <a:buNone/>
            </a:pPr>
            <a:endParaRPr lang="en-US" sz="3200" dirty="0"/>
          </a:p>
          <a:p>
            <a:pPr marL="0" indent="0">
              <a:buNone/>
            </a:pPr>
            <a:r>
              <a:rPr lang="en-US" sz="3200" dirty="0" smtClean="0"/>
              <a:t>Big Ideas:</a:t>
            </a:r>
          </a:p>
          <a:p>
            <a:r>
              <a:rPr lang="en-US" sz="3200" dirty="0" smtClean="0"/>
              <a:t>Limited Government</a:t>
            </a:r>
          </a:p>
          <a:p>
            <a:r>
              <a:rPr lang="en-US" sz="3200" dirty="0" smtClean="0"/>
              <a:t>Rights</a:t>
            </a:r>
          </a:p>
          <a:p>
            <a:r>
              <a:rPr lang="en-US" sz="3200" dirty="0" smtClean="0"/>
              <a:t>Due Process</a:t>
            </a:r>
          </a:p>
          <a:p>
            <a:r>
              <a:rPr lang="en-US" sz="3200" dirty="0" smtClean="0"/>
              <a:t>Rule of Law</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9622" y="516726"/>
            <a:ext cx="1552378" cy="1553942"/>
          </a:xfrm>
          <a:prstGeom prst="rect">
            <a:avLst/>
          </a:prstGeom>
        </p:spPr>
      </p:pic>
    </p:spTree>
    <p:extLst>
      <p:ext uri="{BB962C8B-B14F-4D97-AF65-F5344CB8AC3E}">
        <p14:creationId xmlns:p14="http://schemas.microsoft.com/office/powerpoint/2010/main" val="1225859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Common Sense</a:t>
            </a:r>
            <a:endParaRPr lang="en-US" sz="4400" dirty="0"/>
          </a:p>
        </p:txBody>
      </p:sp>
      <p:sp>
        <p:nvSpPr>
          <p:cNvPr id="3" name="Content Placeholder 2"/>
          <p:cNvSpPr>
            <a:spLocks noGrp="1"/>
          </p:cNvSpPr>
          <p:nvPr>
            <p:ph idx="1"/>
          </p:nvPr>
        </p:nvSpPr>
        <p:spPr/>
        <p:txBody>
          <a:bodyPr>
            <a:normAutofit lnSpcReduction="10000"/>
          </a:bodyPr>
          <a:lstStyle/>
          <a:p>
            <a:pPr marL="0" indent="0">
              <a:buNone/>
            </a:pPr>
            <a:r>
              <a:rPr lang="en-US" sz="3200" dirty="0" smtClean="0"/>
              <a:t>Purpose:</a:t>
            </a:r>
          </a:p>
          <a:p>
            <a:pPr marL="0" indent="0">
              <a:buNone/>
            </a:pPr>
            <a:r>
              <a:rPr lang="en-US" sz="3200" dirty="0" smtClean="0"/>
              <a:t>To convince the colonists to support independence</a:t>
            </a:r>
          </a:p>
          <a:p>
            <a:pPr marL="0" indent="0">
              <a:buNone/>
            </a:pPr>
            <a:endParaRPr lang="en-US" sz="3200" dirty="0"/>
          </a:p>
          <a:p>
            <a:pPr marL="0" indent="0">
              <a:buNone/>
            </a:pPr>
            <a:r>
              <a:rPr lang="en-US" sz="3200" dirty="0"/>
              <a:t/>
            </a:r>
            <a:br>
              <a:rPr lang="en-US" sz="3200" dirty="0"/>
            </a:br>
            <a:r>
              <a:rPr lang="en-US" sz="3200" dirty="0" smtClean="0"/>
              <a:t>Big Ideas:</a:t>
            </a:r>
          </a:p>
          <a:p>
            <a:r>
              <a:rPr lang="en-US" sz="3200" dirty="0" smtClean="0"/>
              <a:t>Self government</a:t>
            </a:r>
          </a:p>
          <a:p>
            <a:r>
              <a:rPr lang="en-US" sz="3200" dirty="0" smtClean="0"/>
              <a:t>Rights</a:t>
            </a:r>
            <a:endParaRPr lang="en-US" sz="3200" dirty="0"/>
          </a:p>
        </p:txBody>
      </p:sp>
      <p:pic>
        <p:nvPicPr>
          <p:cNvPr id="4" name="Picture 2"/>
          <p:cNvPicPr>
            <a:picLocks noChangeAspect="1" noChangeArrowheads="1"/>
          </p:cNvPicPr>
          <p:nvPr/>
        </p:nvPicPr>
        <p:blipFill rotWithShape="1">
          <a:blip r:embed="rId2"/>
          <a:srcRect l="4136" t="2725" r="4447" b="2355"/>
          <a:stretch/>
        </p:blipFill>
        <p:spPr bwMode="auto">
          <a:xfrm>
            <a:off x="10069830" y="306991"/>
            <a:ext cx="1924050" cy="3054350"/>
          </a:xfrm>
          <a:prstGeom prst="rect">
            <a:avLst/>
          </a:prstGeom>
          <a:noFill/>
          <a:ln w="9525">
            <a:solidFill>
              <a:schemeClr val="bg1">
                <a:lumMod val="50000"/>
              </a:schemeClr>
            </a:solidFill>
            <a:miter lim="800000"/>
            <a:headEnd/>
            <a:tailEnd/>
          </a:ln>
          <a:effectLst/>
          <a:extLst/>
        </p:spPr>
      </p:pic>
    </p:spTree>
    <p:extLst>
      <p:ext uri="{BB962C8B-B14F-4D97-AF65-F5344CB8AC3E}">
        <p14:creationId xmlns:p14="http://schemas.microsoft.com/office/powerpoint/2010/main" val="3241713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smtClean="0">
                <a:solidFill>
                  <a:srgbClr val="7B9899"/>
                </a:solidFill>
              </a:rPr>
              <a:t>From Big Ideas to the Constitution</a:t>
            </a:r>
          </a:p>
        </p:txBody>
      </p:sp>
      <p:sp>
        <p:nvSpPr>
          <p:cNvPr id="10" name="AutoShape 9"/>
          <p:cNvSpPr>
            <a:spLocks noChangeArrowheads="1"/>
          </p:cNvSpPr>
          <p:nvPr/>
        </p:nvSpPr>
        <p:spPr bwMode="auto">
          <a:xfrm>
            <a:off x="6791326" y="3128963"/>
            <a:ext cx="2428875" cy="1238250"/>
          </a:xfrm>
          <a:prstGeom prst="roundRect">
            <a:avLst>
              <a:gd name="adj" fmla="val 16667"/>
            </a:avLst>
          </a:prstGeom>
          <a:solidFill>
            <a:schemeClr val="tx1"/>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Rule of Law: </a:t>
            </a:r>
            <a:r>
              <a:rPr lang="en-US" sz="1400" dirty="0">
                <a:solidFill>
                  <a:schemeClr val="bg1">
                    <a:lumMod val="50000"/>
                  </a:schemeClr>
                </a:solidFill>
                <a:latin typeface="Tahoma" pitchFamily="34" charset="0"/>
              </a:rPr>
              <a:t>the idea that </a:t>
            </a:r>
            <a:r>
              <a:rPr lang="en-US" sz="1400" u="sng" dirty="0">
                <a:solidFill>
                  <a:schemeClr val="bg1">
                    <a:lumMod val="50000"/>
                  </a:schemeClr>
                </a:solidFill>
                <a:latin typeface="Tahoma" pitchFamily="34" charset="0"/>
              </a:rPr>
              <a:t>all </a:t>
            </a:r>
            <a:r>
              <a:rPr lang="en-US" sz="1400" dirty="0">
                <a:solidFill>
                  <a:schemeClr val="bg1">
                    <a:lumMod val="50000"/>
                  </a:schemeClr>
                </a:solidFill>
                <a:latin typeface="Tahoma" pitchFamily="34" charset="0"/>
              </a:rPr>
              <a:t>people must follow the laws, and that the laws are enforced fairly</a:t>
            </a:r>
            <a:endParaRPr lang="en-US" sz="2400" dirty="0">
              <a:solidFill>
                <a:schemeClr val="bg1">
                  <a:lumMod val="50000"/>
                </a:schemeClr>
              </a:solidFill>
              <a:latin typeface="Arial" pitchFamily="34" charset="0"/>
            </a:endParaRPr>
          </a:p>
        </p:txBody>
      </p:sp>
      <p:sp>
        <p:nvSpPr>
          <p:cNvPr id="11" name="AutoShape 10"/>
          <p:cNvSpPr>
            <a:spLocks noChangeArrowheads="1"/>
          </p:cNvSpPr>
          <p:nvPr/>
        </p:nvSpPr>
        <p:spPr bwMode="auto">
          <a:xfrm>
            <a:off x="2590800" y="3124200"/>
            <a:ext cx="2438400" cy="1238250"/>
          </a:xfrm>
          <a:prstGeom prst="roundRect">
            <a:avLst>
              <a:gd name="adj" fmla="val 16667"/>
            </a:avLst>
          </a:prstGeom>
          <a:solidFill>
            <a:schemeClr val="tx1"/>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Self– Government: </a:t>
            </a:r>
            <a:r>
              <a:rPr lang="en-US" sz="1400" dirty="0">
                <a:solidFill>
                  <a:schemeClr val="bg1">
                    <a:lumMod val="50000"/>
                  </a:schemeClr>
                </a:solidFill>
                <a:latin typeface="Tahoma" pitchFamily="34" charset="0"/>
              </a:rPr>
              <a:t>popular or representative system where the people create and run their own government </a:t>
            </a:r>
            <a:endParaRPr lang="en-US" sz="2400" dirty="0">
              <a:solidFill>
                <a:schemeClr val="bg1">
                  <a:lumMod val="50000"/>
                </a:schemeClr>
              </a:solidFill>
              <a:latin typeface="Arial" pitchFamily="34" charset="0"/>
            </a:endParaRPr>
          </a:p>
        </p:txBody>
      </p:sp>
      <p:sp>
        <p:nvSpPr>
          <p:cNvPr id="12" name="AutoShape 11"/>
          <p:cNvSpPr>
            <a:spLocks noChangeArrowheads="1"/>
          </p:cNvSpPr>
          <p:nvPr/>
        </p:nvSpPr>
        <p:spPr bwMode="auto">
          <a:xfrm>
            <a:off x="4572000" y="4103689"/>
            <a:ext cx="2895600" cy="1419225"/>
          </a:xfrm>
          <a:prstGeom prst="roundRect">
            <a:avLst>
              <a:gd name="adj" fmla="val 16667"/>
            </a:avLst>
          </a:prstGeom>
          <a:solidFill>
            <a:srgbClr val="FFFFFF"/>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Due Process: </a:t>
            </a:r>
            <a:r>
              <a:rPr lang="en-US" sz="1400" dirty="0">
                <a:solidFill>
                  <a:schemeClr val="bg1">
                    <a:lumMod val="50000"/>
                  </a:schemeClr>
                </a:solidFill>
                <a:latin typeface="Tahoma" pitchFamily="34" charset="0"/>
              </a:rPr>
              <a:t>People have the right to fair and reasonable laws. Officials have to follow rules when enforcing the laws and to treat all people in the same way.</a:t>
            </a:r>
            <a:endParaRPr lang="en-US" sz="2400" dirty="0">
              <a:solidFill>
                <a:schemeClr val="bg1">
                  <a:lumMod val="50000"/>
                </a:schemeClr>
              </a:solidFill>
              <a:latin typeface="Arial" pitchFamily="34" charset="0"/>
            </a:endParaRPr>
          </a:p>
        </p:txBody>
      </p:sp>
      <p:sp>
        <p:nvSpPr>
          <p:cNvPr id="13" name="AutoShape 12"/>
          <p:cNvSpPr>
            <a:spLocks noChangeArrowheads="1"/>
          </p:cNvSpPr>
          <p:nvPr/>
        </p:nvSpPr>
        <p:spPr bwMode="auto">
          <a:xfrm>
            <a:off x="6792914" y="5407025"/>
            <a:ext cx="2428875" cy="1238250"/>
          </a:xfrm>
          <a:prstGeom prst="roundRect">
            <a:avLst>
              <a:gd name="adj" fmla="val 16667"/>
            </a:avLst>
          </a:prstGeom>
          <a:solidFill>
            <a:srgbClr val="FFFFFF"/>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Limited Government: </a:t>
            </a:r>
            <a:r>
              <a:rPr lang="en-US" sz="1400" dirty="0">
                <a:solidFill>
                  <a:schemeClr val="bg1">
                    <a:lumMod val="50000"/>
                  </a:schemeClr>
                </a:solidFill>
                <a:latin typeface="Tahoma" pitchFamily="34" charset="0"/>
              </a:rPr>
              <a:t>the power of government is limited by the Constitution, and each branch is limited in what it can do</a:t>
            </a:r>
            <a:endParaRPr lang="en-US" sz="2400" dirty="0">
              <a:solidFill>
                <a:schemeClr val="bg1">
                  <a:lumMod val="50000"/>
                </a:schemeClr>
              </a:solidFill>
              <a:latin typeface="Arial" pitchFamily="34" charset="0"/>
            </a:endParaRPr>
          </a:p>
        </p:txBody>
      </p:sp>
      <p:sp>
        <p:nvSpPr>
          <p:cNvPr id="14" name="AutoShape 13"/>
          <p:cNvSpPr>
            <a:spLocks noChangeArrowheads="1"/>
          </p:cNvSpPr>
          <p:nvPr/>
        </p:nvSpPr>
        <p:spPr bwMode="auto">
          <a:xfrm>
            <a:off x="2600326" y="5407025"/>
            <a:ext cx="2428875" cy="1238250"/>
          </a:xfrm>
          <a:prstGeom prst="roundRect">
            <a:avLst>
              <a:gd name="adj" fmla="val 16667"/>
            </a:avLst>
          </a:prstGeom>
          <a:solidFill>
            <a:srgbClr val="FFFFFF"/>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Rights: </a:t>
            </a:r>
            <a:r>
              <a:rPr lang="en-US" sz="1400" dirty="0">
                <a:solidFill>
                  <a:schemeClr val="bg1">
                    <a:lumMod val="50000"/>
                  </a:schemeClr>
                </a:solidFill>
                <a:latin typeface="Tahoma" pitchFamily="34" charset="0"/>
              </a:rPr>
              <a:t>A set of things that people believe they should be free to do without restrictions</a:t>
            </a:r>
            <a:endParaRPr lang="en-US" sz="2400" dirty="0">
              <a:solidFill>
                <a:schemeClr val="bg1">
                  <a:lumMod val="50000"/>
                </a:schemeClr>
              </a:solidFill>
              <a:latin typeface="Arial" pitchFamily="34" charset="0"/>
            </a:endParaRPr>
          </a:p>
        </p:txBody>
      </p:sp>
      <p:sp>
        <p:nvSpPr>
          <p:cNvPr id="6" name="AutoShape 5"/>
          <p:cNvSpPr>
            <a:spLocks noChangeArrowheads="1"/>
          </p:cNvSpPr>
          <p:nvPr/>
        </p:nvSpPr>
        <p:spPr bwMode="auto">
          <a:xfrm>
            <a:off x="2184400" y="1933578"/>
            <a:ext cx="8077200" cy="1119187"/>
          </a:xfrm>
          <a:prstGeom prst="roundRect">
            <a:avLst>
              <a:gd name="adj" fmla="val 16667"/>
            </a:avLst>
          </a:prstGeom>
          <a:solidFill>
            <a:schemeClr val="tx1"/>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600" dirty="0">
                <a:solidFill>
                  <a:schemeClr val="bg1"/>
                </a:solidFill>
                <a:latin typeface="Tahoma" pitchFamily="34" charset="0"/>
                <a:cs typeface="Arial" charset="0"/>
              </a:rPr>
              <a:t>     “This Constitution and the laws of the United States ... shall be the supreme law of the land.”  All government officials “shall be bound by an oath to support this constitution.” </a:t>
            </a:r>
          </a:p>
          <a:p>
            <a:pPr algn="r" eaLnBrk="1" hangingPunct="1">
              <a:defRPr/>
            </a:pPr>
            <a:r>
              <a:rPr lang="en-US" sz="1600" dirty="0">
                <a:solidFill>
                  <a:srgbClr val="7F7F7F"/>
                </a:solidFill>
                <a:latin typeface="Tahoma" pitchFamily="34" charset="0"/>
                <a:cs typeface="Arial" charset="0"/>
              </a:rPr>
              <a:t>U.S. Constitution, Article VI</a:t>
            </a:r>
            <a:endParaRPr lang="en-US" sz="2800" dirty="0">
              <a:solidFill>
                <a:srgbClr val="7F7F7F"/>
              </a:solidFill>
              <a:latin typeface="Arial" charset="0"/>
              <a:cs typeface="Arial" charset="0"/>
            </a:endParaRPr>
          </a:p>
        </p:txBody>
      </p:sp>
      <p:sp>
        <p:nvSpPr>
          <p:cNvPr id="7" name="Text Box 6"/>
          <p:cNvSpPr txBox="1">
            <a:spLocks noChangeArrowheads="1"/>
          </p:cNvSpPr>
          <p:nvPr/>
        </p:nvSpPr>
        <p:spPr bwMode="auto">
          <a:xfrm>
            <a:off x="2057400" y="1676401"/>
            <a:ext cx="304800" cy="352425"/>
          </a:xfrm>
          <a:prstGeom prst="rect">
            <a:avLst/>
          </a:prstGeom>
          <a:solidFill>
            <a:srgbClr val="FFFFFF"/>
          </a:solidFill>
          <a:ln w="12700" algn="in">
            <a:solidFill>
              <a:schemeClr val="bg1">
                <a:lumMod val="50000"/>
              </a:schemeClr>
            </a:solidFill>
            <a:miter lim="800000"/>
            <a:headEnd/>
            <a:tailEnd/>
          </a:ln>
          <a:effectLst/>
          <a:extLst/>
        </p:spPr>
        <p:txBody>
          <a:bodyPr lIns="36576" tIns="36576" rIns="36576" bIns="36576"/>
          <a:lstStyle/>
          <a:p>
            <a:pPr algn="ctr" eaLnBrk="1" hangingPunct="1">
              <a:defRPr/>
            </a:pPr>
            <a:r>
              <a:rPr lang="en-US" sz="1600" b="1" dirty="0">
                <a:solidFill>
                  <a:schemeClr val="bg1">
                    <a:lumMod val="50000"/>
                  </a:schemeClr>
                </a:solidFill>
                <a:latin typeface="Tahoma" pitchFamily="34" charset="0"/>
              </a:rPr>
              <a:t>A</a:t>
            </a:r>
            <a:endParaRPr lang="en-US" dirty="0">
              <a:solidFill>
                <a:schemeClr val="bg1">
                  <a:lumMod val="50000"/>
                </a:schemeClr>
              </a:solidFill>
              <a:latin typeface="Arial" pitchFamily="34" charset="0"/>
            </a:endParaRPr>
          </a:p>
        </p:txBody>
      </p:sp>
      <p:sp>
        <p:nvSpPr>
          <p:cNvPr id="25" name="Text Box 6"/>
          <p:cNvSpPr txBox="1">
            <a:spLocks noChangeArrowheads="1"/>
          </p:cNvSpPr>
          <p:nvPr/>
        </p:nvSpPr>
        <p:spPr bwMode="auto">
          <a:xfrm>
            <a:off x="8458200" y="3932239"/>
            <a:ext cx="304800" cy="352425"/>
          </a:xfrm>
          <a:prstGeom prst="rect">
            <a:avLst/>
          </a:prstGeom>
          <a:solidFill>
            <a:schemeClr val="bg1"/>
          </a:solidFill>
          <a:ln w="12700" algn="in">
            <a:solidFill>
              <a:schemeClr val="bg1">
                <a:lumMod val="50000"/>
              </a:schemeClr>
            </a:solidFill>
            <a:miter lim="800000"/>
            <a:headEnd/>
            <a:tailEnd/>
          </a:ln>
          <a:effectLst/>
        </p:spPr>
        <p:txBody>
          <a:bodyPr lIns="36576" tIns="36576" rIns="36576" bIns="36576"/>
          <a:lstStyle/>
          <a:p>
            <a:pPr algn="ctr" eaLnBrk="1" hangingPunct="1">
              <a:defRPr/>
            </a:pPr>
            <a:r>
              <a:rPr lang="en-US" sz="1600" b="1" dirty="0">
                <a:solidFill>
                  <a:schemeClr val="bg1">
                    <a:lumMod val="50000"/>
                  </a:schemeClr>
                </a:solidFill>
                <a:latin typeface="Tahoma" pitchFamily="34" charset="0"/>
              </a:rPr>
              <a:t>A</a:t>
            </a:r>
            <a:endParaRPr lang="en-US" dirty="0">
              <a:solidFill>
                <a:schemeClr val="bg1">
                  <a:lumMod val="50000"/>
                </a:schemeClr>
              </a:solidFill>
              <a:latin typeface="Arial" pitchFamily="34" charset="0"/>
            </a:endParaRPr>
          </a:p>
        </p:txBody>
      </p:sp>
    </p:spTree>
    <p:extLst>
      <p:ext uri="{BB962C8B-B14F-4D97-AF65-F5344CB8AC3E}">
        <p14:creationId xmlns:p14="http://schemas.microsoft.com/office/powerpoint/2010/main" val="2583542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500"/>
                            </p:stCondLst>
                            <p:childTnLst>
                              <p:par>
                                <p:cTn id="20" presetID="31"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style.rotation</p:attrName>
                                        </p:attrNameLst>
                                      </p:cBhvr>
                                      <p:tavLst>
                                        <p:tav tm="0">
                                          <p:val>
                                            <p:fltVal val="90"/>
                                          </p:val>
                                        </p:tav>
                                        <p:tav tm="100000">
                                          <p:val>
                                            <p:fltVal val="0"/>
                                          </p:val>
                                        </p:tav>
                                      </p:tavLst>
                                    </p:anim>
                                    <p:animEffect transition="in" filter="fade">
                                      <p:cBhvr>
                                        <p:cTn id="37" dur="1000"/>
                                        <p:tgtEl>
                                          <p:spTgt spid="12"/>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fltVal val="0"/>
                                          </p:val>
                                        </p:tav>
                                        <p:tav tm="100000">
                                          <p:val>
                                            <p:strVal val="#ppt_w"/>
                                          </p:val>
                                        </p:tav>
                                      </p:tavLst>
                                    </p:anim>
                                    <p:anim calcmode="lin" valueType="num">
                                      <p:cBhvr>
                                        <p:cTn id="41" dur="1000" fill="hold"/>
                                        <p:tgtEl>
                                          <p:spTgt spid="13"/>
                                        </p:tgtEl>
                                        <p:attrNameLst>
                                          <p:attrName>ppt_h</p:attrName>
                                        </p:attrNameLst>
                                      </p:cBhvr>
                                      <p:tavLst>
                                        <p:tav tm="0">
                                          <p:val>
                                            <p:fltVal val="0"/>
                                          </p:val>
                                        </p:tav>
                                        <p:tav tm="100000">
                                          <p:val>
                                            <p:strVal val="#ppt_h"/>
                                          </p:val>
                                        </p:tav>
                                      </p:tavLst>
                                    </p:anim>
                                    <p:anim calcmode="lin" valueType="num">
                                      <p:cBhvr>
                                        <p:cTn id="42" dur="1000" fill="hold"/>
                                        <p:tgtEl>
                                          <p:spTgt spid="13"/>
                                        </p:tgtEl>
                                        <p:attrNameLst>
                                          <p:attrName>style.rotation</p:attrName>
                                        </p:attrNameLst>
                                      </p:cBhvr>
                                      <p:tavLst>
                                        <p:tav tm="0">
                                          <p:val>
                                            <p:fltVal val="90"/>
                                          </p:val>
                                        </p:tav>
                                        <p:tav tm="100000">
                                          <p:val>
                                            <p:fltVal val="0"/>
                                          </p:val>
                                        </p:tav>
                                      </p:tavLst>
                                    </p:anim>
                                    <p:animEffect transition="in" filter="fade">
                                      <p:cBhvr>
                                        <p:cTn id="43" dur="1000"/>
                                        <p:tgtEl>
                                          <p:spTgt spid="13"/>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fltVal val="0"/>
                                          </p:val>
                                        </p:tav>
                                        <p:tav tm="100000">
                                          <p:val>
                                            <p:strVal val="#ppt_w"/>
                                          </p:val>
                                        </p:tav>
                                      </p:tavLst>
                                    </p:anim>
                                    <p:anim calcmode="lin" valueType="num">
                                      <p:cBhvr>
                                        <p:cTn id="47" dur="1000" fill="hold"/>
                                        <p:tgtEl>
                                          <p:spTgt spid="14"/>
                                        </p:tgtEl>
                                        <p:attrNameLst>
                                          <p:attrName>ppt_h</p:attrName>
                                        </p:attrNameLst>
                                      </p:cBhvr>
                                      <p:tavLst>
                                        <p:tav tm="0">
                                          <p:val>
                                            <p:fltVal val="0"/>
                                          </p:val>
                                        </p:tav>
                                        <p:tav tm="100000">
                                          <p:val>
                                            <p:strVal val="#ppt_h"/>
                                          </p:val>
                                        </p:tav>
                                      </p:tavLst>
                                    </p:anim>
                                    <p:anim calcmode="lin" valueType="num">
                                      <p:cBhvr>
                                        <p:cTn id="48" dur="1000" fill="hold"/>
                                        <p:tgtEl>
                                          <p:spTgt spid="14"/>
                                        </p:tgtEl>
                                        <p:attrNameLst>
                                          <p:attrName>style.rotation</p:attrName>
                                        </p:attrNameLst>
                                      </p:cBhvr>
                                      <p:tavLst>
                                        <p:tav tm="0">
                                          <p:val>
                                            <p:fltVal val="90"/>
                                          </p:val>
                                        </p:tav>
                                        <p:tav tm="100000">
                                          <p:val>
                                            <p:fltVal val="0"/>
                                          </p:val>
                                        </p:tav>
                                      </p:tavLst>
                                    </p:anim>
                                    <p:animEffect transition="in" filter="fade">
                                      <p:cBhvr>
                                        <p:cTn id="49" dur="1000"/>
                                        <p:tgtEl>
                                          <p:spTgt spid="1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80">
                                          <p:stCondLst>
                                            <p:cond delay="0"/>
                                          </p:stCondLst>
                                        </p:cTn>
                                        <p:tgtEl>
                                          <p:spTgt spid="25"/>
                                        </p:tgtEl>
                                      </p:cBhvr>
                                    </p:animEffect>
                                    <p:anim calcmode="lin" valueType="num">
                                      <p:cBhvr>
                                        <p:cTn id="5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60" dur="26">
                                          <p:stCondLst>
                                            <p:cond delay="650"/>
                                          </p:stCondLst>
                                        </p:cTn>
                                        <p:tgtEl>
                                          <p:spTgt spid="25"/>
                                        </p:tgtEl>
                                      </p:cBhvr>
                                      <p:to x="100000" y="60000"/>
                                    </p:animScale>
                                    <p:animScale>
                                      <p:cBhvr>
                                        <p:cTn id="61" dur="166" decel="50000">
                                          <p:stCondLst>
                                            <p:cond delay="676"/>
                                          </p:stCondLst>
                                        </p:cTn>
                                        <p:tgtEl>
                                          <p:spTgt spid="25"/>
                                        </p:tgtEl>
                                      </p:cBhvr>
                                      <p:to x="100000" y="100000"/>
                                    </p:animScale>
                                    <p:animScale>
                                      <p:cBhvr>
                                        <p:cTn id="62" dur="26">
                                          <p:stCondLst>
                                            <p:cond delay="1312"/>
                                          </p:stCondLst>
                                        </p:cTn>
                                        <p:tgtEl>
                                          <p:spTgt spid="25"/>
                                        </p:tgtEl>
                                      </p:cBhvr>
                                      <p:to x="100000" y="80000"/>
                                    </p:animScale>
                                    <p:animScale>
                                      <p:cBhvr>
                                        <p:cTn id="63" dur="166" decel="50000">
                                          <p:stCondLst>
                                            <p:cond delay="1338"/>
                                          </p:stCondLst>
                                        </p:cTn>
                                        <p:tgtEl>
                                          <p:spTgt spid="25"/>
                                        </p:tgtEl>
                                      </p:cBhvr>
                                      <p:to x="100000" y="100000"/>
                                    </p:animScale>
                                    <p:animScale>
                                      <p:cBhvr>
                                        <p:cTn id="64" dur="26">
                                          <p:stCondLst>
                                            <p:cond delay="1642"/>
                                          </p:stCondLst>
                                        </p:cTn>
                                        <p:tgtEl>
                                          <p:spTgt spid="25"/>
                                        </p:tgtEl>
                                      </p:cBhvr>
                                      <p:to x="100000" y="90000"/>
                                    </p:animScale>
                                    <p:animScale>
                                      <p:cBhvr>
                                        <p:cTn id="65" dur="166" decel="50000">
                                          <p:stCondLst>
                                            <p:cond delay="1668"/>
                                          </p:stCondLst>
                                        </p:cTn>
                                        <p:tgtEl>
                                          <p:spTgt spid="25"/>
                                        </p:tgtEl>
                                      </p:cBhvr>
                                      <p:to x="100000" y="100000"/>
                                    </p:animScale>
                                    <p:animScale>
                                      <p:cBhvr>
                                        <p:cTn id="66" dur="26">
                                          <p:stCondLst>
                                            <p:cond delay="1808"/>
                                          </p:stCondLst>
                                        </p:cTn>
                                        <p:tgtEl>
                                          <p:spTgt spid="25"/>
                                        </p:tgtEl>
                                      </p:cBhvr>
                                      <p:to x="100000" y="95000"/>
                                    </p:animScale>
                                    <p:animScale>
                                      <p:cBhvr>
                                        <p:cTn id="67"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14" grpId="0" animBg="1"/>
      <p:bldP spid="6" grpId="0" animBg="1"/>
      <p:bldP spid="7"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solidFill>
                  <a:srgbClr val="7B9899"/>
                </a:solidFill>
              </a:rPr>
              <a:t>From Big Ideas to the Constitution</a:t>
            </a:r>
          </a:p>
        </p:txBody>
      </p:sp>
      <p:sp>
        <p:nvSpPr>
          <p:cNvPr id="10" name="AutoShape 9"/>
          <p:cNvSpPr>
            <a:spLocks noChangeArrowheads="1"/>
          </p:cNvSpPr>
          <p:nvPr/>
        </p:nvSpPr>
        <p:spPr bwMode="auto">
          <a:xfrm>
            <a:off x="6792914" y="3124200"/>
            <a:ext cx="2428875" cy="1238250"/>
          </a:xfrm>
          <a:prstGeom prst="roundRect">
            <a:avLst>
              <a:gd name="adj" fmla="val 16667"/>
            </a:avLst>
          </a:prstGeom>
          <a:solidFill>
            <a:schemeClr val="tx1"/>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Rule of Law: </a:t>
            </a:r>
            <a:r>
              <a:rPr lang="en-US" sz="1400" dirty="0">
                <a:solidFill>
                  <a:schemeClr val="bg1">
                    <a:lumMod val="50000"/>
                  </a:schemeClr>
                </a:solidFill>
                <a:latin typeface="Tahoma" pitchFamily="34" charset="0"/>
              </a:rPr>
              <a:t>the idea that </a:t>
            </a:r>
            <a:r>
              <a:rPr lang="en-US" sz="1400" u="sng" dirty="0">
                <a:solidFill>
                  <a:schemeClr val="bg1">
                    <a:lumMod val="50000"/>
                  </a:schemeClr>
                </a:solidFill>
                <a:latin typeface="Tahoma" pitchFamily="34" charset="0"/>
              </a:rPr>
              <a:t>all </a:t>
            </a:r>
            <a:r>
              <a:rPr lang="en-US" sz="1400" dirty="0">
                <a:solidFill>
                  <a:schemeClr val="bg1">
                    <a:lumMod val="50000"/>
                  </a:schemeClr>
                </a:solidFill>
                <a:latin typeface="Tahoma" pitchFamily="34" charset="0"/>
              </a:rPr>
              <a:t>people must follow the laws, and that the laws are enforced fairly</a:t>
            </a:r>
            <a:endParaRPr lang="en-US" sz="2400" dirty="0">
              <a:solidFill>
                <a:schemeClr val="bg1">
                  <a:lumMod val="50000"/>
                </a:schemeClr>
              </a:solidFill>
              <a:latin typeface="Arial" pitchFamily="34" charset="0"/>
            </a:endParaRPr>
          </a:p>
        </p:txBody>
      </p:sp>
      <p:sp>
        <p:nvSpPr>
          <p:cNvPr id="11" name="AutoShape 10"/>
          <p:cNvSpPr>
            <a:spLocks noChangeArrowheads="1"/>
          </p:cNvSpPr>
          <p:nvPr/>
        </p:nvSpPr>
        <p:spPr bwMode="auto">
          <a:xfrm>
            <a:off x="2592388" y="3119438"/>
            <a:ext cx="2438400" cy="1238250"/>
          </a:xfrm>
          <a:prstGeom prst="roundRect">
            <a:avLst>
              <a:gd name="adj" fmla="val 16667"/>
            </a:avLst>
          </a:prstGeom>
          <a:solidFill>
            <a:schemeClr val="tx1"/>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Self– Government: </a:t>
            </a:r>
            <a:r>
              <a:rPr lang="en-US" sz="1400" dirty="0">
                <a:solidFill>
                  <a:schemeClr val="bg1">
                    <a:lumMod val="50000"/>
                  </a:schemeClr>
                </a:solidFill>
                <a:latin typeface="Tahoma" pitchFamily="34" charset="0"/>
              </a:rPr>
              <a:t>popular or representative system where the people create and run their own government </a:t>
            </a:r>
            <a:endParaRPr lang="en-US" sz="2400" dirty="0">
              <a:solidFill>
                <a:schemeClr val="bg1">
                  <a:lumMod val="50000"/>
                </a:schemeClr>
              </a:solidFill>
              <a:latin typeface="Arial" pitchFamily="34" charset="0"/>
            </a:endParaRPr>
          </a:p>
        </p:txBody>
      </p:sp>
      <p:sp>
        <p:nvSpPr>
          <p:cNvPr id="12" name="AutoShape 11"/>
          <p:cNvSpPr>
            <a:spLocks noChangeArrowheads="1"/>
          </p:cNvSpPr>
          <p:nvPr/>
        </p:nvSpPr>
        <p:spPr bwMode="auto">
          <a:xfrm>
            <a:off x="4572000" y="4103689"/>
            <a:ext cx="2895600" cy="1419225"/>
          </a:xfrm>
          <a:prstGeom prst="roundRect">
            <a:avLst>
              <a:gd name="adj" fmla="val 16667"/>
            </a:avLst>
          </a:prstGeom>
          <a:solidFill>
            <a:srgbClr val="FFFFFF"/>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Due Process: </a:t>
            </a:r>
            <a:r>
              <a:rPr lang="en-US" sz="1400" dirty="0">
                <a:solidFill>
                  <a:schemeClr val="bg1">
                    <a:lumMod val="50000"/>
                  </a:schemeClr>
                </a:solidFill>
                <a:latin typeface="Tahoma" pitchFamily="34" charset="0"/>
              </a:rPr>
              <a:t>People have the right to fair and reasonable laws. Officials have to follow rules when enforcing the laws and to treat all people in the same way.</a:t>
            </a:r>
            <a:endParaRPr lang="en-US" sz="2400" dirty="0">
              <a:solidFill>
                <a:schemeClr val="bg1">
                  <a:lumMod val="50000"/>
                </a:schemeClr>
              </a:solidFill>
              <a:latin typeface="Arial" pitchFamily="34" charset="0"/>
            </a:endParaRPr>
          </a:p>
        </p:txBody>
      </p:sp>
      <p:sp>
        <p:nvSpPr>
          <p:cNvPr id="13" name="AutoShape 12"/>
          <p:cNvSpPr>
            <a:spLocks noChangeArrowheads="1"/>
          </p:cNvSpPr>
          <p:nvPr/>
        </p:nvSpPr>
        <p:spPr bwMode="auto">
          <a:xfrm>
            <a:off x="6792914" y="5407025"/>
            <a:ext cx="2428875" cy="1238250"/>
          </a:xfrm>
          <a:prstGeom prst="roundRect">
            <a:avLst>
              <a:gd name="adj" fmla="val 16667"/>
            </a:avLst>
          </a:prstGeom>
          <a:solidFill>
            <a:srgbClr val="FFFFFF"/>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Limited Government: </a:t>
            </a:r>
            <a:r>
              <a:rPr lang="en-US" sz="1400" dirty="0">
                <a:solidFill>
                  <a:schemeClr val="bg1">
                    <a:lumMod val="50000"/>
                  </a:schemeClr>
                </a:solidFill>
                <a:latin typeface="Tahoma" pitchFamily="34" charset="0"/>
              </a:rPr>
              <a:t>the power of government is limited by the Constitution, and each branch is limited in what it can do</a:t>
            </a:r>
            <a:endParaRPr lang="en-US" sz="2400" dirty="0">
              <a:solidFill>
                <a:schemeClr val="bg1">
                  <a:lumMod val="50000"/>
                </a:schemeClr>
              </a:solidFill>
              <a:latin typeface="Arial" pitchFamily="34" charset="0"/>
            </a:endParaRPr>
          </a:p>
        </p:txBody>
      </p:sp>
      <p:sp>
        <p:nvSpPr>
          <p:cNvPr id="14" name="AutoShape 13"/>
          <p:cNvSpPr>
            <a:spLocks noChangeArrowheads="1"/>
          </p:cNvSpPr>
          <p:nvPr/>
        </p:nvSpPr>
        <p:spPr bwMode="auto">
          <a:xfrm>
            <a:off x="2600326" y="5407025"/>
            <a:ext cx="2428875" cy="1238250"/>
          </a:xfrm>
          <a:prstGeom prst="roundRect">
            <a:avLst>
              <a:gd name="adj" fmla="val 16667"/>
            </a:avLst>
          </a:prstGeom>
          <a:solidFill>
            <a:srgbClr val="FFFFFF"/>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Rights: </a:t>
            </a:r>
            <a:r>
              <a:rPr lang="en-US" sz="1400" dirty="0">
                <a:solidFill>
                  <a:schemeClr val="bg1">
                    <a:lumMod val="50000"/>
                  </a:schemeClr>
                </a:solidFill>
                <a:latin typeface="Tahoma" pitchFamily="34" charset="0"/>
              </a:rPr>
              <a:t>A set of things that people believe they should be free to do without restrictions</a:t>
            </a:r>
            <a:endParaRPr lang="en-US" sz="2400" dirty="0">
              <a:solidFill>
                <a:schemeClr val="bg1">
                  <a:lumMod val="50000"/>
                </a:schemeClr>
              </a:solidFill>
              <a:latin typeface="Arial" pitchFamily="34" charset="0"/>
            </a:endParaRPr>
          </a:p>
        </p:txBody>
      </p:sp>
      <p:sp>
        <p:nvSpPr>
          <p:cNvPr id="6" name="AutoShape 5"/>
          <p:cNvSpPr>
            <a:spLocks noChangeArrowheads="1"/>
          </p:cNvSpPr>
          <p:nvPr/>
        </p:nvSpPr>
        <p:spPr bwMode="auto">
          <a:xfrm>
            <a:off x="1905000" y="1600200"/>
            <a:ext cx="8458200" cy="1371600"/>
          </a:xfrm>
          <a:prstGeom prst="roundRect">
            <a:avLst>
              <a:gd name="adj" fmla="val 16667"/>
            </a:avLst>
          </a:prstGeom>
          <a:solidFill>
            <a:schemeClr val="tx1"/>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600" dirty="0">
                <a:solidFill>
                  <a:srgbClr val="7F7F7F"/>
                </a:solidFill>
                <a:latin typeface="Tahoma" pitchFamily="34" charset="0"/>
                <a:cs typeface="Arial" charset="0"/>
              </a:rPr>
              <a:t>   </a:t>
            </a:r>
            <a:r>
              <a:rPr lang="en-US" sz="1600" dirty="0">
                <a:solidFill>
                  <a:schemeClr val="bg1"/>
                </a:solidFill>
                <a:latin typeface="Tahoma" pitchFamily="34" charset="0"/>
                <a:cs typeface="Arial" charset="0"/>
              </a:rPr>
              <a:t>The first ten amendments in the Bill of Rights guarantees certain rights and freedoms that include: </a:t>
            </a:r>
          </a:p>
          <a:p>
            <a:pPr eaLnBrk="1" hangingPunct="1">
              <a:buFont typeface="Arial" charset="0"/>
              <a:buChar char="•"/>
              <a:defRPr/>
            </a:pPr>
            <a:r>
              <a:rPr lang="en-US" sz="1600" dirty="0">
                <a:solidFill>
                  <a:schemeClr val="bg1"/>
                </a:solidFill>
                <a:latin typeface="Tahoma" pitchFamily="34" charset="0"/>
                <a:cs typeface="Arial" charset="0"/>
              </a:rPr>
              <a:t>Freedom of speech, the press, and religion</a:t>
            </a:r>
          </a:p>
          <a:p>
            <a:pPr eaLnBrk="1" hangingPunct="1">
              <a:buFont typeface="Arial" charset="0"/>
              <a:buChar char="•"/>
              <a:defRPr/>
            </a:pPr>
            <a:r>
              <a:rPr lang="en-US" sz="1600" dirty="0">
                <a:solidFill>
                  <a:schemeClr val="bg1"/>
                </a:solidFill>
                <a:latin typeface="Tahoma" pitchFamily="34" charset="0"/>
                <a:cs typeface="Arial" charset="0"/>
              </a:rPr>
              <a:t>Right to petition the government and to bear arms </a:t>
            </a:r>
          </a:p>
          <a:p>
            <a:pPr eaLnBrk="1" hangingPunct="1">
              <a:buFont typeface="Arial" charset="0"/>
              <a:buChar char="•"/>
              <a:defRPr/>
            </a:pPr>
            <a:r>
              <a:rPr lang="en-US" sz="1600" dirty="0">
                <a:solidFill>
                  <a:schemeClr val="bg1"/>
                </a:solidFill>
                <a:latin typeface="Tahoma" pitchFamily="34" charset="0"/>
                <a:cs typeface="Arial" charset="0"/>
              </a:rPr>
              <a:t>Prohibition of excessive bail or fines, or cruel and unusual punishments for crimes</a:t>
            </a:r>
          </a:p>
        </p:txBody>
      </p:sp>
      <p:sp>
        <p:nvSpPr>
          <p:cNvPr id="7" name="Text Box 6"/>
          <p:cNvSpPr txBox="1">
            <a:spLocks noChangeArrowheads="1"/>
          </p:cNvSpPr>
          <p:nvPr/>
        </p:nvSpPr>
        <p:spPr bwMode="auto">
          <a:xfrm>
            <a:off x="1851025" y="1423989"/>
            <a:ext cx="304800" cy="352425"/>
          </a:xfrm>
          <a:prstGeom prst="rect">
            <a:avLst/>
          </a:prstGeom>
          <a:solidFill>
            <a:srgbClr val="FFFFFF"/>
          </a:solidFill>
          <a:ln w="12700" algn="in">
            <a:solidFill>
              <a:schemeClr val="bg1">
                <a:lumMod val="50000"/>
              </a:schemeClr>
            </a:solidFill>
            <a:miter lim="800000"/>
            <a:headEnd/>
            <a:tailEnd/>
          </a:ln>
          <a:effectLst/>
          <a:extLst/>
        </p:spPr>
        <p:txBody>
          <a:bodyPr lIns="36576" tIns="36576" rIns="36576" bIns="36576"/>
          <a:lstStyle/>
          <a:p>
            <a:pPr algn="ctr" eaLnBrk="1" hangingPunct="1">
              <a:defRPr/>
            </a:pPr>
            <a:r>
              <a:rPr lang="en-US" b="1" dirty="0">
                <a:solidFill>
                  <a:schemeClr val="bg1">
                    <a:lumMod val="50000"/>
                  </a:schemeClr>
                </a:solidFill>
                <a:latin typeface="Arial" pitchFamily="34" charset="0"/>
              </a:rPr>
              <a:t>B</a:t>
            </a:r>
          </a:p>
        </p:txBody>
      </p:sp>
      <p:sp>
        <p:nvSpPr>
          <p:cNvPr id="15" name="Text Box 6"/>
          <p:cNvSpPr txBox="1">
            <a:spLocks noChangeArrowheads="1"/>
          </p:cNvSpPr>
          <p:nvPr/>
        </p:nvSpPr>
        <p:spPr bwMode="auto">
          <a:xfrm>
            <a:off x="4451350" y="6149976"/>
            <a:ext cx="304800" cy="352425"/>
          </a:xfrm>
          <a:prstGeom prst="rect">
            <a:avLst/>
          </a:prstGeom>
          <a:solidFill>
            <a:srgbClr val="FFFFFF"/>
          </a:solidFill>
          <a:ln w="12700" algn="in">
            <a:solidFill>
              <a:schemeClr val="bg1">
                <a:lumMod val="50000"/>
              </a:schemeClr>
            </a:solidFill>
            <a:miter lim="800000"/>
            <a:headEnd/>
            <a:tailEnd/>
          </a:ln>
          <a:effectLst/>
          <a:extLst/>
        </p:spPr>
        <p:txBody>
          <a:bodyPr lIns="36576" tIns="36576" rIns="36576" bIns="36576"/>
          <a:lstStyle/>
          <a:p>
            <a:pPr algn="ctr" eaLnBrk="1" hangingPunct="1">
              <a:defRPr/>
            </a:pPr>
            <a:r>
              <a:rPr lang="en-US" b="1" dirty="0">
                <a:solidFill>
                  <a:schemeClr val="bg1">
                    <a:lumMod val="50000"/>
                  </a:schemeClr>
                </a:solidFill>
                <a:latin typeface="Arial" pitchFamily="34" charset="0"/>
              </a:rPr>
              <a:t>B</a:t>
            </a:r>
          </a:p>
        </p:txBody>
      </p:sp>
    </p:spTree>
    <p:extLst>
      <p:ext uri="{BB962C8B-B14F-4D97-AF65-F5344CB8AC3E}">
        <p14:creationId xmlns:p14="http://schemas.microsoft.com/office/powerpoint/2010/main" val="2448661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 calcmode="lin" valueType="num">
                                      <p:cBhvr>
                                        <p:cTn id="26" dur="1000" fill="hold"/>
                                        <p:tgtEl>
                                          <p:spTgt spid="11"/>
                                        </p:tgtEl>
                                        <p:attrNameLst>
                                          <p:attrName>style.rotation</p:attrName>
                                        </p:attrNameLst>
                                      </p:cBhvr>
                                      <p:tavLst>
                                        <p:tav tm="0">
                                          <p:val>
                                            <p:fltVal val="90"/>
                                          </p:val>
                                        </p:tav>
                                        <p:tav tm="100000">
                                          <p:val>
                                            <p:fltVal val="0"/>
                                          </p:val>
                                        </p:tav>
                                      </p:tavLst>
                                    </p:anim>
                                    <p:animEffect transition="in" filter="fade">
                                      <p:cBhvr>
                                        <p:cTn id="27" dur="1000"/>
                                        <p:tgtEl>
                                          <p:spTgt spid="11"/>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fltVal val="0"/>
                                          </p:val>
                                        </p:tav>
                                        <p:tav tm="100000">
                                          <p:val>
                                            <p:strVal val="#ppt_w"/>
                                          </p:val>
                                        </p:tav>
                                      </p:tavLst>
                                    </p:anim>
                                    <p:anim calcmode="lin" valueType="num">
                                      <p:cBhvr>
                                        <p:cTn id="37" dur="1000" fill="hold"/>
                                        <p:tgtEl>
                                          <p:spTgt spid="13"/>
                                        </p:tgtEl>
                                        <p:attrNameLst>
                                          <p:attrName>ppt_h</p:attrName>
                                        </p:attrNameLst>
                                      </p:cBhvr>
                                      <p:tavLst>
                                        <p:tav tm="0">
                                          <p:val>
                                            <p:fltVal val="0"/>
                                          </p:val>
                                        </p:tav>
                                        <p:tav tm="100000">
                                          <p:val>
                                            <p:strVal val="#ppt_h"/>
                                          </p:val>
                                        </p:tav>
                                      </p:tavLst>
                                    </p:anim>
                                    <p:anim calcmode="lin" valueType="num">
                                      <p:cBhvr>
                                        <p:cTn id="38" dur="1000" fill="hold"/>
                                        <p:tgtEl>
                                          <p:spTgt spid="13"/>
                                        </p:tgtEl>
                                        <p:attrNameLst>
                                          <p:attrName>style.rotation</p:attrName>
                                        </p:attrNameLst>
                                      </p:cBhvr>
                                      <p:tavLst>
                                        <p:tav tm="0">
                                          <p:val>
                                            <p:fltVal val="90"/>
                                          </p:val>
                                        </p:tav>
                                        <p:tav tm="100000">
                                          <p:val>
                                            <p:fltVal val="0"/>
                                          </p:val>
                                        </p:tav>
                                      </p:tavLst>
                                    </p:anim>
                                    <p:animEffect transition="in" filter="fade">
                                      <p:cBhvr>
                                        <p:cTn id="39" dur="1000"/>
                                        <p:tgtEl>
                                          <p:spTgt spid="13"/>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80">
                                          <p:stCondLst>
                                            <p:cond delay="0"/>
                                          </p:stCondLst>
                                        </p:cTn>
                                        <p:tgtEl>
                                          <p:spTgt spid="15"/>
                                        </p:tgtEl>
                                      </p:cBhvr>
                                    </p:animEffect>
                                    <p:anim calcmode="lin" valueType="num">
                                      <p:cBhvr>
                                        <p:cTn id="5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6" dur="26">
                                          <p:stCondLst>
                                            <p:cond delay="650"/>
                                          </p:stCondLst>
                                        </p:cTn>
                                        <p:tgtEl>
                                          <p:spTgt spid="15"/>
                                        </p:tgtEl>
                                      </p:cBhvr>
                                      <p:to x="100000" y="60000"/>
                                    </p:animScale>
                                    <p:animScale>
                                      <p:cBhvr>
                                        <p:cTn id="57" dur="166" decel="50000">
                                          <p:stCondLst>
                                            <p:cond delay="676"/>
                                          </p:stCondLst>
                                        </p:cTn>
                                        <p:tgtEl>
                                          <p:spTgt spid="15"/>
                                        </p:tgtEl>
                                      </p:cBhvr>
                                      <p:to x="100000" y="100000"/>
                                    </p:animScale>
                                    <p:animScale>
                                      <p:cBhvr>
                                        <p:cTn id="58" dur="26">
                                          <p:stCondLst>
                                            <p:cond delay="1312"/>
                                          </p:stCondLst>
                                        </p:cTn>
                                        <p:tgtEl>
                                          <p:spTgt spid="15"/>
                                        </p:tgtEl>
                                      </p:cBhvr>
                                      <p:to x="100000" y="80000"/>
                                    </p:animScale>
                                    <p:animScale>
                                      <p:cBhvr>
                                        <p:cTn id="59" dur="166" decel="50000">
                                          <p:stCondLst>
                                            <p:cond delay="1338"/>
                                          </p:stCondLst>
                                        </p:cTn>
                                        <p:tgtEl>
                                          <p:spTgt spid="15"/>
                                        </p:tgtEl>
                                      </p:cBhvr>
                                      <p:to x="100000" y="100000"/>
                                    </p:animScale>
                                    <p:animScale>
                                      <p:cBhvr>
                                        <p:cTn id="60" dur="26">
                                          <p:stCondLst>
                                            <p:cond delay="1642"/>
                                          </p:stCondLst>
                                        </p:cTn>
                                        <p:tgtEl>
                                          <p:spTgt spid="15"/>
                                        </p:tgtEl>
                                      </p:cBhvr>
                                      <p:to x="100000" y="90000"/>
                                    </p:animScale>
                                    <p:animScale>
                                      <p:cBhvr>
                                        <p:cTn id="61" dur="166" decel="50000">
                                          <p:stCondLst>
                                            <p:cond delay="1668"/>
                                          </p:stCondLst>
                                        </p:cTn>
                                        <p:tgtEl>
                                          <p:spTgt spid="15"/>
                                        </p:tgtEl>
                                      </p:cBhvr>
                                      <p:to x="100000" y="100000"/>
                                    </p:animScale>
                                    <p:animScale>
                                      <p:cBhvr>
                                        <p:cTn id="62" dur="26">
                                          <p:stCondLst>
                                            <p:cond delay="1808"/>
                                          </p:stCondLst>
                                        </p:cTn>
                                        <p:tgtEl>
                                          <p:spTgt spid="15"/>
                                        </p:tgtEl>
                                      </p:cBhvr>
                                      <p:to x="100000" y="95000"/>
                                    </p:animScale>
                                    <p:animScale>
                                      <p:cBhvr>
                                        <p:cTn id="63"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6" grpId="0" animBg="1"/>
      <p:bldP spid="7"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mtClean="0">
                <a:solidFill>
                  <a:srgbClr val="7B9899"/>
                </a:solidFill>
              </a:rPr>
              <a:t>From Big Ideas to the Constitution</a:t>
            </a:r>
          </a:p>
        </p:txBody>
      </p:sp>
      <p:sp>
        <p:nvSpPr>
          <p:cNvPr id="10" name="AutoShape 9"/>
          <p:cNvSpPr>
            <a:spLocks noChangeArrowheads="1"/>
          </p:cNvSpPr>
          <p:nvPr/>
        </p:nvSpPr>
        <p:spPr bwMode="auto">
          <a:xfrm>
            <a:off x="6792914" y="3124200"/>
            <a:ext cx="2428875" cy="1238250"/>
          </a:xfrm>
          <a:prstGeom prst="roundRect">
            <a:avLst>
              <a:gd name="adj" fmla="val 16667"/>
            </a:avLst>
          </a:prstGeom>
          <a:solidFill>
            <a:schemeClr val="tx1"/>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Rule of Law: </a:t>
            </a:r>
            <a:r>
              <a:rPr lang="en-US" sz="1400" dirty="0">
                <a:solidFill>
                  <a:schemeClr val="bg1">
                    <a:lumMod val="50000"/>
                  </a:schemeClr>
                </a:solidFill>
                <a:latin typeface="Tahoma" pitchFamily="34" charset="0"/>
              </a:rPr>
              <a:t>the idea that </a:t>
            </a:r>
            <a:r>
              <a:rPr lang="en-US" sz="1400" u="sng" dirty="0">
                <a:solidFill>
                  <a:schemeClr val="bg1">
                    <a:lumMod val="50000"/>
                  </a:schemeClr>
                </a:solidFill>
                <a:latin typeface="Tahoma" pitchFamily="34" charset="0"/>
              </a:rPr>
              <a:t>all </a:t>
            </a:r>
            <a:r>
              <a:rPr lang="en-US" sz="1400" dirty="0">
                <a:solidFill>
                  <a:schemeClr val="bg1">
                    <a:lumMod val="50000"/>
                  </a:schemeClr>
                </a:solidFill>
                <a:latin typeface="Tahoma" pitchFamily="34" charset="0"/>
              </a:rPr>
              <a:t>people must follow the laws, and that the laws are enforced fairly</a:t>
            </a:r>
            <a:endParaRPr lang="en-US" sz="2400" dirty="0">
              <a:solidFill>
                <a:schemeClr val="bg1">
                  <a:lumMod val="50000"/>
                </a:schemeClr>
              </a:solidFill>
              <a:latin typeface="Arial" pitchFamily="34" charset="0"/>
            </a:endParaRPr>
          </a:p>
        </p:txBody>
      </p:sp>
      <p:sp>
        <p:nvSpPr>
          <p:cNvPr id="11" name="AutoShape 10"/>
          <p:cNvSpPr>
            <a:spLocks noChangeArrowheads="1"/>
          </p:cNvSpPr>
          <p:nvPr/>
        </p:nvSpPr>
        <p:spPr bwMode="auto">
          <a:xfrm>
            <a:off x="2592388" y="3119438"/>
            <a:ext cx="2438400" cy="1238250"/>
          </a:xfrm>
          <a:prstGeom prst="roundRect">
            <a:avLst>
              <a:gd name="adj" fmla="val 16667"/>
            </a:avLst>
          </a:prstGeom>
          <a:solidFill>
            <a:schemeClr val="tx1"/>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Self– Government: </a:t>
            </a:r>
            <a:r>
              <a:rPr lang="en-US" sz="1400" dirty="0">
                <a:solidFill>
                  <a:schemeClr val="bg1">
                    <a:lumMod val="50000"/>
                  </a:schemeClr>
                </a:solidFill>
                <a:latin typeface="Tahoma" pitchFamily="34" charset="0"/>
              </a:rPr>
              <a:t>popular or representative system where the people create and run their own government </a:t>
            </a:r>
            <a:endParaRPr lang="en-US" sz="2400" dirty="0">
              <a:solidFill>
                <a:schemeClr val="bg1">
                  <a:lumMod val="50000"/>
                </a:schemeClr>
              </a:solidFill>
              <a:latin typeface="Arial" pitchFamily="34" charset="0"/>
            </a:endParaRPr>
          </a:p>
        </p:txBody>
      </p:sp>
      <p:sp>
        <p:nvSpPr>
          <p:cNvPr id="12" name="AutoShape 11"/>
          <p:cNvSpPr>
            <a:spLocks noChangeArrowheads="1"/>
          </p:cNvSpPr>
          <p:nvPr/>
        </p:nvSpPr>
        <p:spPr bwMode="auto">
          <a:xfrm>
            <a:off x="4572000" y="4103689"/>
            <a:ext cx="2895600" cy="1419225"/>
          </a:xfrm>
          <a:prstGeom prst="roundRect">
            <a:avLst>
              <a:gd name="adj" fmla="val 16667"/>
            </a:avLst>
          </a:prstGeom>
          <a:solidFill>
            <a:srgbClr val="FFFFFF"/>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Due Process: </a:t>
            </a:r>
            <a:r>
              <a:rPr lang="en-US" sz="1400" dirty="0">
                <a:solidFill>
                  <a:schemeClr val="bg1">
                    <a:lumMod val="50000"/>
                  </a:schemeClr>
                </a:solidFill>
                <a:latin typeface="Tahoma" pitchFamily="34" charset="0"/>
              </a:rPr>
              <a:t>People have the right to fair and reasonable laws. Officials have to follow rules when enforcing the laws and to treat all people in the same way.</a:t>
            </a:r>
            <a:endParaRPr lang="en-US" sz="2400" dirty="0">
              <a:solidFill>
                <a:schemeClr val="bg1">
                  <a:lumMod val="50000"/>
                </a:schemeClr>
              </a:solidFill>
              <a:latin typeface="Arial" pitchFamily="34" charset="0"/>
            </a:endParaRPr>
          </a:p>
        </p:txBody>
      </p:sp>
      <p:sp>
        <p:nvSpPr>
          <p:cNvPr id="13" name="AutoShape 12"/>
          <p:cNvSpPr>
            <a:spLocks noChangeArrowheads="1"/>
          </p:cNvSpPr>
          <p:nvPr/>
        </p:nvSpPr>
        <p:spPr bwMode="auto">
          <a:xfrm>
            <a:off x="6792914" y="5407025"/>
            <a:ext cx="2428875" cy="1238250"/>
          </a:xfrm>
          <a:prstGeom prst="roundRect">
            <a:avLst>
              <a:gd name="adj" fmla="val 16667"/>
            </a:avLst>
          </a:prstGeom>
          <a:solidFill>
            <a:srgbClr val="FFFFFF"/>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Limited Government: </a:t>
            </a:r>
            <a:r>
              <a:rPr lang="en-US" sz="1400" dirty="0">
                <a:solidFill>
                  <a:schemeClr val="bg1">
                    <a:lumMod val="50000"/>
                  </a:schemeClr>
                </a:solidFill>
                <a:latin typeface="Tahoma" pitchFamily="34" charset="0"/>
              </a:rPr>
              <a:t>the power of government is limited by the Constitution, and each branch is limited in what it can do</a:t>
            </a:r>
            <a:endParaRPr lang="en-US" sz="2400" dirty="0">
              <a:solidFill>
                <a:schemeClr val="bg1">
                  <a:lumMod val="50000"/>
                </a:schemeClr>
              </a:solidFill>
              <a:latin typeface="Arial" pitchFamily="34" charset="0"/>
            </a:endParaRPr>
          </a:p>
        </p:txBody>
      </p:sp>
      <p:sp>
        <p:nvSpPr>
          <p:cNvPr id="14" name="AutoShape 13"/>
          <p:cNvSpPr>
            <a:spLocks noChangeArrowheads="1"/>
          </p:cNvSpPr>
          <p:nvPr/>
        </p:nvSpPr>
        <p:spPr bwMode="auto">
          <a:xfrm>
            <a:off x="2600326" y="5407025"/>
            <a:ext cx="2428875" cy="1238250"/>
          </a:xfrm>
          <a:prstGeom prst="roundRect">
            <a:avLst>
              <a:gd name="adj" fmla="val 16667"/>
            </a:avLst>
          </a:prstGeom>
          <a:solidFill>
            <a:srgbClr val="FFFFFF"/>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Rights: </a:t>
            </a:r>
            <a:r>
              <a:rPr lang="en-US" sz="1400" dirty="0">
                <a:solidFill>
                  <a:schemeClr val="bg1">
                    <a:lumMod val="50000"/>
                  </a:schemeClr>
                </a:solidFill>
                <a:latin typeface="Tahoma" pitchFamily="34" charset="0"/>
              </a:rPr>
              <a:t>A set of things that people believe they should be free to do without restrictions</a:t>
            </a:r>
            <a:endParaRPr lang="en-US" sz="2400" dirty="0">
              <a:solidFill>
                <a:schemeClr val="bg1">
                  <a:lumMod val="50000"/>
                </a:schemeClr>
              </a:solidFill>
              <a:latin typeface="Arial" pitchFamily="34" charset="0"/>
            </a:endParaRPr>
          </a:p>
        </p:txBody>
      </p:sp>
      <p:sp>
        <p:nvSpPr>
          <p:cNvPr id="6" name="AutoShape 5"/>
          <p:cNvSpPr>
            <a:spLocks noChangeArrowheads="1"/>
          </p:cNvSpPr>
          <p:nvPr/>
        </p:nvSpPr>
        <p:spPr bwMode="auto">
          <a:xfrm>
            <a:off x="1905000" y="1600200"/>
            <a:ext cx="8458200" cy="1066800"/>
          </a:xfrm>
          <a:prstGeom prst="roundRect">
            <a:avLst>
              <a:gd name="adj" fmla="val 16667"/>
            </a:avLst>
          </a:prstGeom>
          <a:solidFill>
            <a:schemeClr val="tx1"/>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600" dirty="0">
                <a:solidFill>
                  <a:srgbClr val="7F7F7F"/>
                </a:solidFill>
                <a:latin typeface="Tahoma" pitchFamily="34" charset="0"/>
                <a:cs typeface="Arial" charset="0"/>
              </a:rPr>
              <a:t>    </a:t>
            </a:r>
            <a:r>
              <a:rPr lang="en-US" sz="1600" dirty="0">
                <a:solidFill>
                  <a:schemeClr val="bg1"/>
                </a:solidFill>
                <a:latin typeface="Tahoma" pitchFamily="34" charset="0"/>
                <a:cs typeface="Arial" charset="0"/>
              </a:rPr>
              <a:t>The U.S. Constitution created three branches of government. Each branch is given the power to check, or limit the power of the other two. The system of checks and balances keeps any one branch from getting too powerful.</a:t>
            </a:r>
          </a:p>
        </p:txBody>
      </p:sp>
      <p:sp>
        <p:nvSpPr>
          <p:cNvPr id="7" name="Text Box 6"/>
          <p:cNvSpPr txBox="1">
            <a:spLocks noChangeArrowheads="1"/>
          </p:cNvSpPr>
          <p:nvPr/>
        </p:nvSpPr>
        <p:spPr bwMode="auto">
          <a:xfrm>
            <a:off x="1851025" y="1423989"/>
            <a:ext cx="304800" cy="352425"/>
          </a:xfrm>
          <a:prstGeom prst="rect">
            <a:avLst/>
          </a:prstGeom>
          <a:solidFill>
            <a:srgbClr val="FFFFFF"/>
          </a:solidFill>
          <a:ln w="12700" algn="in">
            <a:solidFill>
              <a:schemeClr val="bg1">
                <a:lumMod val="50000"/>
              </a:schemeClr>
            </a:solidFill>
            <a:miter lim="800000"/>
            <a:headEnd/>
            <a:tailEnd/>
          </a:ln>
          <a:effectLst/>
          <a:extLst/>
        </p:spPr>
        <p:txBody>
          <a:bodyPr lIns="36576" tIns="36576" rIns="36576" bIns="36576"/>
          <a:lstStyle/>
          <a:p>
            <a:pPr algn="ctr" eaLnBrk="1" hangingPunct="1">
              <a:defRPr/>
            </a:pPr>
            <a:r>
              <a:rPr lang="en-US" b="1" dirty="0">
                <a:solidFill>
                  <a:schemeClr val="bg1">
                    <a:lumMod val="50000"/>
                  </a:schemeClr>
                </a:solidFill>
                <a:latin typeface="Arial" pitchFamily="34" charset="0"/>
              </a:rPr>
              <a:t>C</a:t>
            </a:r>
          </a:p>
        </p:txBody>
      </p:sp>
      <p:sp>
        <p:nvSpPr>
          <p:cNvPr id="15" name="Text Box 6"/>
          <p:cNvSpPr txBox="1">
            <a:spLocks noChangeArrowheads="1"/>
          </p:cNvSpPr>
          <p:nvPr/>
        </p:nvSpPr>
        <p:spPr bwMode="auto">
          <a:xfrm>
            <a:off x="8913813" y="6359526"/>
            <a:ext cx="304800" cy="352425"/>
          </a:xfrm>
          <a:prstGeom prst="rect">
            <a:avLst/>
          </a:prstGeom>
          <a:solidFill>
            <a:srgbClr val="FFFFFF"/>
          </a:solidFill>
          <a:ln w="12700" algn="in">
            <a:solidFill>
              <a:schemeClr val="bg1">
                <a:lumMod val="50000"/>
              </a:schemeClr>
            </a:solidFill>
            <a:miter lim="800000"/>
            <a:headEnd/>
            <a:tailEnd/>
          </a:ln>
          <a:effectLst/>
          <a:extLst/>
        </p:spPr>
        <p:txBody>
          <a:bodyPr lIns="36576" tIns="36576" rIns="36576" bIns="36576"/>
          <a:lstStyle/>
          <a:p>
            <a:pPr algn="ctr" eaLnBrk="1" hangingPunct="1">
              <a:defRPr/>
            </a:pPr>
            <a:r>
              <a:rPr lang="en-US" b="1" dirty="0">
                <a:solidFill>
                  <a:schemeClr val="bg1">
                    <a:lumMod val="50000"/>
                  </a:schemeClr>
                </a:solidFill>
                <a:latin typeface="Arial" pitchFamily="34" charset="0"/>
              </a:rPr>
              <a:t>C</a:t>
            </a:r>
          </a:p>
        </p:txBody>
      </p:sp>
    </p:spTree>
    <p:extLst>
      <p:ext uri="{BB962C8B-B14F-4D97-AF65-F5344CB8AC3E}">
        <p14:creationId xmlns:p14="http://schemas.microsoft.com/office/powerpoint/2010/main" val="1787490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 calcmode="lin" valueType="num">
                                      <p:cBhvr>
                                        <p:cTn id="26" dur="1000" fill="hold"/>
                                        <p:tgtEl>
                                          <p:spTgt spid="11"/>
                                        </p:tgtEl>
                                        <p:attrNameLst>
                                          <p:attrName>style.rotation</p:attrName>
                                        </p:attrNameLst>
                                      </p:cBhvr>
                                      <p:tavLst>
                                        <p:tav tm="0">
                                          <p:val>
                                            <p:fltVal val="90"/>
                                          </p:val>
                                        </p:tav>
                                        <p:tav tm="100000">
                                          <p:val>
                                            <p:fltVal val="0"/>
                                          </p:val>
                                        </p:tav>
                                      </p:tavLst>
                                    </p:anim>
                                    <p:animEffect transition="in" filter="fade">
                                      <p:cBhvr>
                                        <p:cTn id="27" dur="1000"/>
                                        <p:tgtEl>
                                          <p:spTgt spid="11"/>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fltVal val="0"/>
                                          </p:val>
                                        </p:tav>
                                        <p:tav tm="100000">
                                          <p:val>
                                            <p:strVal val="#ppt_w"/>
                                          </p:val>
                                        </p:tav>
                                      </p:tavLst>
                                    </p:anim>
                                    <p:anim calcmode="lin" valueType="num">
                                      <p:cBhvr>
                                        <p:cTn id="37" dur="1000" fill="hold"/>
                                        <p:tgtEl>
                                          <p:spTgt spid="13"/>
                                        </p:tgtEl>
                                        <p:attrNameLst>
                                          <p:attrName>ppt_h</p:attrName>
                                        </p:attrNameLst>
                                      </p:cBhvr>
                                      <p:tavLst>
                                        <p:tav tm="0">
                                          <p:val>
                                            <p:fltVal val="0"/>
                                          </p:val>
                                        </p:tav>
                                        <p:tav tm="100000">
                                          <p:val>
                                            <p:strVal val="#ppt_h"/>
                                          </p:val>
                                        </p:tav>
                                      </p:tavLst>
                                    </p:anim>
                                    <p:anim calcmode="lin" valueType="num">
                                      <p:cBhvr>
                                        <p:cTn id="38" dur="1000" fill="hold"/>
                                        <p:tgtEl>
                                          <p:spTgt spid="13"/>
                                        </p:tgtEl>
                                        <p:attrNameLst>
                                          <p:attrName>style.rotation</p:attrName>
                                        </p:attrNameLst>
                                      </p:cBhvr>
                                      <p:tavLst>
                                        <p:tav tm="0">
                                          <p:val>
                                            <p:fltVal val="90"/>
                                          </p:val>
                                        </p:tav>
                                        <p:tav tm="100000">
                                          <p:val>
                                            <p:fltVal val="0"/>
                                          </p:val>
                                        </p:tav>
                                      </p:tavLst>
                                    </p:anim>
                                    <p:animEffect transition="in" filter="fade">
                                      <p:cBhvr>
                                        <p:cTn id="39" dur="1000"/>
                                        <p:tgtEl>
                                          <p:spTgt spid="13"/>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80">
                                          <p:stCondLst>
                                            <p:cond delay="0"/>
                                          </p:stCondLst>
                                        </p:cTn>
                                        <p:tgtEl>
                                          <p:spTgt spid="15"/>
                                        </p:tgtEl>
                                      </p:cBhvr>
                                    </p:animEffect>
                                    <p:anim calcmode="lin" valueType="num">
                                      <p:cBhvr>
                                        <p:cTn id="5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6" dur="26">
                                          <p:stCondLst>
                                            <p:cond delay="650"/>
                                          </p:stCondLst>
                                        </p:cTn>
                                        <p:tgtEl>
                                          <p:spTgt spid="15"/>
                                        </p:tgtEl>
                                      </p:cBhvr>
                                      <p:to x="100000" y="60000"/>
                                    </p:animScale>
                                    <p:animScale>
                                      <p:cBhvr>
                                        <p:cTn id="57" dur="166" decel="50000">
                                          <p:stCondLst>
                                            <p:cond delay="676"/>
                                          </p:stCondLst>
                                        </p:cTn>
                                        <p:tgtEl>
                                          <p:spTgt spid="15"/>
                                        </p:tgtEl>
                                      </p:cBhvr>
                                      <p:to x="100000" y="100000"/>
                                    </p:animScale>
                                    <p:animScale>
                                      <p:cBhvr>
                                        <p:cTn id="58" dur="26">
                                          <p:stCondLst>
                                            <p:cond delay="1312"/>
                                          </p:stCondLst>
                                        </p:cTn>
                                        <p:tgtEl>
                                          <p:spTgt spid="15"/>
                                        </p:tgtEl>
                                      </p:cBhvr>
                                      <p:to x="100000" y="80000"/>
                                    </p:animScale>
                                    <p:animScale>
                                      <p:cBhvr>
                                        <p:cTn id="59" dur="166" decel="50000">
                                          <p:stCondLst>
                                            <p:cond delay="1338"/>
                                          </p:stCondLst>
                                        </p:cTn>
                                        <p:tgtEl>
                                          <p:spTgt spid="15"/>
                                        </p:tgtEl>
                                      </p:cBhvr>
                                      <p:to x="100000" y="100000"/>
                                    </p:animScale>
                                    <p:animScale>
                                      <p:cBhvr>
                                        <p:cTn id="60" dur="26">
                                          <p:stCondLst>
                                            <p:cond delay="1642"/>
                                          </p:stCondLst>
                                        </p:cTn>
                                        <p:tgtEl>
                                          <p:spTgt spid="15"/>
                                        </p:tgtEl>
                                      </p:cBhvr>
                                      <p:to x="100000" y="90000"/>
                                    </p:animScale>
                                    <p:animScale>
                                      <p:cBhvr>
                                        <p:cTn id="61" dur="166" decel="50000">
                                          <p:stCondLst>
                                            <p:cond delay="1668"/>
                                          </p:stCondLst>
                                        </p:cTn>
                                        <p:tgtEl>
                                          <p:spTgt spid="15"/>
                                        </p:tgtEl>
                                      </p:cBhvr>
                                      <p:to x="100000" y="100000"/>
                                    </p:animScale>
                                    <p:animScale>
                                      <p:cBhvr>
                                        <p:cTn id="62" dur="26">
                                          <p:stCondLst>
                                            <p:cond delay="1808"/>
                                          </p:stCondLst>
                                        </p:cTn>
                                        <p:tgtEl>
                                          <p:spTgt spid="15"/>
                                        </p:tgtEl>
                                      </p:cBhvr>
                                      <p:to x="100000" y="95000"/>
                                    </p:animScale>
                                    <p:animScale>
                                      <p:cBhvr>
                                        <p:cTn id="63"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6" grpId="0" animBg="1"/>
      <p:bldP spid="7"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mtClean="0">
                <a:solidFill>
                  <a:srgbClr val="7B9899"/>
                </a:solidFill>
              </a:rPr>
              <a:t>From Big Ideas to the Constitution</a:t>
            </a:r>
          </a:p>
        </p:txBody>
      </p:sp>
      <p:sp>
        <p:nvSpPr>
          <p:cNvPr id="10" name="AutoShape 9"/>
          <p:cNvSpPr>
            <a:spLocks noChangeArrowheads="1"/>
          </p:cNvSpPr>
          <p:nvPr/>
        </p:nvSpPr>
        <p:spPr bwMode="auto">
          <a:xfrm>
            <a:off x="6792914" y="3124200"/>
            <a:ext cx="2428875" cy="1238250"/>
          </a:xfrm>
          <a:prstGeom prst="roundRect">
            <a:avLst>
              <a:gd name="adj" fmla="val 16667"/>
            </a:avLst>
          </a:prstGeom>
          <a:solidFill>
            <a:schemeClr val="tx1"/>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Rule of Law: </a:t>
            </a:r>
            <a:r>
              <a:rPr lang="en-US" sz="1400" dirty="0">
                <a:solidFill>
                  <a:schemeClr val="bg1">
                    <a:lumMod val="50000"/>
                  </a:schemeClr>
                </a:solidFill>
                <a:latin typeface="Tahoma" pitchFamily="34" charset="0"/>
              </a:rPr>
              <a:t>the idea that </a:t>
            </a:r>
            <a:r>
              <a:rPr lang="en-US" sz="1400" u="sng" dirty="0">
                <a:solidFill>
                  <a:schemeClr val="bg1">
                    <a:lumMod val="50000"/>
                  </a:schemeClr>
                </a:solidFill>
                <a:latin typeface="Tahoma" pitchFamily="34" charset="0"/>
              </a:rPr>
              <a:t>all </a:t>
            </a:r>
            <a:r>
              <a:rPr lang="en-US" sz="1400" dirty="0">
                <a:solidFill>
                  <a:schemeClr val="bg1">
                    <a:lumMod val="50000"/>
                  </a:schemeClr>
                </a:solidFill>
                <a:latin typeface="Tahoma" pitchFamily="34" charset="0"/>
              </a:rPr>
              <a:t>people must follow the laws, and that the laws are enforced fairly</a:t>
            </a:r>
            <a:endParaRPr lang="en-US" sz="2400" dirty="0">
              <a:solidFill>
                <a:schemeClr val="bg1">
                  <a:lumMod val="50000"/>
                </a:schemeClr>
              </a:solidFill>
              <a:latin typeface="Arial" pitchFamily="34" charset="0"/>
            </a:endParaRPr>
          </a:p>
        </p:txBody>
      </p:sp>
      <p:sp>
        <p:nvSpPr>
          <p:cNvPr id="11" name="AutoShape 10"/>
          <p:cNvSpPr>
            <a:spLocks noChangeArrowheads="1"/>
          </p:cNvSpPr>
          <p:nvPr/>
        </p:nvSpPr>
        <p:spPr bwMode="auto">
          <a:xfrm>
            <a:off x="2592388" y="3119438"/>
            <a:ext cx="2438400" cy="1238250"/>
          </a:xfrm>
          <a:prstGeom prst="roundRect">
            <a:avLst>
              <a:gd name="adj" fmla="val 16667"/>
            </a:avLst>
          </a:prstGeom>
          <a:solidFill>
            <a:schemeClr val="tx1"/>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Self– Government: </a:t>
            </a:r>
            <a:r>
              <a:rPr lang="en-US" sz="1400" dirty="0">
                <a:solidFill>
                  <a:schemeClr val="bg1">
                    <a:lumMod val="50000"/>
                  </a:schemeClr>
                </a:solidFill>
                <a:latin typeface="Tahoma" pitchFamily="34" charset="0"/>
              </a:rPr>
              <a:t>popular or representative system where the people create and run their own government </a:t>
            </a:r>
            <a:endParaRPr lang="en-US" sz="2400" dirty="0">
              <a:solidFill>
                <a:schemeClr val="bg1">
                  <a:lumMod val="50000"/>
                </a:schemeClr>
              </a:solidFill>
              <a:latin typeface="Arial" pitchFamily="34" charset="0"/>
            </a:endParaRPr>
          </a:p>
        </p:txBody>
      </p:sp>
      <p:sp>
        <p:nvSpPr>
          <p:cNvPr id="12" name="AutoShape 11"/>
          <p:cNvSpPr>
            <a:spLocks noChangeArrowheads="1"/>
          </p:cNvSpPr>
          <p:nvPr/>
        </p:nvSpPr>
        <p:spPr bwMode="auto">
          <a:xfrm>
            <a:off x="4572000" y="4103689"/>
            <a:ext cx="2895600" cy="1419225"/>
          </a:xfrm>
          <a:prstGeom prst="roundRect">
            <a:avLst>
              <a:gd name="adj" fmla="val 16667"/>
            </a:avLst>
          </a:prstGeom>
          <a:solidFill>
            <a:srgbClr val="FFFFFF"/>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Due Process: </a:t>
            </a:r>
            <a:r>
              <a:rPr lang="en-US" sz="1400" dirty="0">
                <a:solidFill>
                  <a:schemeClr val="bg1">
                    <a:lumMod val="50000"/>
                  </a:schemeClr>
                </a:solidFill>
                <a:latin typeface="Tahoma" pitchFamily="34" charset="0"/>
              </a:rPr>
              <a:t>People have the right to fair and reasonable laws. Officials have to follow rules when enforcing the laws and to treat all people in the same way.</a:t>
            </a:r>
            <a:endParaRPr lang="en-US" sz="2400" dirty="0">
              <a:solidFill>
                <a:schemeClr val="bg1">
                  <a:lumMod val="50000"/>
                </a:schemeClr>
              </a:solidFill>
              <a:latin typeface="Arial" pitchFamily="34" charset="0"/>
            </a:endParaRPr>
          </a:p>
        </p:txBody>
      </p:sp>
      <p:sp>
        <p:nvSpPr>
          <p:cNvPr id="13" name="AutoShape 12"/>
          <p:cNvSpPr>
            <a:spLocks noChangeArrowheads="1"/>
          </p:cNvSpPr>
          <p:nvPr/>
        </p:nvSpPr>
        <p:spPr bwMode="auto">
          <a:xfrm>
            <a:off x="6792914" y="5407025"/>
            <a:ext cx="2428875" cy="1238250"/>
          </a:xfrm>
          <a:prstGeom prst="roundRect">
            <a:avLst>
              <a:gd name="adj" fmla="val 16667"/>
            </a:avLst>
          </a:prstGeom>
          <a:solidFill>
            <a:srgbClr val="FFFFFF"/>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Limited Government: </a:t>
            </a:r>
            <a:r>
              <a:rPr lang="en-US" sz="1400" dirty="0">
                <a:solidFill>
                  <a:schemeClr val="bg1">
                    <a:lumMod val="50000"/>
                  </a:schemeClr>
                </a:solidFill>
                <a:latin typeface="Tahoma" pitchFamily="34" charset="0"/>
              </a:rPr>
              <a:t>the power of government is limited by the Constitution, and each branch is limited in what it can do</a:t>
            </a:r>
            <a:endParaRPr lang="en-US" sz="2400" dirty="0">
              <a:solidFill>
                <a:schemeClr val="bg1">
                  <a:lumMod val="50000"/>
                </a:schemeClr>
              </a:solidFill>
              <a:latin typeface="Arial" pitchFamily="34" charset="0"/>
            </a:endParaRPr>
          </a:p>
        </p:txBody>
      </p:sp>
      <p:sp>
        <p:nvSpPr>
          <p:cNvPr id="14" name="AutoShape 13"/>
          <p:cNvSpPr>
            <a:spLocks noChangeArrowheads="1"/>
          </p:cNvSpPr>
          <p:nvPr/>
        </p:nvSpPr>
        <p:spPr bwMode="auto">
          <a:xfrm>
            <a:off x="2600326" y="5407025"/>
            <a:ext cx="2428875" cy="1238250"/>
          </a:xfrm>
          <a:prstGeom prst="roundRect">
            <a:avLst>
              <a:gd name="adj" fmla="val 16667"/>
            </a:avLst>
          </a:prstGeom>
          <a:solidFill>
            <a:srgbClr val="FFFFFF"/>
          </a:solidFill>
          <a:ln w="9525" algn="in">
            <a:solidFill>
              <a:schemeClr val="bg1">
                <a:lumMod val="50000"/>
              </a:schemeClr>
            </a:solidFill>
            <a:round/>
            <a:headEnd/>
            <a:tailEnd/>
          </a:ln>
          <a:effectLst/>
          <a:extLst/>
        </p:spPr>
        <p:txBody>
          <a:bodyPr lIns="36576" tIns="36576" rIns="36576" bIns="36576"/>
          <a:lstStyle/>
          <a:p>
            <a:pPr eaLnBrk="1" hangingPunct="1">
              <a:defRPr/>
            </a:pPr>
            <a:r>
              <a:rPr lang="en-US" sz="1400" b="1" dirty="0">
                <a:solidFill>
                  <a:schemeClr val="bg1">
                    <a:lumMod val="50000"/>
                  </a:schemeClr>
                </a:solidFill>
                <a:latin typeface="Tahoma" pitchFamily="34" charset="0"/>
              </a:rPr>
              <a:t>Rights: </a:t>
            </a:r>
            <a:r>
              <a:rPr lang="en-US" sz="1400" dirty="0">
                <a:solidFill>
                  <a:schemeClr val="bg1">
                    <a:lumMod val="50000"/>
                  </a:schemeClr>
                </a:solidFill>
                <a:latin typeface="Tahoma" pitchFamily="34" charset="0"/>
              </a:rPr>
              <a:t>A set of things that people believe they should be free to do without restrictions</a:t>
            </a:r>
            <a:endParaRPr lang="en-US" sz="2400" dirty="0">
              <a:solidFill>
                <a:schemeClr val="bg1">
                  <a:lumMod val="50000"/>
                </a:schemeClr>
              </a:solidFill>
              <a:latin typeface="Arial" pitchFamily="34" charset="0"/>
            </a:endParaRPr>
          </a:p>
        </p:txBody>
      </p:sp>
      <p:sp>
        <p:nvSpPr>
          <p:cNvPr id="6" name="AutoShape 5"/>
          <p:cNvSpPr>
            <a:spLocks noChangeArrowheads="1"/>
          </p:cNvSpPr>
          <p:nvPr/>
        </p:nvSpPr>
        <p:spPr bwMode="auto">
          <a:xfrm>
            <a:off x="1905000" y="1600200"/>
            <a:ext cx="8458200" cy="914400"/>
          </a:xfrm>
          <a:prstGeom prst="roundRect">
            <a:avLst>
              <a:gd name="adj" fmla="val 16667"/>
            </a:avLst>
          </a:prstGeom>
          <a:solidFill>
            <a:schemeClr val="tx1"/>
          </a:solidFill>
          <a:ln w="9525" algn="in">
            <a:solidFill>
              <a:schemeClr val="bg1">
                <a:lumMod val="50000"/>
              </a:schemeClr>
            </a:solidFill>
            <a:round/>
            <a:headEnd/>
            <a:tailEnd/>
          </a:ln>
          <a:effectLst/>
          <a:extLst/>
        </p:spPr>
        <p:txBody>
          <a:bodyPr lIns="36576" tIns="36576" rIns="36576" bIns="36576"/>
          <a:lstStyle/>
          <a:p>
            <a:pPr>
              <a:spcAft>
                <a:spcPts val="1800"/>
              </a:spcAft>
              <a:defRPr/>
            </a:pPr>
            <a:r>
              <a:rPr lang="en-US" sz="1600" dirty="0">
                <a:solidFill>
                  <a:schemeClr val="bg1"/>
                </a:solidFill>
                <a:latin typeface="Tahoma" pitchFamily="34" charset="0"/>
                <a:cs typeface="Arial" charset="0"/>
              </a:rPr>
              <a:t>“   No person shall...be deprived of life, liberty, or property, without due process of law”</a:t>
            </a:r>
          </a:p>
          <a:p>
            <a:pPr algn="r" eaLnBrk="1" hangingPunct="1">
              <a:defRPr/>
            </a:pPr>
            <a:r>
              <a:rPr lang="en-US" sz="1600" dirty="0">
                <a:solidFill>
                  <a:schemeClr val="bg1"/>
                </a:solidFill>
                <a:latin typeface="Tahoma" pitchFamily="34" charset="0"/>
                <a:cs typeface="Arial" charset="0"/>
              </a:rPr>
              <a:t>U.S. Constitution, 5th Amendment</a:t>
            </a:r>
          </a:p>
        </p:txBody>
      </p:sp>
      <p:sp>
        <p:nvSpPr>
          <p:cNvPr id="7" name="Text Box 6"/>
          <p:cNvSpPr txBox="1">
            <a:spLocks noChangeArrowheads="1"/>
          </p:cNvSpPr>
          <p:nvPr/>
        </p:nvSpPr>
        <p:spPr bwMode="auto">
          <a:xfrm>
            <a:off x="1851025" y="1423989"/>
            <a:ext cx="304800" cy="352425"/>
          </a:xfrm>
          <a:prstGeom prst="rect">
            <a:avLst/>
          </a:prstGeom>
          <a:solidFill>
            <a:srgbClr val="FFFFFF"/>
          </a:solidFill>
          <a:ln w="12700" algn="in">
            <a:solidFill>
              <a:schemeClr val="bg1">
                <a:lumMod val="50000"/>
              </a:schemeClr>
            </a:solidFill>
            <a:miter lim="800000"/>
            <a:headEnd/>
            <a:tailEnd/>
          </a:ln>
          <a:effectLst/>
          <a:extLst/>
        </p:spPr>
        <p:txBody>
          <a:bodyPr lIns="36576" tIns="36576" rIns="36576" bIns="36576"/>
          <a:lstStyle/>
          <a:p>
            <a:pPr algn="ctr" eaLnBrk="1" hangingPunct="1">
              <a:defRPr/>
            </a:pPr>
            <a:r>
              <a:rPr lang="en-US" b="1" dirty="0">
                <a:solidFill>
                  <a:schemeClr val="bg1">
                    <a:lumMod val="50000"/>
                  </a:schemeClr>
                </a:solidFill>
                <a:latin typeface="Arial" pitchFamily="34" charset="0"/>
              </a:rPr>
              <a:t>D</a:t>
            </a:r>
          </a:p>
        </p:txBody>
      </p:sp>
      <p:sp>
        <p:nvSpPr>
          <p:cNvPr id="15" name="Text Box 6"/>
          <p:cNvSpPr txBox="1">
            <a:spLocks noChangeArrowheads="1"/>
          </p:cNvSpPr>
          <p:nvPr/>
        </p:nvSpPr>
        <p:spPr bwMode="auto">
          <a:xfrm>
            <a:off x="5867400" y="5326064"/>
            <a:ext cx="304800" cy="352425"/>
          </a:xfrm>
          <a:prstGeom prst="rect">
            <a:avLst/>
          </a:prstGeom>
          <a:solidFill>
            <a:srgbClr val="FFFFFF"/>
          </a:solidFill>
          <a:ln w="12700" algn="in">
            <a:solidFill>
              <a:schemeClr val="bg1">
                <a:lumMod val="50000"/>
              </a:schemeClr>
            </a:solidFill>
            <a:miter lim="800000"/>
            <a:headEnd/>
            <a:tailEnd/>
          </a:ln>
          <a:effectLst/>
          <a:extLst/>
        </p:spPr>
        <p:txBody>
          <a:bodyPr lIns="36576" tIns="36576" rIns="36576" bIns="36576"/>
          <a:lstStyle/>
          <a:p>
            <a:pPr algn="ctr" eaLnBrk="1" hangingPunct="1">
              <a:defRPr/>
            </a:pPr>
            <a:r>
              <a:rPr lang="en-US" b="1" dirty="0">
                <a:solidFill>
                  <a:schemeClr val="bg1">
                    <a:lumMod val="50000"/>
                  </a:schemeClr>
                </a:solidFill>
                <a:latin typeface="Arial" pitchFamily="34" charset="0"/>
              </a:rPr>
              <a:t>D</a:t>
            </a:r>
          </a:p>
        </p:txBody>
      </p:sp>
    </p:spTree>
    <p:extLst>
      <p:ext uri="{BB962C8B-B14F-4D97-AF65-F5344CB8AC3E}">
        <p14:creationId xmlns:p14="http://schemas.microsoft.com/office/powerpoint/2010/main" val="2946945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 calcmode="lin" valueType="num">
                                      <p:cBhvr>
                                        <p:cTn id="26" dur="1000" fill="hold"/>
                                        <p:tgtEl>
                                          <p:spTgt spid="11"/>
                                        </p:tgtEl>
                                        <p:attrNameLst>
                                          <p:attrName>style.rotation</p:attrName>
                                        </p:attrNameLst>
                                      </p:cBhvr>
                                      <p:tavLst>
                                        <p:tav tm="0">
                                          <p:val>
                                            <p:fltVal val="90"/>
                                          </p:val>
                                        </p:tav>
                                        <p:tav tm="100000">
                                          <p:val>
                                            <p:fltVal val="0"/>
                                          </p:val>
                                        </p:tav>
                                      </p:tavLst>
                                    </p:anim>
                                    <p:animEffect transition="in" filter="fade">
                                      <p:cBhvr>
                                        <p:cTn id="27" dur="1000"/>
                                        <p:tgtEl>
                                          <p:spTgt spid="11"/>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fltVal val="0"/>
                                          </p:val>
                                        </p:tav>
                                        <p:tav tm="100000">
                                          <p:val>
                                            <p:strVal val="#ppt_w"/>
                                          </p:val>
                                        </p:tav>
                                      </p:tavLst>
                                    </p:anim>
                                    <p:anim calcmode="lin" valueType="num">
                                      <p:cBhvr>
                                        <p:cTn id="37" dur="1000" fill="hold"/>
                                        <p:tgtEl>
                                          <p:spTgt spid="13"/>
                                        </p:tgtEl>
                                        <p:attrNameLst>
                                          <p:attrName>ppt_h</p:attrName>
                                        </p:attrNameLst>
                                      </p:cBhvr>
                                      <p:tavLst>
                                        <p:tav tm="0">
                                          <p:val>
                                            <p:fltVal val="0"/>
                                          </p:val>
                                        </p:tav>
                                        <p:tav tm="100000">
                                          <p:val>
                                            <p:strVal val="#ppt_h"/>
                                          </p:val>
                                        </p:tav>
                                      </p:tavLst>
                                    </p:anim>
                                    <p:anim calcmode="lin" valueType="num">
                                      <p:cBhvr>
                                        <p:cTn id="38" dur="1000" fill="hold"/>
                                        <p:tgtEl>
                                          <p:spTgt spid="13"/>
                                        </p:tgtEl>
                                        <p:attrNameLst>
                                          <p:attrName>style.rotation</p:attrName>
                                        </p:attrNameLst>
                                      </p:cBhvr>
                                      <p:tavLst>
                                        <p:tav tm="0">
                                          <p:val>
                                            <p:fltVal val="90"/>
                                          </p:val>
                                        </p:tav>
                                        <p:tav tm="100000">
                                          <p:val>
                                            <p:fltVal val="0"/>
                                          </p:val>
                                        </p:tav>
                                      </p:tavLst>
                                    </p:anim>
                                    <p:animEffect transition="in" filter="fade">
                                      <p:cBhvr>
                                        <p:cTn id="39" dur="1000"/>
                                        <p:tgtEl>
                                          <p:spTgt spid="13"/>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80">
                                          <p:stCondLst>
                                            <p:cond delay="0"/>
                                          </p:stCondLst>
                                        </p:cTn>
                                        <p:tgtEl>
                                          <p:spTgt spid="15"/>
                                        </p:tgtEl>
                                      </p:cBhvr>
                                    </p:animEffect>
                                    <p:anim calcmode="lin" valueType="num">
                                      <p:cBhvr>
                                        <p:cTn id="5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6" dur="26">
                                          <p:stCondLst>
                                            <p:cond delay="650"/>
                                          </p:stCondLst>
                                        </p:cTn>
                                        <p:tgtEl>
                                          <p:spTgt spid="15"/>
                                        </p:tgtEl>
                                      </p:cBhvr>
                                      <p:to x="100000" y="60000"/>
                                    </p:animScale>
                                    <p:animScale>
                                      <p:cBhvr>
                                        <p:cTn id="57" dur="166" decel="50000">
                                          <p:stCondLst>
                                            <p:cond delay="676"/>
                                          </p:stCondLst>
                                        </p:cTn>
                                        <p:tgtEl>
                                          <p:spTgt spid="15"/>
                                        </p:tgtEl>
                                      </p:cBhvr>
                                      <p:to x="100000" y="100000"/>
                                    </p:animScale>
                                    <p:animScale>
                                      <p:cBhvr>
                                        <p:cTn id="58" dur="26">
                                          <p:stCondLst>
                                            <p:cond delay="1312"/>
                                          </p:stCondLst>
                                        </p:cTn>
                                        <p:tgtEl>
                                          <p:spTgt spid="15"/>
                                        </p:tgtEl>
                                      </p:cBhvr>
                                      <p:to x="100000" y="80000"/>
                                    </p:animScale>
                                    <p:animScale>
                                      <p:cBhvr>
                                        <p:cTn id="59" dur="166" decel="50000">
                                          <p:stCondLst>
                                            <p:cond delay="1338"/>
                                          </p:stCondLst>
                                        </p:cTn>
                                        <p:tgtEl>
                                          <p:spTgt spid="15"/>
                                        </p:tgtEl>
                                      </p:cBhvr>
                                      <p:to x="100000" y="100000"/>
                                    </p:animScale>
                                    <p:animScale>
                                      <p:cBhvr>
                                        <p:cTn id="60" dur="26">
                                          <p:stCondLst>
                                            <p:cond delay="1642"/>
                                          </p:stCondLst>
                                        </p:cTn>
                                        <p:tgtEl>
                                          <p:spTgt spid="15"/>
                                        </p:tgtEl>
                                      </p:cBhvr>
                                      <p:to x="100000" y="90000"/>
                                    </p:animScale>
                                    <p:animScale>
                                      <p:cBhvr>
                                        <p:cTn id="61" dur="166" decel="50000">
                                          <p:stCondLst>
                                            <p:cond delay="1668"/>
                                          </p:stCondLst>
                                        </p:cTn>
                                        <p:tgtEl>
                                          <p:spTgt spid="15"/>
                                        </p:tgtEl>
                                      </p:cBhvr>
                                      <p:to x="100000" y="100000"/>
                                    </p:animScale>
                                    <p:animScale>
                                      <p:cBhvr>
                                        <p:cTn id="62" dur="26">
                                          <p:stCondLst>
                                            <p:cond delay="1808"/>
                                          </p:stCondLst>
                                        </p:cTn>
                                        <p:tgtEl>
                                          <p:spTgt spid="15"/>
                                        </p:tgtEl>
                                      </p:cBhvr>
                                      <p:to x="100000" y="95000"/>
                                    </p:animScale>
                                    <p:animScale>
                                      <p:cBhvr>
                                        <p:cTn id="63"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6" grpId="0" animBg="1"/>
      <p:bldP spid="7" grpId="0" animBg="1"/>
      <p:bldP spid="15" grpId="0" animBg="1"/>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TC104033917[[fn=Berlin]]</Template>
  <TotalTime>20</TotalTime>
  <Words>886</Words>
  <Application>Microsoft Office PowerPoint</Application>
  <PresentationFormat>Widescreen</PresentationFormat>
  <Paragraphs>90</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Tahoma</vt:lpstr>
      <vt:lpstr>Trebuchet MS</vt:lpstr>
      <vt:lpstr>Berlin</vt:lpstr>
      <vt:lpstr>Colonial Influences Review</vt:lpstr>
      <vt:lpstr>Magna Carta</vt:lpstr>
      <vt:lpstr>Mayflower Compact</vt:lpstr>
      <vt:lpstr>English Bill of Rights</vt:lpstr>
      <vt:lpstr>Common Sense</vt:lpstr>
      <vt:lpstr>From Big Ideas to the Constitution</vt:lpstr>
      <vt:lpstr>From Big Ideas to the Constitution</vt:lpstr>
      <vt:lpstr>From Big Ideas to the Constitution</vt:lpstr>
      <vt:lpstr>From Big Ideas to the Constitution</vt:lpstr>
      <vt:lpstr>From Big Ideas to the Constitution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Colonial Influences Review</dc:title>
  <dc:creator>Kimberly Downes</dc:creator>
  <cp:lastModifiedBy>Kimberly Downes</cp:lastModifiedBy>
  <cp:revision>4</cp:revision>
  <dcterms:created xsi:type="dcterms:W3CDTF">2014-09-30T12:04:10Z</dcterms:created>
  <dcterms:modified xsi:type="dcterms:W3CDTF">2014-09-30T12:24:11Z</dcterms:modified>
</cp:coreProperties>
</file>