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8" r:id="rId3"/>
    <p:sldId id="282" r:id="rId4"/>
    <p:sldId id="259" r:id="rId5"/>
    <p:sldId id="283" r:id="rId6"/>
    <p:sldId id="260" r:id="rId7"/>
    <p:sldId id="284" r:id="rId8"/>
    <p:sldId id="261" r:id="rId9"/>
    <p:sldId id="285" r:id="rId10"/>
    <p:sldId id="262" r:id="rId11"/>
    <p:sldId id="286" r:id="rId12"/>
    <p:sldId id="263" r:id="rId13"/>
    <p:sldId id="287" r:id="rId14"/>
    <p:sldId id="264" r:id="rId15"/>
    <p:sldId id="288" r:id="rId16"/>
    <p:sldId id="265" r:id="rId17"/>
    <p:sldId id="289" r:id="rId18"/>
    <p:sldId id="266" r:id="rId19"/>
    <p:sldId id="291" r:id="rId20"/>
    <p:sldId id="267" r:id="rId21"/>
    <p:sldId id="292" r:id="rId22"/>
    <p:sldId id="268" r:id="rId23"/>
    <p:sldId id="293" r:id="rId24"/>
    <p:sldId id="269" r:id="rId25"/>
    <p:sldId id="294" r:id="rId26"/>
    <p:sldId id="270" r:id="rId27"/>
    <p:sldId id="295" r:id="rId28"/>
    <p:sldId id="271" r:id="rId29"/>
    <p:sldId id="296" r:id="rId30"/>
    <p:sldId id="272" r:id="rId31"/>
    <p:sldId id="297" r:id="rId32"/>
    <p:sldId id="273" r:id="rId33"/>
    <p:sldId id="298" r:id="rId34"/>
    <p:sldId id="274" r:id="rId35"/>
    <p:sldId id="299" r:id="rId36"/>
    <p:sldId id="275" r:id="rId37"/>
    <p:sldId id="300" r:id="rId38"/>
    <p:sldId id="276" r:id="rId39"/>
    <p:sldId id="301" r:id="rId40"/>
    <p:sldId id="277" r:id="rId41"/>
    <p:sldId id="302" r:id="rId42"/>
    <p:sldId id="278" r:id="rId43"/>
    <p:sldId id="303" r:id="rId44"/>
    <p:sldId id="279" r:id="rId45"/>
    <p:sldId id="306" r:id="rId46"/>
    <p:sldId id="280" r:id="rId47"/>
    <p:sldId id="304" r:id="rId48"/>
    <p:sldId id="281" r:id="rId49"/>
    <p:sldId id="305"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63" autoAdjust="0"/>
    <p:restoredTop sz="94660"/>
  </p:normalViewPr>
  <p:slideViewPr>
    <p:cSldViewPr snapToGrid="0">
      <p:cViewPr varScale="1">
        <p:scale>
          <a:sx n="50" d="100"/>
          <a:sy n="50" d="100"/>
        </p:scale>
        <p:origin x="4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893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6550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1018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98943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4326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6610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36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4056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4107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798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091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503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5099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396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131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563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027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5/4/2014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443716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EOC Boot camp practice test</a:t>
            </a:r>
            <a:endParaRPr lang="en-US" dirty="0"/>
          </a:p>
        </p:txBody>
      </p:sp>
      <p:sp>
        <p:nvSpPr>
          <p:cNvPr id="3" name="Subtitle 2"/>
          <p:cNvSpPr>
            <a:spLocks noGrp="1"/>
          </p:cNvSpPr>
          <p:nvPr>
            <p:ph type="subTitle" idx="1"/>
          </p:nvPr>
        </p:nvSpPr>
        <p:spPr/>
        <p:txBody>
          <a:bodyPr>
            <a:normAutofit/>
          </a:bodyPr>
          <a:lstStyle/>
          <a:p>
            <a:r>
              <a:rPr lang="en-US" sz="4800" dirty="0" smtClean="0"/>
              <a:t>Civics</a:t>
            </a:r>
            <a:endParaRPr lang="en-US" sz="4800" dirty="0"/>
          </a:p>
        </p:txBody>
      </p:sp>
    </p:spTree>
    <p:extLst>
      <p:ext uri="{BB962C8B-B14F-4D97-AF65-F5344CB8AC3E}">
        <p14:creationId xmlns:p14="http://schemas.microsoft.com/office/powerpoint/2010/main" val="4137452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48867"/>
            <a:ext cx="10364451" cy="782266"/>
          </a:xfrm>
        </p:spPr>
        <p:txBody>
          <a:bodyPr/>
          <a:lstStyle/>
          <a:p>
            <a:r>
              <a:rPr lang="en-US" b="1" dirty="0" smtClean="0"/>
              <a:t>Question 5</a:t>
            </a:r>
            <a:endParaRPr lang="en-US" b="1" dirty="0"/>
          </a:p>
        </p:txBody>
      </p:sp>
      <p:sp>
        <p:nvSpPr>
          <p:cNvPr id="5" name="Content Placeholder 4"/>
          <p:cNvSpPr>
            <a:spLocks noGrp="1"/>
          </p:cNvSpPr>
          <p:nvPr>
            <p:ph sz="quarter" idx="13"/>
          </p:nvPr>
        </p:nvSpPr>
        <p:spPr>
          <a:xfrm>
            <a:off x="194553" y="1381328"/>
            <a:ext cx="11770468" cy="5311302"/>
          </a:xfrm>
        </p:spPr>
        <p:txBody>
          <a:bodyPr>
            <a:normAutofit/>
          </a:bodyPr>
          <a:lstStyle/>
          <a:p>
            <a:r>
              <a:rPr lang="en-US" sz="3200" b="1" dirty="0" smtClean="0"/>
              <a:t>In the preamble to the u.s. constitution, what is the meaning of the phrase “we the people”?</a:t>
            </a:r>
          </a:p>
          <a:p>
            <a:r>
              <a:rPr lang="en-US" sz="3200" dirty="0" smtClean="0"/>
              <a:t>A. the people express their will through political parties</a:t>
            </a:r>
          </a:p>
          <a:p>
            <a:r>
              <a:rPr lang="en-US" sz="3200" dirty="0" smtClean="0"/>
              <a:t>B. the people express their will by directly creating laws</a:t>
            </a:r>
          </a:p>
          <a:p>
            <a:r>
              <a:rPr lang="en-US" sz="3200" dirty="0" smtClean="0"/>
              <a:t>C. government receives taxes from the people and exists to support them</a:t>
            </a:r>
          </a:p>
          <a:p>
            <a:r>
              <a:rPr lang="en-US" sz="3200" dirty="0" smtClean="0"/>
              <a:t>D. government receives its power from the people and exists to serve them</a:t>
            </a:r>
            <a:endParaRPr lang="en-US" sz="3200" dirty="0"/>
          </a:p>
        </p:txBody>
      </p:sp>
    </p:spTree>
    <p:extLst>
      <p:ext uri="{BB962C8B-B14F-4D97-AF65-F5344CB8AC3E}">
        <p14:creationId xmlns:p14="http://schemas.microsoft.com/office/powerpoint/2010/main" val="65575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74" y="236380"/>
            <a:ext cx="10364451" cy="746259"/>
          </a:xfrm>
        </p:spPr>
        <p:txBody>
          <a:bodyPr/>
          <a:lstStyle/>
          <a:p>
            <a:r>
              <a:rPr lang="en-US" b="1" dirty="0" smtClean="0"/>
              <a:t>Answer 5</a:t>
            </a:r>
            <a:endParaRPr lang="en-US" b="1" dirty="0"/>
          </a:p>
        </p:txBody>
      </p:sp>
      <p:sp>
        <p:nvSpPr>
          <p:cNvPr id="3" name="Content Placeholder 2"/>
          <p:cNvSpPr>
            <a:spLocks noGrp="1"/>
          </p:cNvSpPr>
          <p:nvPr>
            <p:ph sz="quarter" idx="13"/>
          </p:nvPr>
        </p:nvSpPr>
        <p:spPr>
          <a:xfrm>
            <a:off x="176795" y="1930364"/>
            <a:ext cx="5106026" cy="3424107"/>
          </a:xfrm>
        </p:spPr>
        <p:txBody>
          <a:bodyPr>
            <a:noAutofit/>
          </a:bodyPr>
          <a:lstStyle/>
          <a:p>
            <a:r>
              <a:rPr lang="en-US" sz="3600" dirty="0" smtClean="0">
                <a:solidFill>
                  <a:schemeClr val="accent1">
                    <a:lumMod val="75000"/>
                  </a:schemeClr>
                </a:solidFill>
              </a:rPr>
              <a:t>D. Government receives its power from the people and exists to serve them</a:t>
            </a:r>
          </a:p>
        </p:txBody>
      </p:sp>
      <p:sp>
        <p:nvSpPr>
          <p:cNvPr id="4" name="Content Placeholder 3"/>
          <p:cNvSpPr>
            <a:spLocks noGrp="1"/>
          </p:cNvSpPr>
          <p:nvPr>
            <p:ph sz="quarter" idx="14"/>
          </p:nvPr>
        </p:nvSpPr>
        <p:spPr>
          <a:xfrm>
            <a:off x="5418161" y="1746914"/>
            <a:ext cx="6523630" cy="4899546"/>
          </a:xfrm>
        </p:spPr>
        <p:txBody>
          <a:bodyPr>
            <a:noAutofit/>
          </a:bodyPr>
          <a:lstStyle/>
          <a:p>
            <a:r>
              <a:rPr lang="en-US" sz="2800" b="1" dirty="0" smtClean="0"/>
              <a:t>Why It’s correct:</a:t>
            </a:r>
          </a:p>
          <a:p>
            <a:r>
              <a:rPr lang="en-US" sz="2800" dirty="0"/>
              <a:t>“We the People” is a reference to popular sovereignty, which means that the government exists because the people consent to its establishment. The U.S. government was created by the people and exists to serve the people’s needs.</a:t>
            </a:r>
          </a:p>
          <a:p>
            <a:endParaRPr lang="en-US" sz="2800" dirty="0"/>
          </a:p>
        </p:txBody>
      </p:sp>
    </p:spTree>
    <p:extLst>
      <p:ext uri="{BB962C8B-B14F-4D97-AF65-F5344CB8AC3E}">
        <p14:creationId xmlns:p14="http://schemas.microsoft.com/office/powerpoint/2010/main" val="619034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149" y="190037"/>
            <a:ext cx="10364451" cy="685451"/>
          </a:xfrm>
        </p:spPr>
        <p:txBody>
          <a:bodyPr>
            <a:normAutofit/>
          </a:bodyPr>
          <a:lstStyle/>
          <a:p>
            <a:r>
              <a:rPr lang="en-US" b="1" dirty="0" smtClean="0"/>
              <a:t>Question 6</a:t>
            </a:r>
            <a:endParaRPr lang="en-US" b="1" dirty="0"/>
          </a:p>
        </p:txBody>
      </p:sp>
      <p:pic>
        <p:nvPicPr>
          <p:cNvPr id="9" name="Content Placeholder 8"/>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4172" y="875488"/>
            <a:ext cx="11408228" cy="1712069"/>
          </a:xfrm>
        </p:spPr>
      </p:pic>
      <p:sp>
        <p:nvSpPr>
          <p:cNvPr id="6" name="Content Placeholder 5"/>
          <p:cNvSpPr>
            <a:spLocks noGrp="1"/>
          </p:cNvSpPr>
          <p:nvPr>
            <p:ph sz="quarter" idx="14"/>
          </p:nvPr>
        </p:nvSpPr>
        <p:spPr>
          <a:xfrm>
            <a:off x="326572" y="2879388"/>
            <a:ext cx="11618994" cy="3695584"/>
          </a:xfrm>
        </p:spPr>
        <p:txBody>
          <a:bodyPr>
            <a:normAutofit/>
          </a:bodyPr>
          <a:lstStyle/>
          <a:p>
            <a:r>
              <a:rPr lang="en-US" sz="2800" b="1" dirty="0" smtClean="0"/>
              <a:t>Based on this passage, which constitutional principle does Madison describe? </a:t>
            </a:r>
          </a:p>
          <a:p>
            <a:r>
              <a:rPr lang="en-US" sz="2800" dirty="0" smtClean="0"/>
              <a:t>A. separation of powers</a:t>
            </a:r>
          </a:p>
          <a:p>
            <a:r>
              <a:rPr lang="en-US" sz="2800" dirty="0" smtClean="0"/>
              <a:t>B. checks and balances</a:t>
            </a:r>
          </a:p>
          <a:p>
            <a:r>
              <a:rPr lang="en-US" sz="2800" dirty="0" smtClean="0"/>
              <a:t>C. popular sovereignty </a:t>
            </a:r>
          </a:p>
          <a:p>
            <a:r>
              <a:rPr lang="en-US" sz="2800" dirty="0" smtClean="0"/>
              <a:t>D. judicial review </a:t>
            </a:r>
            <a:endParaRPr lang="en-US" sz="2800" dirty="0"/>
          </a:p>
        </p:txBody>
      </p:sp>
    </p:spTree>
    <p:extLst>
      <p:ext uri="{BB962C8B-B14F-4D97-AF65-F5344CB8AC3E}">
        <p14:creationId xmlns:p14="http://schemas.microsoft.com/office/powerpoint/2010/main" val="578129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50028"/>
            <a:ext cx="10364451" cy="787202"/>
          </a:xfrm>
        </p:spPr>
        <p:txBody>
          <a:bodyPr/>
          <a:lstStyle/>
          <a:p>
            <a:r>
              <a:rPr lang="en-US" b="1" dirty="0" smtClean="0"/>
              <a:t>Answer 6</a:t>
            </a:r>
            <a:endParaRPr lang="en-US" b="1" dirty="0"/>
          </a:p>
        </p:txBody>
      </p:sp>
      <p:sp>
        <p:nvSpPr>
          <p:cNvPr id="3" name="Content Placeholder 2"/>
          <p:cNvSpPr>
            <a:spLocks noGrp="1"/>
          </p:cNvSpPr>
          <p:nvPr>
            <p:ph sz="quarter" idx="13"/>
          </p:nvPr>
        </p:nvSpPr>
        <p:spPr>
          <a:xfrm>
            <a:off x="272955" y="2367092"/>
            <a:ext cx="3152633" cy="3424107"/>
          </a:xfrm>
        </p:spPr>
        <p:txBody>
          <a:bodyPr>
            <a:noAutofit/>
          </a:bodyPr>
          <a:lstStyle/>
          <a:p>
            <a:r>
              <a:rPr lang="en-US" sz="4400" dirty="0">
                <a:solidFill>
                  <a:srgbClr val="00B050"/>
                </a:solidFill>
              </a:rPr>
              <a:t>B. checks and </a:t>
            </a:r>
            <a:r>
              <a:rPr lang="en-US" sz="4400" dirty="0" smtClean="0">
                <a:solidFill>
                  <a:srgbClr val="00B050"/>
                </a:solidFill>
              </a:rPr>
              <a:t>balances</a:t>
            </a:r>
            <a:endParaRPr lang="en-US" sz="4400" dirty="0">
              <a:solidFill>
                <a:srgbClr val="00B050"/>
              </a:solidFill>
            </a:endParaRPr>
          </a:p>
        </p:txBody>
      </p:sp>
      <p:sp>
        <p:nvSpPr>
          <p:cNvPr id="4" name="Content Placeholder 3"/>
          <p:cNvSpPr>
            <a:spLocks noGrp="1"/>
          </p:cNvSpPr>
          <p:nvPr>
            <p:ph sz="quarter" idx="14"/>
          </p:nvPr>
        </p:nvSpPr>
        <p:spPr>
          <a:xfrm>
            <a:off x="3971499" y="1405720"/>
            <a:ext cx="7970291" cy="5213444"/>
          </a:xfrm>
        </p:spPr>
        <p:txBody>
          <a:bodyPr>
            <a:normAutofit lnSpcReduction="10000"/>
          </a:bodyPr>
          <a:lstStyle/>
          <a:p>
            <a:r>
              <a:rPr lang="en-US" sz="2800" b="1" dirty="0" smtClean="0"/>
              <a:t>Why it’s correct: </a:t>
            </a:r>
          </a:p>
          <a:p>
            <a:r>
              <a:rPr lang="en-US" sz="2800" dirty="0"/>
              <a:t>Checks and balances is a principle that means that each branch of the federal government has the ability to limit, or check, the powers of the other branches. This is the correct answer because, according to the passage, the “departments” (three branches of government) should have some “[control] over…the acts of each other.”</a:t>
            </a:r>
          </a:p>
          <a:p>
            <a:endParaRPr lang="en-US" dirty="0"/>
          </a:p>
        </p:txBody>
      </p:sp>
    </p:spTree>
    <p:extLst>
      <p:ext uri="{BB962C8B-B14F-4D97-AF65-F5344CB8AC3E}">
        <p14:creationId xmlns:p14="http://schemas.microsoft.com/office/powerpoint/2010/main" val="2737369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0501"/>
            <a:ext cx="10364451" cy="607168"/>
          </a:xfrm>
        </p:spPr>
        <p:txBody>
          <a:bodyPr/>
          <a:lstStyle/>
          <a:p>
            <a:r>
              <a:rPr lang="en-US" b="1" dirty="0" smtClean="0"/>
              <a:t>Question 7</a:t>
            </a:r>
            <a:endParaRPr lang="en-US" b="1"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71749" y="797669"/>
            <a:ext cx="11206889" cy="914399"/>
          </a:xfrm>
        </p:spPr>
      </p:pic>
      <p:sp>
        <p:nvSpPr>
          <p:cNvPr id="4" name="Content Placeholder 3"/>
          <p:cNvSpPr>
            <a:spLocks noGrp="1"/>
          </p:cNvSpPr>
          <p:nvPr>
            <p:ph sz="quarter" idx="14"/>
          </p:nvPr>
        </p:nvSpPr>
        <p:spPr>
          <a:xfrm>
            <a:off x="271749" y="1867711"/>
            <a:ext cx="11673817" cy="4708187"/>
          </a:xfrm>
        </p:spPr>
        <p:txBody>
          <a:bodyPr>
            <a:noAutofit/>
          </a:bodyPr>
          <a:lstStyle/>
          <a:p>
            <a:r>
              <a:rPr lang="en-US" sz="2800" b="1" dirty="0" smtClean="0"/>
              <a:t>The statement was made by Thomas Jefferson in a 1786 letter to john jay.  Why should this freedom be guarded?</a:t>
            </a:r>
          </a:p>
          <a:p>
            <a:r>
              <a:rPr lang="en-US" sz="2800" dirty="0" smtClean="0"/>
              <a:t>A. to provide news media with a guaranteed profit</a:t>
            </a:r>
          </a:p>
          <a:p>
            <a:r>
              <a:rPr lang="en-US" sz="2800" dirty="0" smtClean="0"/>
              <a:t>B. to keep the news media from controlling the political process</a:t>
            </a:r>
          </a:p>
          <a:p>
            <a:r>
              <a:rPr lang="en-US" sz="2800" dirty="0" smtClean="0"/>
              <a:t>C. to provide the government with an accurate information source</a:t>
            </a:r>
          </a:p>
          <a:p>
            <a:r>
              <a:rPr lang="en-US" sz="2800" dirty="0" smtClean="0"/>
              <a:t>D. to keep the government from becoming the primary information source</a:t>
            </a:r>
            <a:endParaRPr lang="en-US" sz="2800" dirty="0"/>
          </a:p>
        </p:txBody>
      </p:sp>
    </p:spTree>
    <p:extLst>
      <p:ext uri="{BB962C8B-B14F-4D97-AF65-F5344CB8AC3E}">
        <p14:creationId xmlns:p14="http://schemas.microsoft.com/office/powerpoint/2010/main" val="671247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90971"/>
            <a:ext cx="10364451" cy="773555"/>
          </a:xfrm>
        </p:spPr>
        <p:txBody>
          <a:bodyPr/>
          <a:lstStyle/>
          <a:p>
            <a:r>
              <a:rPr lang="en-US" b="1" dirty="0" smtClean="0"/>
              <a:t>Answer 7</a:t>
            </a:r>
            <a:endParaRPr lang="en-US" b="1" dirty="0"/>
          </a:p>
        </p:txBody>
      </p:sp>
      <p:sp>
        <p:nvSpPr>
          <p:cNvPr id="3" name="Content Placeholder 2"/>
          <p:cNvSpPr>
            <a:spLocks noGrp="1"/>
          </p:cNvSpPr>
          <p:nvPr>
            <p:ph sz="quarter" idx="13"/>
          </p:nvPr>
        </p:nvSpPr>
        <p:spPr>
          <a:xfrm>
            <a:off x="326920" y="2367091"/>
            <a:ext cx="4422501" cy="3424107"/>
          </a:xfrm>
        </p:spPr>
        <p:txBody>
          <a:bodyPr>
            <a:normAutofit/>
          </a:bodyPr>
          <a:lstStyle/>
          <a:p>
            <a:r>
              <a:rPr lang="en-US" sz="3200" dirty="0">
                <a:solidFill>
                  <a:srgbClr val="7030A0"/>
                </a:solidFill>
              </a:rPr>
              <a:t>D. to keep the government from becoming the primary </a:t>
            </a:r>
            <a:r>
              <a:rPr lang="en-US" sz="3200" dirty="0" smtClean="0">
                <a:solidFill>
                  <a:srgbClr val="7030A0"/>
                </a:solidFill>
              </a:rPr>
              <a:t>information </a:t>
            </a:r>
            <a:r>
              <a:rPr lang="en-US" sz="3200" dirty="0">
                <a:solidFill>
                  <a:srgbClr val="7030A0"/>
                </a:solidFill>
              </a:rPr>
              <a:t>source </a:t>
            </a:r>
          </a:p>
          <a:p>
            <a:endParaRPr lang="en-US" sz="2800" dirty="0"/>
          </a:p>
        </p:txBody>
      </p:sp>
      <p:sp>
        <p:nvSpPr>
          <p:cNvPr id="4" name="Content Placeholder 3"/>
          <p:cNvSpPr>
            <a:spLocks noGrp="1"/>
          </p:cNvSpPr>
          <p:nvPr>
            <p:ph sz="quarter" idx="14"/>
          </p:nvPr>
        </p:nvSpPr>
        <p:spPr>
          <a:xfrm>
            <a:off x="4612943" y="1364776"/>
            <a:ext cx="7260609" cy="5186149"/>
          </a:xfrm>
        </p:spPr>
        <p:txBody>
          <a:bodyPr>
            <a:normAutofit/>
          </a:bodyPr>
          <a:lstStyle/>
          <a:p>
            <a:r>
              <a:rPr lang="en-US" sz="3200" b="1" dirty="0" smtClean="0"/>
              <a:t>Why it’s correct:</a:t>
            </a:r>
          </a:p>
          <a:p>
            <a:r>
              <a:rPr lang="en-US" sz="3200" dirty="0"/>
              <a:t>Freedom of the press allows the media to gather news and information which they share with the public. This keeps the government from being the public’s primary information source. </a:t>
            </a:r>
          </a:p>
          <a:p>
            <a:endParaRPr lang="en-US" sz="3200" dirty="0"/>
          </a:p>
        </p:txBody>
      </p:sp>
    </p:spTree>
    <p:extLst>
      <p:ext uri="{BB962C8B-B14F-4D97-AF65-F5344CB8AC3E}">
        <p14:creationId xmlns:p14="http://schemas.microsoft.com/office/powerpoint/2010/main" val="3079959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29410"/>
            <a:ext cx="10364451" cy="626623"/>
          </a:xfrm>
        </p:spPr>
        <p:txBody>
          <a:bodyPr/>
          <a:lstStyle/>
          <a:p>
            <a:r>
              <a:rPr lang="en-US" b="1" dirty="0" smtClean="0"/>
              <a:t>Question 8</a:t>
            </a:r>
            <a:endParaRPr lang="en-US" b="1" dirty="0"/>
          </a:p>
        </p:txBody>
      </p:sp>
      <p:sp>
        <p:nvSpPr>
          <p:cNvPr id="5" name="Content Placeholder 4"/>
          <p:cNvSpPr>
            <a:spLocks noGrp="1"/>
          </p:cNvSpPr>
          <p:nvPr>
            <p:ph sz="quarter" idx="13"/>
          </p:nvPr>
        </p:nvSpPr>
        <p:spPr>
          <a:xfrm>
            <a:off x="272373" y="1245140"/>
            <a:ext cx="11634281" cy="5350213"/>
          </a:xfrm>
        </p:spPr>
        <p:txBody>
          <a:bodyPr>
            <a:normAutofit/>
          </a:bodyPr>
          <a:lstStyle/>
          <a:p>
            <a:r>
              <a:rPr lang="en-US" sz="3600" b="1" dirty="0" smtClean="0"/>
              <a:t>Which action represents an individual exercising a constitutional right?</a:t>
            </a:r>
          </a:p>
          <a:p>
            <a:endParaRPr lang="en-US" sz="3600" dirty="0"/>
          </a:p>
          <a:p>
            <a:r>
              <a:rPr lang="en-US" sz="3600" dirty="0" smtClean="0"/>
              <a:t>A. summary judgment </a:t>
            </a:r>
          </a:p>
          <a:p>
            <a:r>
              <a:rPr lang="en-US" sz="3600" dirty="0" smtClean="0"/>
              <a:t>B. quartering soldiers </a:t>
            </a:r>
          </a:p>
          <a:p>
            <a:r>
              <a:rPr lang="en-US" sz="3600" dirty="0" smtClean="0"/>
              <a:t>C. civil disobedience </a:t>
            </a:r>
          </a:p>
          <a:p>
            <a:r>
              <a:rPr lang="en-US" sz="3600" dirty="0" smtClean="0"/>
              <a:t>D. double jeopardy </a:t>
            </a:r>
            <a:endParaRPr lang="en-US" sz="3600" dirty="0"/>
          </a:p>
        </p:txBody>
      </p:sp>
    </p:spTree>
    <p:extLst>
      <p:ext uri="{BB962C8B-B14F-4D97-AF65-F5344CB8AC3E}">
        <p14:creationId xmlns:p14="http://schemas.microsoft.com/office/powerpoint/2010/main" val="1450085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63675"/>
            <a:ext cx="10364451" cy="869089"/>
          </a:xfrm>
        </p:spPr>
        <p:txBody>
          <a:bodyPr/>
          <a:lstStyle/>
          <a:p>
            <a:r>
              <a:rPr lang="en-US" b="1" dirty="0" smtClean="0"/>
              <a:t>Answer 8</a:t>
            </a:r>
            <a:endParaRPr lang="en-US" b="1" dirty="0"/>
          </a:p>
        </p:txBody>
      </p:sp>
      <p:sp>
        <p:nvSpPr>
          <p:cNvPr id="3" name="Content Placeholder 2"/>
          <p:cNvSpPr>
            <a:spLocks noGrp="1"/>
          </p:cNvSpPr>
          <p:nvPr>
            <p:ph sz="quarter" idx="13"/>
          </p:nvPr>
        </p:nvSpPr>
        <p:spPr>
          <a:xfrm>
            <a:off x="913774" y="2367092"/>
            <a:ext cx="3549044" cy="3424107"/>
          </a:xfrm>
        </p:spPr>
        <p:txBody>
          <a:bodyPr>
            <a:normAutofit/>
          </a:bodyPr>
          <a:lstStyle/>
          <a:p>
            <a:r>
              <a:rPr lang="en-US" sz="4000" dirty="0" smtClean="0">
                <a:solidFill>
                  <a:srgbClr val="FF0000"/>
                </a:solidFill>
              </a:rPr>
              <a:t>C. Civil disobedience </a:t>
            </a:r>
          </a:p>
        </p:txBody>
      </p:sp>
      <p:sp>
        <p:nvSpPr>
          <p:cNvPr id="4" name="Content Placeholder 3"/>
          <p:cNvSpPr>
            <a:spLocks noGrp="1"/>
          </p:cNvSpPr>
          <p:nvPr>
            <p:ph sz="quarter" idx="14"/>
          </p:nvPr>
        </p:nvSpPr>
        <p:spPr>
          <a:xfrm>
            <a:off x="4708477" y="1419367"/>
            <a:ext cx="7110483" cy="5145205"/>
          </a:xfrm>
        </p:spPr>
        <p:txBody>
          <a:bodyPr>
            <a:normAutofit/>
          </a:bodyPr>
          <a:lstStyle/>
          <a:p>
            <a:r>
              <a:rPr lang="en-US" sz="4400" b="1" dirty="0" smtClean="0"/>
              <a:t>Why it’s correct: </a:t>
            </a:r>
          </a:p>
          <a:p>
            <a:r>
              <a:rPr lang="en-US" sz="4400" dirty="0"/>
              <a:t>This right is protected by the First Amendment freedoms of speech and peaceable assembly.</a:t>
            </a:r>
          </a:p>
          <a:p>
            <a:endParaRPr lang="en-US" sz="4400" dirty="0"/>
          </a:p>
        </p:txBody>
      </p:sp>
    </p:spTree>
    <p:extLst>
      <p:ext uri="{BB962C8B-B14F-4D97-AF65-F5344CB8AC3E}">
        <p14:creationId xmlns:p14="http://schemas.microsoft.com/office/powerpoint/2010/main" val="3187408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149" y="190500"/>
            <a:ext cx="10364451" cy="798087"/>
          </a:xfrm>
        </p:spPr>
        <p:txBody>
          <a:bodyPr/>
          <a:lstStyle/>
          <a:p>
            <a:r>
              <a:rPr lang="en-US" b="1" dirty="0" smtClean="0"/>
              <a:t>Question 9</a:t>
            </a:r>
            <a:endParaRPr lang="en-US" b="1" dirty="0"/>
          </a:p>
        </p:txBody>
      </p:sp>
      <p:pic>
        <p:nvPicPr>
          <p:cNvPr id="7" name="Content Placeholder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259" y="1416604"/>
            <a:ext cx="3551948" cy="4750731"/>
          </a:xfrm>
        </p:spPr>
      </p:pic>
      <p:sp>
        <p:nvSpPr>
          <p:cNvPr id="6" name="Content Placeholder 5"/>
          <p:cNvSpPr>
            <a:spLocks noGrp="1"/>
          </p:cNvSpPr>
          <p:nvPr>
            <p:ph sz="quarter" idx="14"/>
          </p:nvPr>
        </p:nvSpPr>
        <p:spPr>
          <a:xfrm>
            <a:off x="3988341" y="1416604"/>
            <a:ext cx="8035046" cy="5217660"/>
          </a:xfrm>
        </p:spPr>
        <p:txBody>
          <a:bodyPr>
            <a:normAutofit/>
          </a:bodyPr>
          <a:lstStyle/>
          <a:p>
            <a:r>
              <a:rPr lang="en-US" i="1" dirty="0" smtClean="0"/>
              <a:t>The photograph illustrates an event in u.s. history.</a:t>
            </a:r>
          </a:p>
          <a:p>
            <a:r>
              <a:rPr lang="en-US" sz="3200" b="1" dirty="0" smtClean="0"/>
              <a:t>What was congress’ response to the social movement symbolized in the photograph?</a:t>
            </a:r>
          </a:p>
          <a:p>
            <a:r>
              <a:rPr lang="en-US" sz="3200" dirty="0" smtClean="0"/>
              <a:t>A. decreased commerce opportunities </a:t>
            </a:r>
          </a:p>
          <a:p>
            <a:r>
              <a:rPr lang="en-US" sz="3200" dirty="0" smtClean="0"/>
              <a:t>B. increased economic opportunities </a:t>
            </a:r>
          </a:p>
          <a:p>
            <a:r>
              <a:rPr lang="en-US" sz="3200" dirty="0" smtClean="0"/>
              <a:t>C. increased religious opportunities </a:t>
            </a:r>
          </a:p>
          <a:p>
            <a:r>
              <a:rPr lang="en-US" sz="3200" dirty="0" smtClean="0"/>
              <a:t>D. decreased military opportunities </a:t>
            </a:r>
            <a:endParaRPr lang="en-US" sz="3200" dirty="0"/>
          </a:p>
        </p:txBody>
      </p:sp>
    </p:spTree>
    <p:extLst>
      <p:ext uri="{BB962C8B-B14F-4D97-AF65-F5344CB8AC3E}">
        <p14:creationId xmlns:p14="http://schemas.microsoft.com/office/powerpoint/2010/main" val="396461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81789"/>
            <a:ext cx="10364451" cy="855441"/>
          </a:xfrm>
        </p:spPr>
        <p:txBody>
          <a:bodyPr/>
          <a:lstStyle/>
          <a:p>
            <a:r>
              <a:rPr lang="en-US" b="1" dirty="0" smtClean="0"/>
              <a:t>Answer 9</a:t>
            </a:r>
            <a:endParaRPr lang="en-US" b="1" dirty="0"/>
          </a:p>
        </p:txBody>
      </p:sp>
      <p:sp>
        <p:nvSpPr>
          <p:cNvPr id="3" name="Content Placeholder 2"/>
          <p:cNvSpPr>
            <a:spLocks noGrp="1"/>
          </p:cNvSpPr>
          <p:nvPr>
            <p:ph sz="quarter" idx="13"/>
          </p:nvPr>
        </p:nvSpPr>
        <p:spPr>
          <a:xfrm>
            <a:off x="313273" y="2367092"/>
            <a:ext cx="4340614" cy="3424107"/>
          </a:xfrm>
        </p:spPr>
        <p:txBody>
          <a:bodyPr>
            <a:noAutofit/>
          </a:bodyPr>
          <a:lstStyle/>
          <a:p>
            <a:r>
              <a:rPr lang="en-US" sz="3600" dirty="0" smtClean="0">
                <a:solidFill>
                  <a:schemeClr val="tx2">
                    <a:lumMod val="75000"/>
                  </a:schemeClr>
                </a:solidFill>
              </a:rPr>
              <a:t>B. increased economic opportunities </a:t>
            </a:r>
          </a:p>
        </p:txBody>
      </p:sp>
      <p:sp>
        <p:nvSpPr>
          <p:cNvPr id="4" name="Content Placeholder 3"/>
          <p:cNvSpPr>
            <a:spLocks noGrp="1"/>
          </p:cNvSpPr>
          <p:nvPr>
            <p:ph sz="quarter" idx="14"/>
          </p:nvPr>
        </p:nvSpPr>
        <p:spPr>
          <a:xfrm>
            <a:off x="4858603" y="1228300"/>
            <a:ext cx="7055893" cy="5268034"/>
          </a:xfrm>
        </p:spPr>
        <p:txBody>
          <a:bodyPr>
            <a:normAutofit/>
          </a:bodyPr>
          <a:lstStyle/>
          <a:p>
            <a:r>
              <a:rPr lang="en-US" sz="2800" b="1" dirty="0" smtClean="0"/>
              <a:t>Why it’s correct: </a:t>
            </a:r>
          </a:p>
          <a:p>
            <a:r>
              <a:rPr lang="en-US" sz="2800" dirty="0" smtClean="0"/>
              <a:t>This </a:t>
            </a:r>
            <a:r>
              <a:rPr lang="en-US" sz="2800" dirty="0"/>
              <a:t>is the correct response because the March on Washington led to the passage of the Civil Rights Act of 1964. The Civil Rights Act prohibited workplace discrimination based on sex, race, color, religion or national origin, which created more economic opportunities for minority groups.</a:t>
            </a:r>
          </a:p>
          <a:p>
            <a:endParaRPr lang="en-US" dirty="0"/>
          </a:p>
        </p:txBody>
      </p:sp>
    </p:spTree>
    <p:extLst>
      <p:ext uri="{BB962C8B-B14F-4D97-AF65-F5344CB8AC3E}">
        <p14:creationId xmlns:p14="http://schemas.microsoft.com/office/powerpoint/2010/main" val="3847796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74" y="226632"/>
            <a:ext cx="10364451" cy="709540"/>
          </a:xfrm>
        </p:spPr>
        <p:txBody>
          <a:bodyPr/>
          <a:lstStyle/>
          <a:p>
            <a:r>
              <a:rPr lang="en-US" b="1" dirty="0" smtClean="0"/>
              <a:t>Question 1</a:t>
            </a:r>
            <a:endParaRPr lang="en-US" b="1"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85752" y="1694273"/>
            <a:ext cx="4522435" cy="4540421"/>
          </a:xfrm>
        </p:spPr>
      </p:pic>
      <p:sp>
        <p:nvSpPr>
          <p:cNvPr id="4" name="Content Placeholder 3"/>
          <p:cNvSpPr>
            <a:spLocks noGrp="1"/>
          </p:cNvSpPr>
          <p:nvPr>
            <p:ph sz="quarter" idx="14"/>
          </p:nvPr>
        </p:nvSpPr>
        <p:spPr>
          <a:xfrm>
            <a:off x="4883286" y="1245140"/>
            <a:ext cx="7140102" cy="5438689"/>
          </a:xfrm>
        </p:spPr>
        <p:txBody>
          <a:bodyPr>
            <a:normAutofit/>
          </a:bodyPr>
          <a:lstStyle/>
          <a:p>
            <a:r>
              <a:rPr lang="en-US" sz="1800" i="1" dirty="0" smtClean="0"/>
              <a:t>The diagram shows that the colonists formed some of their political views from some historical documents</a:t>
            </a:r>
            <a:r>
              <a:rPr lang="en-US" i="1" dirty="0" smtClean="0"/>
              <a:t>.</a:t>
            </a:r>
          </a:p>
          <a:p>
            <a:endParaRPr lang="en-US" dirty="0"/>
          </a:p>
          <a:p>
            <a:r>
              <a:rPr lang="en-US" sz="3200" b="1" dirty="0" smtClean="0"/>
              <a:t>Which phrase completes the diagram?</a:t>
            </a:r>
          </a:p>
          <a:p>
            <a:r>
              <a:rPr lang="en-US" sz="3200" dirty="0" smtClean="0"/>
              <a:t>A. separation of powers</a:t>
            </a:r>
          </a:p>
          <a:p>
            <a:r>
              <a:rPr lang="en-US" sz="3200" dirty="0" smtClean="0"/>
              <a:t>B. economic freedom </a:t>
            </a:r>
          </a:p>
          <a:p>
            <a:r>
              <a:rPr lang="en-US" sz="3200" dirty="0" smtClean="0"/>
              <a:t>C. self-government</a:t>
            </a:r>
          </a:p>
          <a:p>
            <a:r>
              <a:rPr lang="en-US" sz="3200" dirty="0" smtClean="0"/>
              <a:t>D. individual rights</a:t>
            </a:r>
            <a:endParaRPr lang="en-US" sz="3200" dirty="0"/>
          </a:p>
        </p:txBody>
      </p:sp>
    </p:spTree>
    <p:extLst>
      <p:ext uri="{BB962C8B-B14F-4D97-AF65-F5344CB8AC3E}">
        <p14:creationId xmlns:p14="http://schemas.microsoft.com/office/powerpoint/2010/main" val="2056435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29411"/>
            <a:ext cx="10364451" cy="762811"/>
          </a:xfrm>
        </p:spPr>
        <p:txBody>
          <a:bodyPr/>
          <a:lstStyle/>
          <a:p>
            <a:r>
              <a:rPr lang="en-US" b="1" dirty="0" smtClean="0"/>
              <a:t>Question 10</a:t>
            </a:r>
            <a:endParaRPr lang="en-US" b="1" dirty="0"/>
          </a:p>
        </p:txBody>
      </p:sp>
      <p:sp>
        <p:nvSpPr>
          <p:cNvPr id="5" name="Content Placeholder 4"/>
          <p:cNvSpPr>
            <a:spLocks noGrp="1"/>
          </p:cNvSpPr>
          <p:nvPr>
            <p:ph sz="quarter" idx="13"/>
          </p:nvPr>
        </p:nvSpPr>
        <p:spPr>
          <a:xfrm>
            <a:off x="155643" y="1225686"/>
            <a:ext cx="11828834" cy="5350212"/>
          </a:xfrm>
        </p:spPr>
        <p:txBody>
          <a:bodyPr>
            <a:noAutofit/>
          </a:bodyPr>
          <a:lstStyle/>
          <a:p>
            <a:r>
              <a:rPr lang="en-US" sz="2800" b="1" dirty="0" smtClean="0"/>
              <a:t>Which was an outcome of the u.s. supreme court decision in brown v. board of education (1954)?</a:t>
            </a:r>
          </a:p>
          <a:p>
            <a:endParaRPr lang="en-US" sz="2800" dirty="0"/>
          </a:p>
          <a:p>
            <a:r>
              <a:rPr lang="en-US" sz="2800" dirty="0" smtClean="0"/>
              <a:t>A. administrators may limit the content of student publications</a:t>
            </a:r>
          </a:p>
          <a:p>
            <a:r>
              <a:rPr lang="en-US" sz="2800" dirty="0" smtClean="0"/>
              <a:t>B. public school districts that segregate deny equal protection</a:t>
            </a:r>
          </a:p>
          <a:p>
            <a:r>
              <a:rPr lang="en-US" sz="2800" dirty="0" smtClean="0"/>
              <a:t>C. students have a reduced expectation of privacy in school</a:t>
            </a:r>
          </a:p>
          <a:p>
            <a:r>
              <a:rPr lang="en-US" sz="2800" dirty="0" smtClean="0"/>
              <a:t>D. criminal defendants have the right to an attorney</a:t>
            </a:r>
            <a:endParaRPr lang="en-US" sz="2800" dirty="0"/>
          </a:p>
        </p:txBody>
      </p:sp>
    </p:spTree>
    <p:extLst>
      <p:ext uri="{BB962C8B-B14F-4D97-AF65-F5344CB8AC3E}">
        <p14:creationId xmlns:p14="http://schemas.microsoft.com/office/powerpoint/2010/main" val="3028011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90972"/>
            <a:ext cx="10364451" cy="678020"/>
          </a:xfrm>
        </p:spPr>
        <p:txBody>
          <a:bodyPr/>
          <a:lstStyle/>
          <a:p>
            <a:r>
              <a:rPr lang="en-US" b="1" dirty="0" smtClean="0"/>
              <a:t>Answer 10</a:t>
            </a:r>
            <a:endParaRPr lang="en-US" b="1" dirty="0"/>
          </a:p>
        </p:txBody>
      </p:sp>
      <p:sp>
        <p:nvSpPr>
          <p:cNvPr id="3" name="Content Placeholder 2"/>
          <p:cNvSpPr>
            <a:spLocks noGrp="1"/>
          </p:cNvSpPr>
          <p:nvPr>
            <p:ph sz="quarter" idx="13"/>
          </p:nvPr>
        </p:nvSpPr>
        <p:spPr>
          <a:xfrm>
            <a:off x="285977" y="1957660"/>
            <a:ext cx="4040363" cy="3424107"/>
          </a:xfrm>
        </p:spPr>
        <p:txBody>
          <a:bodyPr>
            <a:noAutofit/>
          </a:bodyPr>
          <a:lstStyle/>
          <a:p>
            <a:r>
              <a:rPr lang="en-US" sz="3200" dirty="0" smtClean="0">
                <a:solidFill>
                  <a:srgbClr val="00B050"/>
                </a:solidFill>
              </a:rPr>
              <a:t>B. public school districts that segregate deny equal protection</a:t>
            </a:r>
          </a:p>
        </p:txBody>
      </p:sp>
      <p:sp>
        <p:nvSpPr>
          <p:cNvPr id="4" name="Content Placeholder 3"/>
          <p:cNvSpPr>
            <a:spLocks noGrp="1"/>
          </p:cNvSpPr>
          <p:nvPr>
            <p:ph sz="quarter" idx="14"/>
          </p:nvPr>
        </p:nvSpPr>
        <p:spPr>
          <a:xfrm>
            <a:off x="4667533" y="1419367"/>
            <a:ext cx="7151427" cy="5049671"/>
          </a:xfrm>
        </p:spPr>
        <p:txBody>
          <a:bodyPr/>
          <a:lstStyle/>
          <a:p>
            <a:r>
              <a:rPr lang="en-US" sz="3200" b="1" dirty="0" smtClean="0"/>
              <a:t>Why it’s correct: </a:t>
            </a:r>
          </a:p>
          <a:p>
            <a:r>
              <a:rPr lang="en-US" sz="3200" dirty="0"/>
              <a:t>The Supreme Court ruled that segregated schools violated the Fourteenth Amendment’s Equal Protection Clause. Segregation in public school districts was found to be unconstitutional.</a:t>
            </a:r>
          </a:p>
          <a:p>
            <a:endParaRPr lang="en-US" dirty="0"/>
          </a:p>
        </p:txBody>
      </p:sp>
    </p:spTree>
    <p:extLst>
      <p:ext uri="{BB962C8B-B14F-4D97-AF65-F5344CB8AC3E}">
        <p14:creationId xmlns:p14="http://schemas.microsoft.com/office/powerpoint/2010/main" val="1907380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8" y="171046"/>
            <a:ext cx="10364451" cy="607168"/>
          </a:xfrm>
        </p:spPr>
        <p:txBody>
          <a:bodyPr/>
          <a:lstStyle/>
          <a:p>
            <a:r>
              <a:rPr lang="en-US" b="1" dirty="0" smtClean="0"/>
              <a:t>Question 11</a:t>
            </a:r>
            <a:endParaRPr lang="en-US" b="1" dirty="0"/>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76074" y="778214"/>
            <a:ext cx="10974419" cy="2898840"/>
          </a:xfrm>
        </p:spPr>
      </p:pic>
      <p:sp>
        <p:nvSpPr>
          <p:cNvPr id="5" name="Content Placeholder 4"/>
          <p:cNvSpPr>
            <a:spLocks noGrp="1"/>
          </p:cNvSpPr>
          <p:nvPr>
            <p:ph sz="quarter" idx="14"/>
          </p:nvPr>
        </p:nvSpPr>
        <p:spPr>
          <a:xfrm>
            <a:off x="155643" y="3677054"/>
            <a:ext cx="11867745" cy="2996119"/>
          </a:xfrm>
        </p:spPr>
        <p:txBody>
          <a:bodyPr>
            <a:normAutofit fontScale="92500" lnSpcReduction="10000"/>
          </a:bodyPr>
          <a:lstStyle/>
          <a:p>
            <a:r>
              <a:rPr lang="en-US" sz="1600" i="1" dirty="0" smtClean="0"/>
              <a:t>The political campaign posters are for two candidates running for mayor.</a:t>
            </a:r>
          </a:p>
          <a:p>
            <a:r>
              <a:rPr lang="en-US" b="1" dirty="0" smtClean="0"/>
              <a:t>According to the information on the posters, what is the reason </a:t>
            </a:r>
            <a:r>
              <a:rPr lang="en-US" b="1" dirty="0" err="1" smtClean="0"/>
              <a:t>maria</a:t>
            </a:r>
            <a:r>
              <a:rPr lang="en-US" b="1" dirty="0" smtClean="0"/>
              <a:t> could be considered more qualified than </a:t>
            </a:r>
            <a:r>
              <a:rPr lang="en-US" b="1" dirty="0" err="1" smtClean="0"/>
              <a:t>todd</a:t>
            </a:r>
            <a:r>
              <a:rPr lang="en-US" b="1" dirty="0" smtClean="0"/>
              <a:t> to be elected mayor?</a:t>
            </a:r>
          </a:p>
          <a:p>
            <a:r>
              <a:rPr lang="en-US" dirty="0" smtClean="0"/>
              <a:t>A. her political policies</a:t>
            </a:r>
          </a:p>
          <a:p>
            <a:r>
              <a:rPr lang="en-US" dirty="0" smtClean="0"/>
              <a:t>B. her college education</a:t>
            </a:r>
          </a:p>
          <a:p>
            <a:r>
              <a:rPr lang="en-US" dirty="0" smtClean="0"/>
              <a:t>C. her campaign promises</a:t>
            </a:r>
          </a:p>
          <a:p>
            <a:r>
              <a:rPr lang="en-US" dirty="0" smtClean="0"/>
              <a:t>D. her experience working in government </a:t>
            </a:r>
            <a:endParaRPr lang="en-US" dirty="0"/>
          </a:p>
        </p:txBody>
      </p:sp>
    </p:spTree>
    <p:extLst>
      <p:ext uri="{BB962C8B-B14F-4D97-AF65-F5344CB8AC3E}">
        <p14:creationId xmlns:p14="http://schemas.microsoft.com/office/powerpoint/2010/main" val="2575955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5437"/>
            <a:ext cx="10364451" cy="800850"/>
          </a:xfrm>
        </p:spPr>
        <p:txBody>
          <a:bodyPr/>
          <a:lstStyle/>
          <a:p>
            <a:r>
              <a:rPr lang="en-US" b="1" dirty="0" smtClean="0"/>
              <a:t>Answer 11</a:t>
            </a:r>
            <a:endParaRPr lang="en-US" b="1" dirty="0"/>
          </a:p>
        </p:txBody>
      </p:sp>
      <p:sp>
        <p:nvSpPr>
          <p:cNvPr id="3" name="Content Placeholder 2"/>
          <p:cNvSpPr>
            <a:spLocks noGrp="1"/>
          </p:cNvSpPr>
          <p:nvPr>
            <p:ph sz="quarter" idx="13"/>
          </p:nvPr>
        </p:nvSpPr>
        <p:spPr>
          <a:xfrm>
            <a:off x="163147" y="2094137"/>
            <a:ext cx="4204137" cy="3424107"/>
          </a:xfrm>
        </p:spPr>
        <p:txBody>
          <a:bodyPr>
            <a:noAutofit/>
          </a:bodyPr>
          <a:lstStyle/>
          <a:p>
            <a:r>
              <a:rPr lang="en-US" sz="3600" dirty="0" smtClean="0">
                <a:solidFill>
                  <a:srgbClr val="0070C0"/>
                </a:solidFill>
              </a:rPr>
              <a:t>D. her experience working in government </a:t>
            </a:r>
          </a:p>
        </p:txBody>
      </p:sp>
      <p:sp>
        <p:nvSpPr>
          <p:cNvPr id="4" name="Content Placeholder 3"/>
          <p:cNvSpPr>
            <a:spLocks noGrp="1"/>
          </p:cNvSpPr>
          <p:nvPr>
            <p:ph sz="quarter" idx="14"/>
          </p:nvPr>
        </p:nvSpPr>
        <p:spPr>
          <a:xfrm>
            <a:off x="4053385" y="1392072"/>
            <a:ext cx="7820167" cy="5104262"/>
          </a:xfrm>
        </p:spPr>
        <p:txBody>
          <a:bodyPr>
            <a:normAutofit fontScale="92500" lnSpcReduction="20000"/>
          </a:bodyPr>
          <a:lstStyle/>
          <a:p>
            <a:r>
              <a:rPr lang="en-US" sz="3200" b="1" dirty="0" smtClean="0"/>
              <a:t>Why it’s correct: </a:t>
            </a:r>
          </a:p>
          <a:p>
            <a:r>
              <a:rPr lang="en-US" sz="3200" dirty="0"/>
              <a:t>Maria has served 5 years on the city council, 2 years on the city planning commission, and 4 years on the school board. All three jobs are part of local government, and Maria is running for mayor, which is also a locally elected position. Todd does not list any locally elected government experiences on his poster.</a:t>
            </a:r>
          </a:p>
          <a:p>
            <a:endParaRPr lang="en-US" dirty="0"/>
          </a:p>
        </p:txBody>
      </p:sp>
    </p:spTree>
    <p:extLst>
      <p:ext uri="{BB962C8B-B14F-4D97-AF65-F5344CB8AC3E}">
        <p14:creationId xmlns:p14="http://schemas.microsoft.com/office/powerpoint/2010/main" val="3476271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48867"/>
            <a:ext cx="10364451" cy="731312"/>
          </a:xfrm>
        </p:spPr>
        <p:txBody>
          <a:bodyPr/>
          <a:lstStyle/>
          <a:p>
            <a:r>
              <a:rPr lang="en-US" b="1" dirty="0" smtClean="0"/>
              <a:t>Question 12</a:t>
            </a:r>
            <a:endParaRPr lang="en-US" b="1" dirty="0"/>
          </a:p>
        </p:txBody>
      </p:sp>
      <p:sp>
        <p:nvSpPr>
          <p:cNvPr id="5" name="Content Placeholder 4"/>
          <p:cNvSpPr>
            <a:spLocks noGrp="1"/>
          </p:cNvSpPr>
          <p:nvPr>
            <p:ph sz="quarter" idx="13"/>
          </p:nvPr>
        </p:nvSpPr>
        <p:spPr>
          <a:xfrm>
            <a:off x="175097" y="1322962"/>
            <a:ext cx="11848289" cy="5291847"/>
          </a:xfrm>
        </p:spPr>
        <p:txBody>
          <a:bodyPr>
            <a:noAutofit/>
          </a:bodyPr>
          <a:lstStyle/>
          <a:p>
            <a:r>
              <a:rPr lang="en-US" sz="3200" b="1" dirty="0" smtClean="0"/>
              <a:t>Based on the government system in the united states, which individual activity is used to directly influence legislative decisions?</a:t>
            </a:r>
          </a:p>
          <a:p>
            <a:endParaRPr lang="en-US" sz="3200" dirty="0"/>
          </a:p>
          <a:p>
            <a:r>
              <a:rPr lang="en-US" sz="3200" dirty="0" smtClean="0"/>
              <a:t>A. watching political debates on television</a:t>
            </a:r>
          </a:p>
          <a:p>
            <a:r>
              <a:rPr lang="en-US" sz="3200" dirty="0" smtClean="0"/>
              <a:t>B. discussing political issues at work</a:t>
            </a:r>
          </a:p>
          <a:p>
            <a:r>
              <a:rPr lang="en-US" sz="3200" dirty="0" smtClean="0"/>
              <a:t>C. collecting opinions for a yearbook</a:t>
            </a:r>
          </a:p>
          <a:p>
            <a:r>
              <a:rPr lang="en-US" sz="3200" dirty="0" smtClean="0"/>
              <a:t>D. gathering signatures for a petition </a:t>
            </a:r>
            <a:endParaRPr lang="en-US" sz="3200" dirty="0"/>
          </a:p>
        </p:txBody>
      </p:sp>
    </p:spTree>
    <p:extLst>
      <p:ext uri="{BB962C8B-B14F-4D97-AF65-F5344CB8AC3E}">
        <p14:creationId xmlns:p14="http://schemas.microsoft.com/office/powerpoint/2010/main" val="63004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50028"/>
            <a:ext cx="10364451" cy="869089"/>
          </a:xfrm>
        </p:spPr>
        <p:txBody>
          <a:bodyPr/>
          <a:lstStyle/>
          <a:p>
            <a:r>
              <a:rPr lang="en-US" b="1" dirty="0" smtClean="0"/>
              <a:t>Answer 12</a:t>
            </a:r>
            <a:endParaRPr lang="en-US" b="1" dirty="0"/>
          </a:p>
        </p:txBody>
      </p:sp>
      <p:sp>
        <p:nvSpPr>
          <p:cNvPr id="3" name="Content Placeholder 2"/>
          <p:cNvSpPr>
            <a:spLocks noGrp="1"/>
          </p:cNvSpPr>
          <p:nvPr>
            <p:ph sz="quarter" idx="13"/>
          </p:nvPr>
        </p:nvSpPr>
        <p:spPr>
          <a:xfrm>
            <a:off x="422455" y="2367091"/>
            <a:ext cx="5106026" cy="3424107"/>
          </a:xfrm>
        </p:spPr>
        <p:txBody>
          <a:bodyPr>
            <a:normAutofit/>
          </a:bodyPr>
          <a:lstStyle/>
          <a:p>
            <a:r>
              <a:rPr lang="en-US" sz="3600" dirty="0" smtClean="0">
                <a:solidFill>
                  <a:schemeClr val="accent1">
                    <a:lumMod val="75000"/>
                  </a:schemeClr>
                </a:solidFill>
              </a:rPr>
              <a:t>D. gathering signatures for a petition </a:t>
            </a:r>
          </a:p>
        </p:txBody>
      </p:sp>
      <p:sp>
        <p:nvSpPr>
          <p:cNvPr id="4" name="Content Placeholder 3"/>
          <p:cNvSpPr>
            <a:spLocks noGrp="1"/>
          </p:cNvSpPr>
          <p:nvPr>
            <p:ph sz="quarter" idx="14"/>
          </p:nvPr>
        </p:nvSpPr>
        <p:spPr>
          <a:xfrm>
            <a:off x="5528481" y="1528550"/>
            <a:ext cx="6358719" cy="4967784"/>
          </a:xfrm>
        </p:spPr>
        <p:txBody>
          <a:bodyPr/>
          <a:lstStyle/>
          <a:p>
            <a:r>
              <a:rPr lang="en-US" sz="2800" b="1" dirty="0" smtClean="0"/>
              <a:t>Why it’s correct:</a:t>
            </a:r>
          </a:p>
          <a:p>
            <a:r>
              <a:rPr lang="en-US" sz="2800" dirty="0"/>
              <a:t>This activity will allow individuals to directly influence the lawmaking process by gathering signatures to make a written request to the government showing that many citizens support or discourage specific government actions.</a:t>
            </a:r>
          </a:p>
          <a:p>
            <a:endParaRPr lang="en-US" dirty="0"/>
          </a:p>
        </p:txBody>
      </p:sp>
    </p:spTree>
    <p:extLst>
      <p:ext uri="{BB962C8B-B14F-4D97-AF65-F5344CB8AC3E}">
        <p14:creationId xmlns:p14="http://schemas.microsoft.com/office/powerpoint/2010/main" val="459847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149" y="229410"/>
            <a:ext cx="10364451" cy="587713"/>
          </a:xfrm>
        </p:spPr>
        <p:txBody>
          <a:bodyPr/>
          <a:lstStyle/>
          <a:p>
            <a:r>
              <a:rPr lang="en-US" b="1" dirty="0" smtClean="0"/>
              <a:t>Question 13</a:t>
            </a:r>
            <a:endParaRPr lang="en-US" b="1" dirty="0"/>
          </a:p>
        </p:txBody>
      </p:sp>
      <p:pic>
        <p:nvPicPr>
          <p:cNvPr id="7" name="Content Placeholder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6186" y="1024675"/>
            <a:ext cx="4369753" cy="5567434"/>
          </a:xfrm>
        </p:spPr>
      </p:pic>
      <p:sp>
        <p:nvSpPr>
          <p:cNvPr id="6" name="Content Placeholder 5"/>
          <p:cNvSpPr>
            <a:spLocks noGrp="1"/>
          </p:cNvSpPr>
          <p:nvPr>
            <p:ph sz="quarter" idx="14"/>
          </p:nvPr>
        </p:nvSpPr>
        <p:spPr>
          <a:xfrm>
            <a:off x="4591455" y="1498060"/>
            <a:ext cx="7393022" cy="5094049"/>
          </a:xfrm>
        </p:spPr>
        <p:txBody>
          <a:bodyPr/>
          <a:lstStyle/>
          <a:p>
            <a:r>
              <a:rPr lang="en-US" i="1" dirty="0" smtClean="0"/>
              <a:t>The poster was created in 1917.</a:t>
            </a:r>
          </a:p>
          <a:p>
            <a:r>
              <a:rPr lang="en-US" sz="3200" b="1" dirty="0" smtClean="0"/>
              <a:t>Which type of communication is shown in this poster?</a:t>
            </a:r>
          </a:p>
          <a:p>
            <a:r>
              <a:rPr lang="en-US" sz="3200" dirty="0" smtClean="0"/>
              <a:t>A. accurate</a:t>
            </a:r>
          </a:p>
          <a:p>
            <a:r>
              <a:rPr lang="en-US" sz="3200" dirty="0" smtClean="0"/>
              <a:t>B. biased</a:t>
            </a:r>
          </a:p>
          <a:p>
            <a:r>
              <a:rPr lang="en-US" sz="3200" dirty="0" smtClean="0"/>
              <a:t>C. informational </a:t>
            </a:r>
          </a:p>
          <a:p>
            <a:r>
              <a:rPr lang="en-US" sz="3200" dirty="0" smtClean="0"/>
              <a:t>D. propagandized </a:t>
            </a:r>
            <a:endParaRPr lang="en-US" sz="3200" dirty="0"/>
          </a:p>
        </p:txBody>
      </p:sp>
    </p:spTree>
    <p:extLst>
      <p:ext uri="{BB962C8B-B14F-4D97-AF65-F5344CB8AC3E}">
        <p14:creationId xmlns:p14="http://schemas.microsoft.com/office/powerpoint/2010/main" val="2941270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74" y="209085"/>
            <a:ext cx="10364451" cy="787202"/>
          </a:xfrm>
        </p:spPr>
        <p:txBody>
          <a:bodyPr/>
          <a:lstStyle/>
          <a:p>
            <a:r>
              <a:rPr lang="en-US" b="1" dirty="0" smtClean="0"/>
              <a:t>Answer 13</a:t>
            </a:r>
            <a:endParaRPr lang="en-US" b="1" dirty="0"/>
          </a:p>
        </p:txBody>
      </p:sp>
      <p:sp>
        <p:nvSpPr>
          <p:cNvPr id="3" name="Content Placeholder 2"/>
          <p:cNvSpPr>
            <a:spLocks noGrp="1"/>
          </p:cNvSpPr>
          <p:nvPr>
            <p:ph sz="quarter" idx="13"/>
          </p:nvPr>
        </p:nvSpPr>
        <p:spPr>
          <a:xfrm>
            <a:off x="299625" y="1834829"/>
            <a:ext cx="5106026" cy="3424107"/>
          </a:xfrm>
        </p:spPr>
        <p:txBody>
          <a:bodyPr>
            <a:noAutofit/>
          </a:bodyPr>
          <a:lstStyle/>
          <a:p>
            <a:r>
              <a:rPr lang="en-US" sz="3200" dirty="0" smtClean="0">
                <a:solidFill>
                  <a:srgbClr val="FF0000"/>
                </a:solidFill>
              </a:rPr>
              <a:t>D. propagandized </a:t>
            </a:r>
          </a:p>
        </p:txBody>
      </p:sp>
      <p:sp>
        <p:nvSpPr>
          <p:cNvPr id="4" name="Content Placeholder 3"/>
          <p:cNvSpPr>
            <a:spLocks noGrp="1"/>
          </p:cNvSpPr>
          <p:nvPr>
            <p:ph sz="quarter" idx="14"/>
          </p:nvPr>
        </p:nvSpPr>
        <p:spPr>
          <a:xfrm>
            <a:off x="4872251" y="1501254"/>
            <a:ext cx="7001301" cy="5104262"/>
          </a:xfrm>
        </p:spPr>
        <p:txBody>
          <a:bodyPr>
            <a:normAutofit/>
          </a:bodyPr>
          <a:lstStyle/>
          <a:p>
            <a:r>
              <a:rPr lang="en-US" sz="2800" b="1" dirty="0" smtClean="0"/>
              <a:t>Why it’s correct: </a:t>
            </a:r>
          </a:p>
          <a:p>
            <a:r>
              <a:rPr lang="en-US" sz="2800" dirty="0" smtClean="0"/>
              <a:t>This poster is an example of propagandized communication because the poster is attempting to persuade the viewer to buy a liberty bond to help the United States. The poster is persuading the viewer using bandwagon (“join the crowd”) propaganda</a:t>
            </a:r>
          </a:p>
          <a:p>
            <a:endParaRPr lang="en-US" dirty="0"/>
          </a:p>
        </p:txBody>
      </p:sp>
    </p:spTree>
    <p:extLst>
      <p:ext uri="{BB962C8B-B14F-4D97-AF65-F5344CB8AC3E}">
        <p14:creationId xmlns:p14="http://schemas.microsoft.com/office/powerpoint/2010/main" val="403357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3149" y="190500"/>
            <a:ext cx="10364451" cy="704445"/>
          </a:xfrm>
        </p:spPr>
        <p:txBody>
          <a:bodyPr/>
          <a:lstStyle/>
          <a:p>
            <a:r>
              <a:rPr lang="en-US" b="1" dirty="0" smtClean="0"/>
              <a:t>Question 14</a:t>
            </a:r>
            <a:endParaRPr lang="en-US" b="1" dirty="0"/>
          </a:p>
        </p:txBody>
      </p:sp>
      <p:sp>
        <p:nvSpPr>
          <p:cNvPr id="6" name="Content Placeholder 5"/>
          <p:cNvSpPr>
            <a:spLocks noGrp="1"/>
          </p:cNvSpPr>
          <p:nvPr>
            <p:ph sz="quarter" idx="13"/>
          </p:nvPr>
        </p:nvSpPr>
        <p:spPr>
          <a:xfrm>
            <a:off x="155643" y="1031132"/>
            <a:ext cx="11887200" cy="5661497"/>
          </a:xfrm>
        </p:spPr>
        <p:txBody>
          <a:bodyPr>
            <a:noAutofit/>
          </a:bodyPr>
          <a:lstStyle/>
          <a:p>
            <a:r>
              <a:rPr lang="en-US" sz="2800" b="1" dirty="0" smtClean="0"/>
              <a:t>Which action is an example of a foreign-policy decision?</a:t>
            </a:r>
            <a:endParaRPr lang="en-US" sz="2800" b="1" dirty="0"/>
          </a:p>
          <a:p>
            <a:r>
              <a:rPr lang="en-US" sz="2800" dirty="0" smtClean="0"/>
              <a:t>A. congress increased providing support to newly arrived immigrants</a:t>
            </a:r>
          </a:p>
          <a:p>
            <a:r>
              <a:rPr lang="en-US" sz="2800" dirty="0" smtClean="0"/>
              <a:t>B. the president requested a law to regulate pollution near international borders</a:t>
            </a:r>
          </a:p>
          <a:p>
            <a:r>
              <a:rPr lang="en-US" sz="2800" dirty="0" smtClean="0"/>
              <a:t>C. congress raised educational standards to make students competitive in a global market</a:t>
            </a:r>
          </a:p>
          <a:p>
            <a:r>
              <a:rPr lang="en-US" sz="2800" dirty="0" smtClean="0"/>
              <a:t>D. the president signed an executive order restoring relations with a communist government </a:t>
            </a:r>
            <a:endParaRPr lang="en-US" sz="2800" dirty="0"/>
          </a:p>
        </p:txBody>
      </p:sp>
    </p:spTree>
    <p:extLst>
      <p:ext uri="{BB962C8B-B14F-4D97-AF65-F5344CB8AC3E}">
        <p14:creationId xmlns:p14="http://schemas.microsoft.com/office/powerpoint/2010/main" val="1469388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9085"/>
            <a:ext cx="10364451" cy="937328"/>
          </a:xfrm>
        </p:spPr>
        <p:txBody>
          <a:bodyPr/>
          <a:lstStyle/>
          <a:p>
            <a:r>
              <a:rPr lang="en-US" b="1" dirty="0" smtClean="0"/>
              <a:t>Answer 14</a:t>
            </a:r>
            <a:endParaRPr lang="en-US" b="1" dirty="0"/>
          </a:p>
        </p:txBody>
      </p:sp>
      <p:sp>
        <p:nvSpPr>
          <p:cNvPr id="3" name="Content Placeholder 2"/>
          <p:cNvSpPr>
            <a:spLocks noGrp="1"/>
          </p:cNvSpPr>
          <p:nvPr>
            <p:ph sz="quarter" idx="13"/>
          </p:nvPr>
        </p:nvSpPr>
        <p:spPr>
          <a:xfrm>
            <a:off x="259307" y="1992573"/>
            <a:ext cx="4449171" cy="4462817"/>
          </a:xfrm>
        </p:spPr>
        <p:txBody>
          <a:bodyPr>
            <a:noAutofit/>
          </a:bodyPr>
          <a:lstStyle/>
          <a:p>
            <a:r>
              <a:rPr lang="en-US" sz="3200" dirty="0" smtClean="0">
                <a:solidFill>
                  <a:schemeClr val="accent4">
                    <a:lumMod val="75000"/>
                  </a:schemeClr>
                </a:solidFill>
              </a:rPr>
              <a:t>D. the president signed an executive order restoring relations with a communist government.</a:t>
            </a:r>
          </a:p>
        </p:txBody>
      </p:sp>
      <p:sp>
        <p:nvSpPr>
          <p:cNvPr id="4" name="Content Placeholder 3"/>
          <p:cNvSpPr>
            <a:spLocks noGrp="1"/>
          </p:cNvSpPr>
          <p:nvPr>
            <p:ph sz="quarter" idx="14"/>
          </p:nvPr>
        </p:nvSpPr>
        <p:spPr>
          <a:xfrm>
            <a:off x="5145206" y="1364776"/>
            <a:ext cx="6728346" cy="5295331"/>
          </a:xfrm>
        </p:spPr>
        <p:txBody>
          <a:bodyPr>
            <a:normAutofit/>
          </a:bodyPr>
          <a:lstStyle/>
          <a:p>
            <a:r>
              <a:rPr lang="en-US" sz="3600" b="1" dirty="0" smtClean="0"/>
              <a:t>Why it’s correct: </a:t>
            </a:r>
          </a:p>
          <a:p>
            <a:r>
              <a:rPr lang="en-US" sz="3600" dirty="0" smtClean="0"/>
              <a:t>Foreign </a:t>
            </a:r>
            <a:r>
              <a:rPr lang="en-US" sz="3600" dirty="0"/>
              <a:t>policy guides decisions that concern other countries such as executive orders involving relations with other countries.</a:t>
            </a:r>
          </a:p>
        </p:txBody>
      </p:sp>
    </p:spTree>
    <p:extLst>
      <p:ext uri="{BB962C8B-B14F-4D97-AF65-F5344CB8AC3E}">
        <p14:creationId xmlns:p14="http://schemas.microsoft.com/office/powerpoint/2010/main" val="1623742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618" y="304619"/>
            <a:ext cx="10364451" cy="787202"/>
          </a:xfrm>
        </p:spPr>
        <p:txBody>
          <a:bodyPr/>
          <a:lstStyle/>
          <a:p>
            <a:r>
              <a:rPr lang="en-US" b="1" dirty="0" smtClean="0"/>
              <a:t>Answer 1</a:t>
            </a:r>
            <a:endParaRPr lang="en-US" b="1" dirty="0"/>
          </a:p>
        </p:txBody>
      </p:sp>
      <p:sp>
        <p:nvSpPr>
          <p:cNvPr id="3" name="Content Placeholder 2"/>
          <p:cNvSpPr>
            <a:spLocks noGrp="1"/>
          </p:cNvSpPr>
          <p:nvPr>
            <p:ph sz="quarter" idx="13"/>
          </p:nvPr>
        </p:nvSpPr>
        <p:spPr>
          <a:xfrm>
            <a:off x="300251" y="2367092"/>
            <a:ext cx="4367283" cy="3424107"/>
          </a:xfrm>
        </p:spPr>
        <p:txBody>
          <a:bodyPr>
            <a:noAutofit/>
          </a:bodyPr>
          <a:lstStyle/>
          <a:p>
            <a:r>
              <a:rPr lang="en-US" sz="4800" dirty="0" smtClean="0">
                <a:solidFill>
                  <a:srgbClr val="FF0000"/>
                </a:solidFill>
              </a:rPr>
              <a:t>C. Self-government</a:t>
            </a:r>
          </a:p>
        </p:txBody>
      </p:sp>
      <p:sp>
        <p:nvSpPr>
          <p:cNvPr id="4" name="Content Placeholder 3"/>
          <p:cNvSpPr>
            <a:spLocks noGrp="1"/>
          </p:cNvSpPr>
          <p:nvPr>
            <p:ph sz="quarter" idx="14"/>
          </p:nvPr>
        </p:nvSpPr>
        <p:spPr>
          <a:xfrm>
            <a:off x="4872252" y="1746913"/>
            <a:ext cx="6839584" cy="4779147"/>
          </a:xfrm>
        </p:spPr>
        <p:txBody>
          <a:bodyPr>
            <a:normAutofit/>
          </a:bodyPr>
          <a:lstStyle/>
          <a:p>
            <a:r>
              <a:rPr lang="en-US" sz="3600" b="1" dirty="0"/>
              <a:t>Why </a:t>
            </a:r>
            <a:r>
              <a:rPr lang="en-US" sz="3600" b="1" dirty="0" smtClean="0"/>
              <a:t>it’s </a:t>
            </a:r>
            <a:r>
              <a:rPr lang="en-US" sz="3600" b="1" dirty="0"/>
              <a:t>correct: </a:t>
            </a:r>
          </a:p>
          <a:p>
            <a:r>
              <a:rPr lang="en-US" sz="3600" dirty="0"/>
              <a:t>The colonists who wrote the compact agreed to follow the rules that they had created</a:t>
            </a:r>
          </a:p>
          <a:p>
            <a:endParaRPr lang="en-US" dirty="0"/>
          </a:p>
        </p:txBody>
      </p:sp>
    </p:spTree>
    <p:extLst>
      <p:ext uri="{BB962C8B-B14F-4D97-AF65-F5344CB8AC3E}">
        <p14:creationId xmlns:p14="http://schemas.microsoft.com/office/powerpoint/2010/main" val="2423911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0500"/>
            <a:ext cx="10364451" cy="704445"/>
          </a:xfrm>
        </p:spPr>
        <p:txBody>
          <a:bodyPr/>
          <a:lstStyle/>
          <a:p>
            <a:r>
              <a:rPr lang="en-US" b="1" dirty="0" smtClean="0"/>
              <a:t>Question 15</a:t>
            </a:r>
            <a:endParaRPr lang="en-US" b="1" dirty="0"/>
          </a:p>
        </p:txBody>
      </p:sp>
      <p:sp>
        <p:nvSpPr>
          <p:cNvPr id="3" name="Content Placeholder 2"/>
          <p:cNvSpPr>
            <a:spLocks noGrp="1"/>
          </p:cNvSpPr>
          <p:nvPr>
            <p:ph sz="quarter" idx="13"/>
          </p:nvPr>
        </p:nvSpPr>
        <p:spPr>
          <a:xfrm>
            <a:off x="175098" y="1303506"/>
            <a:ext cx="11828834" cy="5291847"/>
          </a:xfrm>
        </p:spPr>
        <p:txBody>
          <a:bodyPr>
            <a:normAutofit/>
          </a:bodyPr>
          <a:lstStyle/>
          <a:p>
            <a:r>
              <a:rPr lang="en-US" sz="3200" b="1" dirty="0" smtClean="0"/>
              <a:t>A country with very strong economic ties to the united states is allowing human rights violations to take place.  Based on u.s. foreign policy, which is an appropriate first response?</a:t>
            </a:r>
          </a:p>
          <a:p>
            <a:r>
              <a:rPr lang="en-US" sz="3200" dirty="0" smtClean="0"/>
              <a:t>A. initiate a trade ban</a:t>
            </a:r>
          </a:p>
          <a:p>
            <a:r>
              <a:rPr lang="en-US" sz="3200" dirty="0" smtClean="0"/>
              <a:t>B. initiate public protests</a:t>
            </a:r>
          </a:p>
          <a:p>
            <a:r>
              <a:rPr lang="en-US" sz="3200" dirty="0" smtClean="0"/>
              <a:t>C. initiate diplomatic talks</a:t>
            </a:r>
          </a:p>
          <a:p>
            <a:r>
              <a:rPr lang="en-US" sz="3200" dirty="0" smtClean="0"/>
              <a:t>D. initiate a military operation</a:t>
            </a:r>
            <a:endParaRPr lang="en-US" sz="3200" dirty="0"/>
          </a:p>
        </p:txBody>
      </p:sp>
    </p:spTree>
    <p:extLst>
      <p:ext uri="{BB962C8B-B14F-4D97-AF65-F5344CB8AC3E}">
        <p14:creationId xmlns:p14="http://schemas.microsoft.com/office/powerpoint/2010/main" val="3773286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09084"/>
            <a:ext cx="10364451" cy="882737"/>
          </a:xfrm>
        </p:spPr>
        <p:txBody>
          <a:bodyPr/>
          <a:lstStyle/>
          <a:p>
            <a:r>
              <a:rPr lang="en-US" b="1" dirty="0" smtClean="0"/>
              <a:t>Answer 15</a:t>
            </a:r>
            <a:endParaRPr lang="en-US" b="1" dirty="0"/>
          </a:p>
        </p:txBody>
      </p:sp>
      <p:sp>
        <p:nvSpPr>
          <p:cNvPr id="3" name="Content Placeholder 2"/>
          <p:cNvSpPr>
            <a:spLocks noGrp="1"/>
          </p:cNvSpPr>
          <p:nvPr>
            <p:ph sz="quarter" idx="13"/>
          </p:nvPr>
        </p:nvSpPr>
        <p:spPr>
          <a:xfrm>
            <a:off x="272330" y="1507283"/>
            <a:ext cx="3726464" cy="3424107"/>
          </a:xfrm>
        </p:spPr>
        <p:txBody>
          <a:bodyPr>
            <a:noAutofit/>
          </a:bodyPr>
          <a:lstStyle/>
          <a:p>
            <a:r>
              <a:rPr lang="en-US" sz="3600" dirty="0" smtClean="0">
                <a:solidFill>
                  <a:srgbClr val="FF0000"/>
                </a:solidFill>
              </a:rPr>
              <a:t>C. initiate diplomatic talks</a:t>
            </a:r>
          </a:p>
        </p:txBody>
      </p:sp>
      <p:sp>
        <p:nvSpPr>
          <p:cNvPr id="4" name="Content Placeholder 3"/>
          <p:cNvSpPr>
            <a:spLocks noGrp="1"/>
          </p:cNvSpPr>
          <p:nvPr>
            <p:ph sz="quarter" idx="14"/>
          </p:nvPr>
        </p:nvSpPr>
        <p:spPr>
          <a:xfrm>
            <a:off x="4531057" y="1507284"/>
            <a:ext cx="7246961" cy="4907164"/>
          </a:xfrm>
        </p:spPr>
        <p:txBody>
          <a:bodyPr/>
          <a:lstStyle/>
          <a:p>
            <a:r>
              <a:rPr lang="en-US" sz="3600" b="1" dirty="0" smtClean="0"/>
              <a:t>Why it’s correct: </a:t>
            </a:r>
          </a:p>
          <a:p>
            <a:r>
              <a:rPr lang="en-US" sz="3600" dirty="0"/>
              <a:t>The Department of State usually initiates diplomatic talks before the United States takes more severe measures to resolve an international conflict.</a:t>
            </a:r>
          </a:p>
          <a:p>
            <a:endParaRPr lang="en-US" dirty="0"/>
          </a:p>
        </p:txBody>
      </p:sp>
    </p:spTree>
    <p:extLst>
      <p:ext uri="{BB962C8B-B14F-4D97-AF65-F5344CB8AC3E}">
        <p14:creationId xmlns:p14="http://schemas.microsoft.com/office/powerpoint/2010/main" val="2880762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87776"/>
            <a:ext cx="10364451" cy="704445"/>
          </a:xfrm>
        </p:spPr>
        <p:txBody>
          <a:bodyPr/>
          <a:lstStyle/>
          <a:p>
            <a:r>
              <a:rPr lang="en-US" b="1" dirty="0" smtClean="0"/>
              <a:t>Question 16</a:t>
            </a:r>
            <a:endParaRPr lang="en-US" b="1" dirty="0"/>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2628" y="1932861"/>
            <a:ext cx="3815713" cy="3429010"/>
          </a:xfrm>
        </p:spPr>
      </p:pic>
      <p:sp>
        <p:nvSpPr>
          <p:cNvPr id="5" name="Content Placeholder 4"/>
          <p:cNvSpPr>
            <a:spLocks noGrp="1"/>
          </p:cNvSpPr>
          <p:nvPr>
            <p:ph sz="quarter" idx="14"/>
          </p:nvPr>
        </p:nvSpPr>
        <p:spPr>
          <a:xfrm>
            <a:off x="4260715" y="1420238"/>
            <a:ext cx="7762672" cy="5214026"/>
          </a:xfrm>
        </p:spPr>
        <p:txBody>
          <a:bodyPr>
            <a:normAutofit/>
          </a:bodyPr>
          <a:lstStyle/>
          <a:p>
            <a:r>
              <a:rPr lang="en-US" i="1" dirty="0" smtClean="0"/>
              <a:t>The newspaper headline describes an event in u.s. history.</a:t>
            </a:r>
          </a:p>
          <a:p>
            <a:r>
              <a:rPr lang="en-US" sz="2800" b="1" dirty="0" smtClean="0"/>
              <a:t>Which parts of the national government participated in the process described in the newspaper headline?</a:t>
            </a:r>
          </a:p>
          <a:p>
            <a:r>
              <a:rPr lang="en-US" sz="2800" dirty="0" smtClean="0"/>
              <a:t>A. senate and president</a:t>
            </a:r>
          </a:p>
          <a:p>
            <a:r>
              <a:rPr lang="en-US" sz="2800" dirty="0" smtClean="0"/>
              <a:t>B. supreme court and president </a:t>
            </a:r>
          </a:p>
          <a:p>
            <a:r>
              <a:rPr lang="en-US" sz="2800" dirty="0" smtClean="0"/>
              <a:t>C. house of representatives and senate</a:t>
            </a:r>
          </a:p>
          <a:p>
            <a:r>
              <a:rPr lang="en-US" sz="2800" dirty="0" smtClean="0"/>
              <a:t>D. supreme court and house of representatives</a:t>
            </a:r>
            <a:endParaRPr lang="en-US" sz="2800" dirty="0"/>
          </a:p>
        </p:txBody>
      </p:sp>
    </p:spTree>
    <p:extLst>
      <p:ext uri="{BB962C8B-B14F-4D97-AF65-F5344CB8AC3E}">
        <p14:creationId xmlns:p14="http://schemas.microsoft.com/office/powerpoint/2010/main" val="2674315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50028"/>
            <a:ext cx="10364451" cy="759907"/>
          </a:xfrm>
        </p:spPr>
        <p:txBody>
          <a:bodyPr/>
          <a:lstStyle/>
          <a:p>
            <a:r>
              <a:rPr lang="en-US" b="1" dirty="0" smtClean="0"/>
              <a:t>Answer 16</a:t>
            </a:r>
            <a:endParaRPr lang="en-US" b="1" dirty="0"/>
          </a:p>
        </p:txBody>
      </p:sp>
      <p:sp>
        <p:nvSpPr>
          <p:cNvPr id="3" name="Content Placeholder 2"/>
          <p:cNvSpPr>
            <a:spLocks noGrp="1"/>
          </p:cNvSpPr>
          <p:nvPr>
            <p:ph sz="quarter" idx="13"/>
          </p:nvPr>
        </p:nvSpPr>
        <p:spPr>
          <a:xfrm>
            <a:off x="326920" y="2214694"/>
            <a:ext cx="3194202" cy="3424107"/>
          </a:xfrm>
        </p:spPr>
        <p:txBody>
          <a:bodyPr>
            <a:noAutofit/>
          </a:bodyPr>
          <a:lstStyle/>
          <a:p>
            <a:r>
              <a:rPr lang="en-US" sz="3600" dirty="0" smtClean="0">
                <a:solidFill>
                  <a:schemeClr val="accent1">
                    <a:lumMod val="75000"/>
                  </a:schemeClr>
                </a:solidFill>
              </a:rPr>
              <a:t>A. Senate and president</a:t>
            </a:r>
          </a:p>
        </p:txBody>
      </p:sp>
      <p:sp>
        <p:nvSpPr>
          <p:cNvPr id="4" name="Content Placeholder 3"/>
          <p:cNvSpPr>
            <a:spLocks noGrp="1"/>
          </p:cNvSpPr>
          <p:nvPr>
            <p:ph sz="quarter" idx="14"/>
          </p:nvPr>
        </p:nvSpPr>
        <p:spPr>
          <a:xfrm>
            <a:off x="4135272" y="1446664"/>
            <a:ext cx="7656394" cy="5090614"/>
          </a:xfrm>
        </p:spPr>
        <p:txBody>
          <a:bodyPr/>
          <a:lstStyle/>
          <a:p>
            <a:r>
              <a:rPr lang="en-US" sz="3600" b="1" dirty="0" smtClean="0"/>
              <a:t>Why it’s correct: </a:t>
            </a:r>
          </a:p>
          <a:p>
            <a:r>
              <a:rPr lang="en-US" sz="3600" dirty="0"/>
              <a:t>Article II of the U.S. Constitution delegates the power to negotiate treaties to the president. Article II also requires that treaties be ratified (approved) by the Senate</a:t>
            </a:r>
          </a:p>
          <a:p>
            <a:endParaRPr lang="en-US" dirty="0"/>
          </a:p>
        </p:txBody>
      </p:sp>
    </p:spTree>
    <p:extLst>
      <p:ext uri="{BB962C8B-B14F-4D97-AF65-F5344CB8AC3E}">
        <p14:creationId xmlns:p14="http://schemas.microsoft.com/office/powerpoint/2010/main" val="1791390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87776"/>
            <a:ext cx="10364451" cy="743355"/>
          </a:xfrm>
        </p:spPr>
        <p:txBody>
          <a:bodyPr/>
          <a:lstStyle/>
          <a:p>
            <a:r>
              <a:rPr lang="en-US" b="1" dirty="0" smtClean="0"/>
              <a:t>Question 17</a:t>
            </a:r>
            <a:endParaRPr lang="en-US" b="1" dirty="0"/>
          </a:p>
        </p:txBody>
      </p:sp>
      <p:sp>
        <p:nvSpPr>
          <p:cNvPr id="6" name="Content Placeholder 5"/>
          <p:cNvSpPr>
            <a:spLocks noGrp="1"/>
          </p:cNvSpPr>
          <p:nvPr>
            <p:ph sz="quarter" idx="13"/>
          </p:nvPr>
        </p:nvSpPr>
        <p:spPr>
          <a:xfrm>
            <a:off x="155643" y="1167319"/>
            <a:ext cx="11809377" cy="5486399"/>
          </a:xfrm>
        </p:spPr>
        <p:txBody>
          <a:bodyPr>
            <a:noAutofit/>
          </a:bodyPr>
          <a:lstStyle/>
          <a:p>
            <a:r>
              <a:rPr lang="en-US" sz="2800" b="1" dirty="0" smtClean="0"/>
              <a:t>Which statement describes a similarity between the state and the federal governments under the u.s. constitution?</a:t>
            </a:r>
          </a:p>
          <a:p>
            <a:endParaRPr lang="en-US" sz="2800" dirty="0" smtClean="0"/>
          </a:p>
          <a:p>
            <a:r>
              <a:rPr lang="en-US" sz="2800" dirty="0" smtClean="0"/>
              <a:t>A. both levels of government allow for the election of judges</a:t>
            </a:r>
          </a:p>
          <a:p>
            <a:r>
              <a:rPr lang="en-US" sz="2800" dirty="0" smtClean="0"/>
              <a:t>B. both levels of government have the power to ratify treaties </a:t>
            </a:r>
          </a:p>
          <a:p>
            <a:r>
              <a:rPr lang="en-US" sz="2800" dirty="0" smtClean="0"/>
              <a:t>C. both levels of government allow for the collection of taxes</a:t>
            </a:r>
          </a:p>
          <a:p>
            <a:r>
              <a:rPr lang="en-US" sz="2800" dirty="0" smtClean="0"/>
              <a:t>D. both levels of government have the power to appoint ambassadors</a:t>
            </a:r>
            <a:endParaRPr lang="en-US" sz="2800" dirty="0"/>
          </a:p>
        </p:txBody>
      </p:sp>
    </p:spTree>
    <p:extLst>
      <p:ext uri="{BB962C8B-B14F-4D97-AF65-F5344CB8AC3E}">
        <p14:creationId xmlns:p14="http://schemas.microsoft.com/office/powerpoint/2010/main" val="974453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54494"/>
            <a:ext cx="10364451" cy="896384"/>
          </a:xfrm>
        </p:spPr>
        <p:txBody>
          <a:bodyPr/>
          <a:lstStyle/>
          <a:p>
            <a:r>
              <a:rPr lang="en-US" b="1" dirty="0" smtClean="0"/>
              <a:t>Answer 17</a:t>
            </a:r>
            <a:endParaRPr lang="en-US" b="1" dirty="0"/>
          </a:p>
        </p:txBody>
      </p:sp>
      <p:sp>
        <p:nvSpPr>
          <p:cNvPr id="3" name="Content Placeholder 2"/>
          <p:cNvSpPr>
            <a:spLocks noGrp="1"/>
          </p:cNvSpPr>
          <p:nvPr>
            <p:ph sz="quarter" idx="13"/>
          </p:nvPr>
        </p:nvSpPr>
        <p:spPr>
          <a:xfrm>
            <a:off x="313273" y="1862125"/>
            <a:ext cx="3521748" cy="3424107"/>
          </a:xfrm>
        </p:spPr>
        <p:txBody>
          <a:bodyPr>
            <a:noAutofit/>
          </a:bodyPr>
          <a:lstStyle/>
          <a:p>
            <a:r>
              <a:rPr lang="en-US" sz="3200" dirty="0" smtClean="0">
                <a:solidFill>
                  <a:srgbClr val="7030A0"/>
                </a:solidFill>
              </a:rPr>
              <a:t>C. both levels of government allow for the collection of taxes.</a:t>
            </a:r>
          </a:p>
        </p:txBody>
      </p:sp>
      <p:sp>
        <p:nvSpPr>
          <p:cNvPr id="4" name="Content Placeholder 3"/>
          <p:cNvSpPr>
            <a:spLocks noGrp="1"/>
          </p:cNvSpPr>
          <p:nvPr>
            <p:ph sz="quarter" idx="14"/>
          </p:nvPr>
        </p:nvSpPr>
        <p:spPr>
          <a:xfrm>
            <a:off x="4162567" y="1583140"/>
            <a:ext cx="7847463" cy="4954138"/>
          </a:xfrm>
        </p:spPr>
        <p:txBody>
          <a:bodyPr/>
          <a:lstStyle/>
          <a:p>
            <a:r>
              <a:rPr lang="en-US" sz="3200" b="1" dirty="0" smtClean="0"/>
              <a:t>Why it’s correct: </a:t>
            </a:r>
          </a:p>
          <a:p>
            <a:r>
              <a:rPr lang="en-US" sz="3200" dirty="0"/>
              <a:t>Article I of the U.S. Constitution enumerates the power to tax which is delegated to Congress. The 10</a:t>
            </a:r>
            <a:r>
              <a:rPr lang="en-US" sz="3200" baseline="30000" dirty="0"/>
              <a:t>th</a:t>
            </a:r>
            <a:r>
              <a:rPr lang="en-US" sz="3200" dirty="0"/>
              <a:t> Amendment also reserves the power to collect taxes to the states. Therefore, the power to collect taxes is a concurrent power.</a:t>
            </a:r>
          </a:p>
          <a:p>
            <a:endParaRPr lang="en-US" dirty="0"/>
          </a:p>
        </p:txBody>
      </p:sp>
    </p:spTree>
    <p:extLst>
      <p:ext uri="{BB962C8B-B14F-4D97-AF65-F5344CB8AC3E}">
        <p14:creationId xmlns:p14="http://schemas.microsoft.com/office/powerpoint/2010/main" val="2006183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55643"/>
            <a:ext cx="10364451" cy="762811"/>
          </a:xfrm>
        </p:spPr>
        <p:txBody>
          <a:bodyPr/>
          <a:lstStyle/>
          <a:p>
            <a:r>
              <a:rPr lang="en-US" b="1" dirty="0" smtClean="0"/>
              <a:t>Question 18</a:t>
            </a:r>
            <a:endParaRPr lang="en-US" b="1" dirty="0"/>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04799" y="743357"/>
            <a:ext cx="11446213" cy="1377274"/>
          </a:xfrm>
        </p:spPr>
      </p:pic>
      <p:sp>
        <p:nvSpPr>
          <p:cNvPr id="5" name="Content Placeholder 4"/>
          <p:cNvSpPr>
            <a:spLocks noGrp="1"/>
          </p:cNvSpPr>
          <p:nvPr>
            <p:ph sz="quarter" idx="14"/>
          </p:nvPr>
        </p:nvSpPr>
        <p:spPr>
          <a:xfrm>
            <a:off x="304799" y="2276272"/>
            <a:ext cx="11582403" cy="4416358"/>
          </a:xfrm>
        </p:spPr>
        <p:txBody>
          <a:bodyPr>
            <a:normAutofit fontScale="92500"/>
          </a:bodyPr>
          <a:lstStyle/>
          <a:p>
            <a:r>
              <a:rPr lang="en-US" sz="1900" i="1" dirty="0" smtClean="0"/>
              <a:t>The passage was written by u.s. senator </a:t>
            </a:r>
            <a:r>
              <a:rPr lang="en-US" sz="1900" i="1" dirty="0" err="1" smtClean="0"/>
              <a:t>barack</a:t>
            </a:r>
            <a:r>
              <a:rPr lang="en-US" sz="1900" i="1" dirty="0" smtClean="0"/>
              <a:t> Obama in his 2006 book, “the audacity of hope.”</a:t>
            </a:r>
          </a:p>
          <a:p>
            <a:r>
              <a:rPr lang="en-US" sz="2800" b="1" dirty="0" smtClean="0"/>
              <a:t>Based on the passage, which statement about the amendment process would senator Obama support?</a:t>
            </a:r>
          </a:p>
          <a:p>
            <a:r>
              <a:rPr lang="en-US" sz="2800" dirty="0" smtClean="0"/>
              <a:t>A. the ratification process allows the president to reflect public views</a:t>
            </a:r>
          </a:p>
          <a:p>
            <a:r>
              <a:rPr lang="en-US" sz="2800" dirty="0" smtClean="0"/>
              <a:t>B. the ratification process allows governors to reflect public views</a:t>
            </a:r>
          </a:p>
          <a:p>
            <a:r>
              <a:rPr lang="en-US" sz="2800" dirty="0" smtClean="0"/>
              <a:t>C. the u.s. constitution is difficult to amend</a:t>
            </a:r>
          </a:p>
          <a:p>
            <a:r>
              <a:rPr lang="en-US" sz="2800" dirty="0" smtClean="0"/>
              <a:t>D. the u.s. constitution is easy to amend</a:t>
            </a:r>
            <a:endParaRPr lang="en-US" sz="2800" dirty="0"/>
          </a:p>
        </p:txBody>
      </p:sp>
    </p:spTree>
    <p:extLst>
      <p:ext uri="{BB962C8B-B14F-4D97-AF65-F5344CB8AC3E}">
        <p14:creationId xmlns:p14="http://schemas.microsoft.com/office/powerpoint/2010/main" val="1929934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09084"/>
            <a:ext cx="10364451" cy="978271"/>
          </a:xfrm>
        </p:spPr>
        <p:txBody>
          <a:bodyPr/>
          <a:lstStyle/>
          <a:p>
            <a:r>
              <a:rPr lang="en-US" b="1" dirty="0" smtClean="0"/>
              <a:t>Answer 18</a:t>
            </a:r>
            <a:endParaRPr lang="en-US" b="1" dirty="0"/>
          </a:p>
        </p:txBody>
      </p:sp>
      <p:sp>
        <p:nvSpPr>
          <p:cNvPr id="3" name="Content Placeholder 2"/>
          <p:cNvSpPr>
            <a:spLocks noGrp="1"/>
          </p:cNvSpPr>
          <p:nvPr>
            <p:ph sz="quarter" idx="13"/>
          </p:nvPr>
        </p:nvSpPr>
        <p:spPr>
          <a:xfrm>
            <a:off x="272329" y="1534578"/>
            <a:ext cx="3003134" cy="4256621"/>
          </a:xfrm>
        </p:spPr>
        <p:txBody>
          <a:bodyPr>
            <a:noAutofit/>
          </a:bodyPr>
          <a:lstStyle/>
          <a:p>
            <a:r>
              <a:rPr lang="en-US" sz="3200" dirty="0" smtClean="0">
                <a:solidFill>
                  <a:srgbClr val="C00000"/>
                </a:solidFill>
              </a:rPr>
              <a:t>C. the u.s. constitution is difficult to amend</a:t>
            </a:r>
          </a:p>
        </p:txBody>
      </p:sp>
      <p:sp>
        <p:nvSpPr>
          <p:cNvPr id="4" name="Content Placeholder 3"/>
          <p:cNvSpPr>
            <a:spLocks noGrp="1"/>
          </p:cNvSpPr>
          <p:nvPr>
            <p:ph sz="quarter" idx="14"/>
          </p:nvPr>
        </p:nvSpPr>
        <p:spPr>
          <a:xfrm>
            <a:off x="3275463" y="1282890"/>
            <a:ext cx="8639033" cy="5336274"/>
          </a:xfrm>
        </p:spPr>
        <p:txBody>
          <a:bodyPr>
            <a:normAutofit/>
          </a:bodyPr>
          <a:lstStyle/>
          <a:p>
            <a:r>
              <a:rPr lang="en-US" sz="2800" b="1" dirty="0" smtClean="0"/>
              <a:t>Why it’s correct: </a:t>
            </a:r>
          </a:p>
          <a:p>
            <a:r>
              <a:rPr lang="en-US" sz="2800" dirty="0"/>
              <a:t>The passage supports this response. The “machinery” of the amendment ratification process (“framework and rules”) forces those participating in the amendment process to think about and discuss proposed amendments (“force us into a conversation”) rather than quickly accepting or rejecting a proposed U.S. Constitutional change.</a:t>
            </a:r>
          </a:p>
          <a:p>
            <a:endParaRPr lang="en-US" dirty="0"/>
          </a:p>
        </p:txBody>
      </p:sp>
    </p:spTree>
    <p:extLst>
      <p:ext uri="{BB962C8B-B14F-4D97-AF65-F5344CB8AC3E}">
        <p14:creationId xmlns:p14="http://schemas.microsoft.com/office/powerpoint/2010/main" val="1677402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0501"/>
            <a:ext cx="10364451" cy="782266"/>
          </a:xfrm>
        </p:spPr>
        <p:txBody>
          <a:bodyPr/>
          <a:lstStyle/>
          <a:p>
            <a:r>
              <a:rPr lang="en-US" b="1" dirty="0" smtClean="0"/>
              <a:t>Question 19</a:t>
            </a:r>
            <a:endParaRPr lang="en-US" b="1" dirty="0"/>
          </a:p>
        </p:txBody>
      </p:sp>
      <p:sp>
        <p:nvSpPr>
          <p:cNvPr id="3" name="Content Placeholder 2"/>
          <p:cNvSpPr>
            <a:spLocks noGrp="1"/>
          </p:cNvSpPr>
          <p:nvPr>
            <p:ph sz="quarter" idx="13"/>
          </p:nvPr>
        </p:nvSpPr>
        <p:spPr>
          <a:xfrm>
            <a:off x="175097" y="1303506"/>
            <a:ext cx="11789923" cy="5311303"/>
          </a:xfrm>
        </p:spPr>
        <p:txBody>
          <a:bodyPr>
            <a:noAutofit/>
          </a:bodyPr>
          <a:lstStyle/>
          <a:p>
            <a:r>
              <a:rPr lang="en-US" sz="3600" b="1" dirty="0" smtClean="0"/>
              <a:t>What do the highest courts of florida and the united states have in common?</a:t>
            </a:r>
          </a:p>
          <a:p>
            <a:endParaRPr lang="en-US" sz="3600" dirty="0"/>
          </a:p>
          <a:p>
            <a:r>
              <a:rPr lang="en-US" sz="3600" dirty="0" smtClean="0"/>
              <a:t>A. both have the same number of justices</a:t>
            </a:r>
          </a:p>
          <a:p>
            <a:r>
              <a:rPr lang="en-US" sz="3600" dirty="0" smtClean="0"/>
              <a:t>B. both have chief justices</a:t>
            </a:r>
          </a:p>
          <a:p>
            <a:r>
              <a:rPr lang="en-US" sz="3600" dirty="0" smtClean="0"/>
              <a:t>C. justices serve for life with good behavior </a:t>
            </a:r>
          </a:p>
          <a:p>
            <a:r>
              <a:rPr lang="en-US" sz="3600" dirty="0" smtClean="0"/>
              <a:t>D. justices serve for set terms of office</a:t>
            </a:r>
            <a:endParaRPr lang="en-US" sz="3600" dirty="0"/>
          </a:p>
        </p:txBody>
      </p:sp>
    </p:spTree>
    <p:extLst>
      <p:ext uri="{BB962C8B-B14F-4D97-AF65-F5344CB8AC3E}">
        <p14:creationId xmlns:p14="http://schemas.microsoft.com/office/powerpoint/2010/main" val="2963059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54494"/>
            <a:ext cx="10364451" cy="923680"/>
          </a:xfrm>
        </p:spPr>
        <p:txBody>
          <a:bodyPr/>
          <a:lstStyle/>
          <a:p>
            <a:r>
              <a:rPr lang="en-US" b="1" dirty="0" smtClean="0"/>
              <a:t>Answer 19</a:t>
            </a:r>
            <a:endParaRPr lang="en-US" b="1" dirty="0"/>
          </a:p>
        </p:txBody>
      </p:sp>
      <p:sp>
        <p:nvSpPr>
          <p:cNvPr id="3" name="Content Placeholder 2"/>
          <p:cNvSpPr>
            <a:spLocks noGrp="1"/>
          </p:cNvSpPr>
          <p:nvPr>
            <p:ph sz="quarter" idx="13"/>
          </p:nvPr>
        </p:nvSpPr>
        <p:spPr>
          <a:xfrm>
            <a:off x="258681" y="1903068"/>
            <a:ext cx="3289736" cy="3424107"/>
          </a:xfrm>
        </p:spPr>
        <p:txBody>
          <a:bodyPr>
            <a:noAutofit/>
          </a:bodyPr>
          <a:lstStyle/>
          <a:p>
            <a:r>
              <a:rPr lang="en-US" sz="4400" dirty="0" smtClean="0">
                <a:solidFill>
                  <a:schemeClr val="accent1"/>
                </a:solidFill>
              </a:rPr>
              <a:t>B. both have chief justices</a:t>
            </a:r>
          </a:p>
        </p:txBody>
      </p:sp>
      <p:sp>
        <p:nvSpPr>
          <p:cNvPr id="4" name="Content Placeholder 3"/>
          <p:cNvSpPr>
            <a:spLocks noGrp="1"/>
          </p:cNvSpPr>
          <p:nvPr>
            <p:ph sz="quarter" idx="14"/>
          </p:nvPr>
        </p:nvSpPr>
        <p:spPr>
          <a:xfrm>
            <a:off x="3930555" y="2047164"/>
            <a:ext cx="7902054" cy="4490114"/>
          </a:xfrm>
        </p:spPr>
        <p:txBody>
          <a:bodyPr>
            <a:normAutofit/>
          </a:bodyPr>
          <a:lstStyle/>
          <a:p>
            <a:r>
              <a:rPr lang="en-US" sz="4000" b="1" dirty="0" smtClean="0"/>
              <a:t>Why it’s correct: </a:t>
            </a:r>
          </a:p>
          <a:p>
            <a:r>
              <a:rPr lang="en-US" sz="4000" dirty="0"/>
              <a:t>Both the U.S. Supreme Court and the Florida Supreme Court are led by chief justices</a:t>
            </a:r>
          </a:p>
          <a:p>
            <a:endParaRPr lang="en-US" sz="4000" dirty="0"/>
          </a:p>
        </p:txBody>
      </p:sp>
    </p:spTree>
    <p:extLst>
      <p:ext uri="{BB962C8B-B14F-4D97-AF65-F5344CB8AC3E}">
        <p14:creationId xmlns:p14="http://schemas.microsoft.com/office/powerpoint/2010/main" val="94804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74" y="226632"/>
            <a:ext cx="10364451" cy="644226"/>
          </a:xfrm>
        </p:spPr>
        <p:txBody>
          <a:bodyPr/>
          <a:lstStyle/>
          <a:p>
            <a:r>
              <a:rPr lang="en-US" b="1" dirty="0" smtClean="0"/>
              <a:t>Question 2</a:t>
            </a:r>
            <a:endParaRPr lang="en-US" b="1"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57200" y="1055612"/>
            <a:ext cx="10897225" cy="1311480"/>
          </a:xfrm>
        </p:spPr>
      </p:pic>
      <p:sp>
        <p:nvSpPr>
          <p:cNvPr id="4" name="Content Placeholder 3"/>
          <p:cNvSpPr>
            <a:spLocks noGrp="1"/>
          </p:cNvSpPr>
          <p:nvPr>
            <p:ph sz="quarter" idx="14"/>
          </p:nvPr>
        </p:nvSpPr>
        <p:spPr>
          <a:xfrm>
            <a:off x="217713" y="2551846"/>
            <a:ext cx="11800115" cy="4131983"/>
          </a:xfrm>
        </p:spPr>
        <p:txBody>
          <a:bodyPr>
            <a:normAutofit/>
          </a:bodyPr>
          <a:lstStyle/>
          <a:p>
            <a:r>
              <a:rPr lang="en-US" i="1" dirty="0" smtClean="0"/>
              <a:t>The diagram describes a cause that led to the writing of the declaration of independence.  </a:t>
            </a:r>
          </a:p>
          <a:p>
            <a:r>
              <a:rPr lang="en-US" sz="3200" b="1" dirty="0" smtClean="0"/>
              <a:t>Which action completes the diagram?</a:t>
            </a:r>
          </a:p>
          <a:p>
            <a:r>
              <a:rPr lang="en-US" sz="3200" dirty="0" smtClean="0"/>
              <a:t>A. colonial agriculture trade increases</a:t>
            </a:r>
          </a:p>
          <a:p>
            <a:r>
              <a:rPr lang="en-US" sz="3200" dirty="0" smtClean="0"/>
              <a:t>B. colonial religious devotion increases</a:t>
            </a:r>
          </a:p>
          <a:p>
            <a:r>
              <a:rPr lang="en-US" sz="3200" dirty="0" smtClean="0"/>
              <a:t>C. colonial demand for political change increases</a:t>
            </a:r>
          </a:p>
          <a:p>
            <a:r>
              <a:rPr lang="en-US" sz="3200" dirty="0" smtClean="0"/>
              <a:t>D. colonial demand for military assistance increases</a:t>
            </a:r>
            <a:endParaRPr lang="en-US" sz="3200" dirty="0"/>
          </a:p>
        </p:txBody>
      </p:sp>
    </p:spTree>
    <p:extLst>
      <p:ext uri="{BB962C8B-B14F-4D97-AF65-F5344CB8AC3E}">
        <p14:creationId xmlns:p14="http://schemas.microsoft.com/office/powerpoint/2010/main" val="3778121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9974" y="171045"/>
            <a:ext cx="10364451" cy="743355"/>
          </a:xfrm>
        </p:spPr>
        <p:txBody>
          <a:bodyPr/>
          <a:lstStyle/>
          <a:p>
            <a:r>
              <a:rPr lang="en-US" b="1" dirty="0" smtClean="0"/>
              <a:t>Question 20</a:t>
            </a:r>
            <a:endParaRPr lang="en-US" b="1" dirty="0"/>
          </a:p>
        </p:txBody>
      </p:sp>
      <p:pic>
        <p:nvPicPr>
          <p:cNvPr id="7" name="Content Placeholder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5642" y="1321423"/>
            <a:ext cx="5564221" cy="5235019"/>
          </a:xfrm>
        </p:spPr>
      </p:pic>
      <p:sp>
        <p:nvSpPr>
          <p:cNvPr id="6" name="Content Placeholder 5"/>
          <p:cNvSpPr>
            <a:spLocks noGrp="1"/>
          </p:cNvSpPr>
          <p:nvPr>
            <p:ph sz="quarter" idx="14"/>
          </p:nvPr>
        </p:nvSpPr>
        <p:spPr>
          <a:xfrm>
            <a:off x="5719864" y="1321424"/>
            <a:ext cx="6225702" cy="5235018"/>
          </a:xfrm>
        </p:spPr>
        <p:txBody>
          <a:bodyPr>
            <a:normAutofit/>
          </a:bodyPr>
          <a:lstStyle/>
          <a:p>
            <a:r>
              <a:rPr lang="en-US" i="1" dirty="0" smtClean="0"/>
              <a:t>The </a:t>
            </a:r>
            <a:r>
              <a:rPr lang="en-US" i="1" dirty="0" err="1" smtClean="0"/>
              <a:t>venn</a:t>
            </a:r>
            <a:r>
              <a:rPr lang="en-US" i="1" dirty="0" smtClean="0"/>
              <a:t> diagram compares some features of the u.s. and florida constitutions </a:t>
            </a:r>
          </a:p>
          <a:p>
            <a:r>
              <a:rPr lang="en-US" sz="2800" b="1" dirty="0" smtClean="0"/>
              <a:t>Which feature completes the </a:t>
            </a:r>
            <a:r>
              <a:rPr lang="en-US" sz="2800" b="1" dirty="0" err="1" smtClean="0"/>
              <a:t>venn</a:t>
            </a:r>
            <a:r>
              <a:rPr lang="en-US" sz="2800" b="1" dirty="0" smtClean="0"/>
              <a:t> diagram?</a:t>
            </a:r>
          </a:p>
          <a:p>
            <a:r>
              <a:rPr lang="en-US" sz="2800" dirty="0" smtClean="0"/>
              <a:t>A. created property taxes</a:t>
            </a:r>
          </a:p>
          <a:p>
            <a:r>
              <a:rPr lang="en-US" sz="2800" dirty="0" smtClean="0"/>
              <a:t>B. established a zoning board</a:t>
            </a:r>
          </a:p>
          <a:p>
            <a:r>
              <a:rPr lang="en-US" sz="2800" dirty="0" smtClean="0"/>
              <a:t>C. required a balanced budget</a:t>
            </a:r>
          </a:p>
          <a:p>
            <a:r>
              <a:rPr lang="en-US" sz="2800" dirty="0" smtClean="0"/>
              <a:t>D. guaranteed individual freedoms </a:t>
            </a:r>
            <a:endParaRPr lang="en-US" sz="2800" dirty="0"/>
          </a:p>
        </p:txBody>
      </p:sp>
    </p:spTree>
    <p:extLst>
      <p:ext uri="{BB962C8B-B14F-4D97-AF65-F5344CB8AC3E}">
        <p14:creationId xmlns:p14="http://schemas.microsoft.com/office/powerpoint/2010/main" val="2415479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77323"/>
            <a:ext cx="10364451" cy="773555"/>
          </a:xfrm>
        </p:spPr>
        <p:txBody>
          <a:bodyPr/>
          <a:lstStyle/>
          <a:p>
            <a:r>
              <a:rPr lang="en-US" b="1" dirty="0" smtClean="0"/>
              <a:t>Answer 20</a:t>
            </a:r>
            <a:endParaRPr lang="en-US" b="1" dirty="0"/>
          </a:p>
        </p:txBody>
      </p:sp>
      <p:sp>
        <p:nvSpPr>
          <p:cNvPr id="3" name="Content Placeholder 2"/>
          <p:cNvSpPr>
            <a:spLocks noGrp="1"/>
          </p:cNvSpPr>
          <p:nvPr>
            <p:ph sz="quarter" idx="13"/>
          </p:nvPr>
        </p:nvSpPr>
        <p:spPr>
          <a:xfrm>
            <a:off x="272329" y="2053194"/>
            <a:ext cx="3767408" cy="3424107"/>
          </a:xfrm>
        </p:spPr>
        <p:txBody>
          <a:bodyPr>
            <a:noAutofit/>
          </a:bodyPr>
          <a:lstStyle/>
          <a:p>
            <a:r>
              <a:rPr lang="en-US" sz="3600" dirty="0" smtClean="0">
                <a:solidFill>
                  <a:srgbClr val="00B050"/>
                </a:solidFill>
              </a:rPr>
              <a:t>D. guaranteed individual freedoms</a:t>
            </a:r>
          </a:p>
        </p:txBody>
      </p:sp>
      <p:sp>
        <p:nvSpPr>
          <p:cNvPr id="4" name="Content Placeholder 3"/>
          <p:cNvSpPr>
            <a:spLocks noGrp="1"/>
          </p:cNvSpPr>
          <p:nvPr>
            <p:ph sz="quarter" idx="14"/>
          </p:nvPr>
        </p:nvSpPr>
        <p:spPr>
          <a:xfrm>
            <a:off x="4708478" y="1637731"/>
            <a:ext cx="7178722" cy="4940489"/>
          </a:xfrm>
        </p:spPr>
        <p:txBody>
          <a:bodyPr/>
          <a:lstStyle/>
          <a:p>
            <a:r>
              <a:rPr lang="en-US" sz="3600" b="1" dirty="0" smtClean="0"/>
              <a:t>Why it’s correct: </a:t>
            </a:r>
          </a:p>
          <a:p>
            <a:r>
              <a:rPr lang="en-US" sz="3600" dirty="0" smtClean="0"/>
              <a:t>The </a:t>
            </a:r>
            <a:r>
              <a:rPr lang="en-US" sz="3600" dirty="0"/>
              <a:t>Bill of Rights in the U.S. Constitution and the Declaration of Rights in the Florida Constitution both guarantee basic freedoms and individual liberties</a:t>
            </a:r>
          </a:p>
          <a:p>
            <a:endParaRPr lang="en-US" dirty="0"/>
          </a:p>
        </p:txBody>
      </p:sp>
    </p:spTree>
    <p:extLst>
      <p:ext uri="{BB962C8B-B14F-4D97-AF65-F5344CB8AC3E}">
        <p14:creationId xmlns:p14="http://schemas.microsoft.com/office/powerpoint/2010/main" val="17602103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51591"/>
            <a:ext cx="10364451" cy="723900"/>
          </a:xfrm>
        </p:spPr>
        <p:txBody>
          <a:bodyPr/>
          <a:lstStyle/>
          <a:p>
            <a:r>
              <a:rPr lang="en-US" b="1" dirty="0" smtClean="0"/>
              <a:t>Question 21</a:t>
            </a:r>
            <a:endParaRPr lang="en-US" b="1" dirty="0"/>
          </a:p>
        </p:txBody>
      </p:sp>
      <p:sp>
        <p:nvSpPr>
          <p:cNvPr id="3" name="Content Placeholder 2"/>
          <p:cNvSpPr>
            <a:spLocks noGrp="1"/>
          </p:cNvSpPr>
          <p:nvPr>
            <p:ph sz="quarter" idx="13"/>
          </p:nvPr>
        </p:nvSpPr>
        <p:spPr>
          <a:xfrm>
            <a:off x="194553" y="1478604"/>
            <a:ext cx="11809379" cy="5155660"/>
          </a:xfrm>
        </p:spPr>
        <p:txBody>
          <a:bodyPr>
            <a:normAutofit/>
          </a:bodyPr>
          <a:lstStyle/>
          <a:p>
            <a:r>
              <a:rPr lang="en-US" sz="3200" b="1" dirty="0" smtClean="0"/>
              <a:t>Which part of the florida constitution protects individual rights?</a:t>
            </a:r>
          </a:p>
          <a:p>
            <a:endParaRPr lang="en-US" sz="3200" dirty="0"/>
          </a:p>
          <a:p>
            <a:r>
              <a:rPr lang="en-US" sz="3200" dirty="0" smtClean="0"/>
              <a:t>A. declaration of rights</a:t>
            </a:r>
          </a:p>
          <a:p>
            <a:r>
              <a:rPr lang="en-US" sz="3200" dirty="0" smtClean="0"/>
              <a:t>B. bill of rights</a:t>
            </a:r>
          </a:p>
          <a:p>
            <a:r>
              <a:rPr lang="en-US" sz="3200" dirty="0" smtClean="0"/>
              <a:t>C. amendments </a:t>
            </a:r>
          </a:p>
          <a:p>
            <a:r>
              <a:rPr lang="en-US" sz="3200" dirty="0" smtClean="0"/>
              <a:t>D. preamble </a:t>
            </a:r>
            <a:endParaRPr lang="en-US" sz="3200" dirty="0"/>
          </a:p>
        </p:txBody>
      </p:sp>
    </p:spTree>
    <p:extLst>
      <p:ext uri="{BB962C8B-B14F-4D97-AF65-F5344CB8AC3E}">
        <p14:creationId xmlns:p14="http://schemas.microsoft.com/office/powerpoint/2010/main" val="895719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74" y="250028"/>
            <a:ext cx="10364451" cy="773555"/>
          </a:xfrm>
        </p:spPr>
        <p:txBody>
          <a:bodyPr/>
          <a:lstStyle/>
          <a:p>
            <a:r>
              <a:rPr lang="en-US" b="1" dirty="0" smtClean="0"/>
              <a:t>Answer 21</a:t>
            </a:r>
            <a:endParaRPr lang="en-US" b="1" dirty="0"/>
          </a:p>
        </p:txBody>
      </p:sp>
      <p:sp>
        <p:nvSpPr>
          <p:cNvPr id="3" name="Content Placeholder 2"/>
          <p:cNvSpPr>
            <a:spLocks noGrp="1"/>
          </p:cNvSpPr>
          <p:nvPr>
            <p:ph sz="quarter" idx="13"/>
          </p:nvPr>
        </p:nvSpPr>
        <p:spPr>
          <a:xfrm>
            <a:off x="272329" y="1602817"/>
            <a:ext cx="4518035" cy="3424107"/>
          </a:xfrm>
        </p:spPr>
        <p:txBody>
          <a:bodyPr>
            <a:noAutofit/>
          </a:bodyPr>
          <a:lstStyle/>
          <a:p>
            <a:r>
              <a:rPr lang="en-US" sz="4000" dirty="0" smtClean="0">
                <a:solidFill>
                  <a:srgbClr val="0070C0"/>
                </a:solidFill>
              </a:rPr>
              <a:t>A. declaration of rights</a:t>
            </a:r>
          </a:p>
        </p:txBody>
      </p:sp>
      <p:sp>
        <p:nvSpPr>
          <p:cNvPr id="4" name="Content Placeholder 3"/>
          <p:cNvSpPr>
            <a:spLocks noGrp="1"/>
          </p:cNvSpPr>
          <p:nvPr>
            <p:ph sz="quarter" idx="14"/>
          </p:nvPr>
        </p:nvSpPr>
        <p:spPr>
          <a:xfrm>
            <a:off x="5240739" y="1602817"/>
            <a:ext cx="6591869" cy="4866221"/>
          </a:xfrm>
        </p:spPr>
        <p:txBody>
          <a:bodyPr/>
          <a:lstStyle/>
          <a:p>
            <a:r>
              <a:rPr lang="en-US" sz="3600" b="1" dirty="0" smtClean="0"/>
              <a:t>Why it’s correct: </a:t>
            </a:r>
          </a:p>
          <a:p>
            <a:r>
              <a:rPr lang="en-US" sz="3600" dirty="0" smtClean="0"/>
              <a:t>The </a:t>
            </a:r>
            <a:r>
              <a:rPr lang="en-US" sz="3600" dirty="0"/>
              <a:t>Declaration of Rights is the part of the Florida Constitution that protects the basic individual rights of all Floridians</a:t>
            </a:r>
          </a:p>
          <a:p>
            <a:endParaRPr lang="en-US" dirty="0"/>
          </a:p>
        </p:txBody>
      </p:sp>
    </p:spTree>
    <p:extLst>
      <p:ext uri="{BB962C8B-B14F-4D97-AF65-F5344CB8AC3E}">
        <p14:creationId xmlns:p14="http://schemas.microsoft.com/office/powerpoint/2010/main" val="3700469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07232"/>
            <a:ext cx="10364451" cy="704445"/>
          </a:xfrm>
        </p:spPr>
        <p:txBody>
          <a:bodyPr/>
          <a:lstStyle/>
          <a:p>
            <a:r>
              <a:rPr lang="en-US" b="1" dirty="0" smtClean="0"/>
              <a:t>Question 22</a:t>
            </a:r>
            <a:endParaRPr lang="en-US" b="1" dirty="0"/>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86438" y="1311430"/>
            <a:ext cx="10970021" cy="1645778"/>
          </a:xfrm>
        </p:spPr>
      </p:pic>
      <p:sp>
        <p:nvSpPr>
          <p:cNvPr id="5" name="Content Placeholder 4"/>
          <p:cNvSpPr>
            <a:spLocks noGrp="1"/>
          </p:cNvSpPr>
          <p:nvPr>
            <p:ph sz="quarter" idx="14"/>
          </p:nvPr>
        </p:nvSpPr>
        <p:spPr>
          <a:xfrm>
            <a:off x="233463" y="2957208"/>
            <a:ext cx="11809379" cy="3677055"/>
          </a:xfrm>
        </p:spPr>
        <p:txBody>
          <a:bodyPr>
            <a:normAutofit/>
          </a:bodyPr>
          <a:lstStyle/>
          <a:p>
            <a:r>
              <a:rPr lang="en-US" i="1" dirty="0" smtClean="0"/>
              <a:t>The diagram shows some of the steps involved in creating a Florida state law.</a:t>
            </a:r>
          </a:p>
          <a:p>
            <a:r>
              <a:rPr lang="en-US" sz="2800" b="1" dirty="0" smtClean="0"/>
              <a:t>What is the next step in the lawmaking process?</a:t>
            </a:r>
          </a:p>
          <a:p>
            <a:r>
              <a:rPr lang="en-US" sz="2800" dirty="0" smtClean="0"/>
              <a:t>A. the governor signs the bill into law</a:t>
            </a:r>
          </a:p>
          <a:p>
            <a:r>
              <a:rPr lang="en-US" sz="2800" dirty="0" smtClean="0"/>
              <a:t>B. the bill goes to the senate for action</a:t>
            </a:r>
          </a:p>
          <a:p>
            <a:r>
              <a:rPr lang="en-US" sz="2800" dirty="0" smtClean="0"/>
              <a:t>C. the people vote on the bill in an election</a:t>
            </a:r>
          </a:p>
          <a:p>
            <a:r>
              <a:rPr lang="en-US" sz="2800" dirty="0" smtClean="0"/>
              <a:t>D. the bill goes to the supreme court for a hearing </a:t>
            </a:r>
            <a:endParaRPr lang="en-US" sz="2800" dirty="0"/>
          </a:p>
        </p:txBody>
      </p:sp>
    </p:spTree>
    <p:extLst>
      <p:ext uri="{BB962C8B-B14F-4D97-AF65-F5344CB8AC3E}">
        <p14:creationId xmlns:p14="http://schemas.microsoft.com/office/powerpoint/2010/main" val="19072715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09085"/>
            <a:ext cx="10364451" cy="787202"/>
          </a:xfrm>
        </p:spPr>
        <p:txBody>
          <a:bodyPr/>
          <a:lstStyle/>
          <a:p>
            <a:r>
              <a:rPr lang="en-US" b="1" dirty="0" smtClean="0"/>
              <a:t>Answer 22</a:t>
            </a:r>
            <a:endParaRPr lang="en-US" b="1" dirty="0"/>
          </a:p>
        </p:txBody>
      </p:sp>
      <p:sp>
        <p:nvSpPr>
          <p:cNvPr id="3" name="Content Placeholder 2"/>
          <p:cNvSpPr>
            <a:spLocks noGrp="1"/>
          </p:cNvSpPr>
          <p:nvPr>
            <p:ph sz="quarter" idx="13"/>
          </p:nvPr>
        </p:nvSpPr>
        <p:spPr>
          <a:xfrm>
            <a:off x="204091" y="1602818"/>
            <a:ext cx="3508100" cy="4188381"/>
          </a:xfrm>
        </p:spPr>
        <p:txBody>
          <a:bodyPr>
            <a:noAutofit/>
          </a:bodyPr>
          <a:lstStyle/>
          <a:p>
            <a:r>
              <a:rPr lang="en-US" sz="3200" dirty="0" smtClean="0">
                <a:solidFill>
                  <a:schemeClr val="accent3">
                    <a:lumMod val="75000"/>
                  </a:schemeClr>
                </a:solidFill>
              </a:rPr>
              <a:t>B. the bill goes to the senate for action</a:t>
            </a:r>
          </a:p>
        </p:txBody>
      </p:sp>
      <p:sp>
        <p:nvSpPr>
          <p:cNvPr id="4" name="Content Placeholder 3"/>
          <p:cNvSpPr>
            <a:spLocks noGrp="1"/>
          </p:cNvSpPr>
          <p:nvPr>
            <p:ph sz="quarter" idx="14"/>
          </p:nvPr>
        </p:nvSpPr>
        <p:spPr>
          <a:xfrm>
            <a:off x="4490113" y="1602818"/>
            <a:ext cx="7383439" cy="4961755"/>
          </a:xfrm>
        </p:spPr>
        <p:txBody>
          <a:bodyPr/>
          <a:lstStyle/>
          <a:p>
            <a:r>
              <a:rPr lang="en-US" sz="3200" b="1" dirty="0" smtClean="0"/>
              <a:t>Why it’s correct: </a:t>
            </a:r>
          </a:p>
          <a:p>
            <a:r>
              <a:rPr lang="en-US" sz="3200" dirty="0"/>
              <a:t>Both the House and the Senate must approve all state bills. Once a bill passes through the state House, the Senate must vote on the bill. If the state Senate approves the bill, the governor will either sign it into law or veto it.</a:t>
            </a:r>
          </a:p>
          <a:p>
            <a:endParaRPr lang="en-US" dirty="0"/>
          </a:p>
        </p:txBody>
      </p:sp>
    </p:spTree>
    <p:extLst>
      <p:ext uri="{BB962C8B-B14F-4D97-AF65-F5344CB8AC3E}">
        <p14:creationId xmlns:p14="http://schemas.microsoft.com/office/powerpoint/2010/main" val="39866742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0500"/>
            <a:ext cx="10364451" cy="684989"/>
          </a:xfrm>
        </p:spPr>
        <p:txBody>
          <a:bodyPr/>
          <a:lstStyle/>
          <a:p>
            <a:r>
              <a:rPr lang="en-US" b="1" dirty="0" smtClean="0"/>
              <a:t>Question 23</a:t>
            </a:r>
            <a:endParaRPr lang="en-US" b="1" dirty="0"/>
          </a:p>
        </p:txBody>
      </p:sp>
      <p:sp>
        <p:nvSpPr>
          <p:cNvPr id="3" name="Content Placeholder 2"/>
          <p:cNvSpPr>
            <a:spLocks noGrp="1"/>
          </p:cNvSpPr>
          <p:nvPr>
            <p:ph sz="quarter" idx="13"/>
          </p:nvPr>
        </p:nvSpPr>
        <p:spPr>
          <a:xfrm>
            <a:off x="194553" y="1381328"/>
            <a:ext cx="11751013" cy="5252936"/>
          </a:xfrm>
        </p:spPr>
        <p:txBody>
          <a:bodyPr>
            <a:noAutofit/>
          </a:bodyPr>
          <a:lstStyle/>
          <a:p>
            <a:r>
              <a:rPr lang="en-US" sz="3600" b="1" dirty="0" smtClean="0"/>
              <a:t>Which is delegated to the national government?</a:t>
            </a:r>
          </a:p>
          <a:p>
            <a:endParaRPr lang="en-US" sz="3600" dirty="0"/>
          </a:p>
          <a:p>
            <a:r>
              <a:rPr lang="en-US" sz="3600" dirty="0" smtClean="0"/>
              <a:t>A. conducting elections</a:t>
            </a:r>
          </a:p>
          <a:p>
            <a:r>
              <a:rPr lang="en-US" sz="3600" dirty="0" smtClean="0"/>
              <a:t>B. establishing courts</a:t>
            </a:r>
          </a:p>
          <a:p>
            <a:r>
              <a:rPr lang="en-US" sz="3600" dirty="0" smtClean="0"/>
              <a:t>C. coining money</a:t>
            </a:r>
          </a:p>
          <a:p>
            <a:r>
              <a:rPr lang="en-US" sz="3600" dirty="0" smtClean="0"/>
              <a:t>D. taxing citizens</a:t>
            </a:r>
            <a:endParaRPr lang="en-US" sz="3600" dirty="0"/>
          </a:p>
        </p:txBody>
      </p:sp>
    </p:spTree>
    <p:extLst>
      <p:ext uri="{BB962C8B-B14F-4D97-AF65-F5344CB8AC3E}">
        <p14:creationId xmlns:p14="http://schemas.microsoft.com/office/powerpoint/2010/main" val="20764339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40846"/>
            <a:ext cx="10364451" cy="705316"/>
          </a:xfrm>
        </p:spPr>
        <p:txBody>
          <a:bodyPr/>
          <a:lstStyle/>
          <a:p>
            <a:r>
              <a:rPr lang="en-US" b="1" dirty="0" smtClean="0"/>
              <a:t>Answer 23</a:t>
            </a:r>
            <a:endParaRPr lang="en-US" b="1" dirty="0"/>
          </a:p>
        </p:txBody>
      </p:sp>
      <p:sp>
        <p:nvSpPr>
          <p:cNvPr id="3" name="Content Placeholder 2"/>
          <p:cNvSpPr>
            <a:spLocks noGrp="1"/>
          </p:cNvSpPr>
          <p:nvPr>
            <p:ph sz="quarter" idx="13"/>
          </p:nvPr>
        </p:nvSpPr>
        <p:spPr>
          <a:xfrm>
            <a:off x="326920" y="2094137"/>
            <a:ext cx="4081307" cy="3424107"/>
          </a:xfrm>
        </p:spPr>
        <p:txBody>
          <a:bodyPr>
            <a:normAutofit/>
          </a:bodyPr>
          <a:lstStyle/>
          <a:p>
            <a:r>
              <a:rPr lang="en-US" sz="4000" dirty="0" smtClean="0">
                <a:solidFill>
                  <a:schemeClr val="accent4"/>
                </a:solidFill>
              </a:rPr>
              <a:t>C. coining money</a:t>
            </a:r>
          </a:p>
        </p:txBody>
      </p:sp>
      <p:sp>
        <p:nvSpPr>
          <p:cNvPr id="4" name="Content Placeholder 3"/>
          <p:cNvSpPr>
            <a:spLocks noGrp="1"/>
          </p:cNvSpPr>
          <p:nvPr>
            <p:ph sz="quarter" idx="14"/>
          </p:nvPr>
        </p:nvSpPr>
        <p:spPr>
          <a:xfrm>
            <a:off x="4681181" y="1446664"/>
            <a:ext cx="7151427" cy="5172500"/>
          </a:xfrm>
        </p:spPr>
        <p:txBody>
          <a:bodyPr>
            <a:normAutofit/>
          </a:bodyPr>
          <a:lstStyle/>
          <a:p>
            <a:r>
              <a:rPr lang="en-US" sz="3600" b="1" dirty="0" smtClean="0"/>
              <a:t>Why it’s correct: </a:t>
            </a:r>
          </a:p>
          <a:p>
            <a:r>
              <a:rPr lang="en-US" sz="3600" dirty="0" smtClean="0"/>
              <a:t>This </a:t>
            </a:r>
            <a:r>
              <a:rPr lang="en-US" sz="3600" dirty="0"/>
              <a:t>is an enumerated power delegated to the national government in Article I, section 8 of the U.S. Constitution.</a:t>
            </a:r>
          </a:p>
          <a:p>
            <a:endParaRPr lang="en-US" sz="3600" dirty="0"/>
          </a:p>
        </p:txBody>
      </p:sp>
    </p:spTree>
    <p:extLst>
      <p:ext uri="{BB962C8B-B14F-4D97-AF65-F5344CB8AC3E}">
        <p14:creationId xmlns:p14="http://schemas.microsoft.com/office/powerpoint/2010/main" val="2032926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0501"/>
            <a:ext cx="10364451" cy="723900"/>
          </a:xfrm>
        </p:spPr>
        <p:txBody>
          <a:bodyPr/>
          <a:lstStyle/>
          <a:p>
            <a:r>
              <a:rPr lang="en-US" b="1" dirty="0" smtClean="0"/>
              <a:t>Question 24</a:t>
            </a:r>
            <a:endParaRPr lang="en-US" b="1" dirty="0"/>
          </a:p>
        </p:txBody>
      </p:sp>
      <p:sp>
        <p:nvSpPr>
          <p:cNvPr id="3" name="Content Placeholder 2"/>
          <p:cNvSpPr>
            <a:spLocks noGrp="1"/>
          </p:cNvSpPr>
          <p:nvPr>
            <p:ph sz="quarter" idx="13"/>
          </p:nvPr>
        </p:nvSpPr>
        <p:spPr>
          <a:xfrm>
            <a:off x="272373" y="1303506"/>
            <a:ext cx="11712103" cy="5311303"/>
          </a:xfrm>
        </p:spPr>
        <p:txBody>
          <a:bodyPr>
            <a:normAutofit fontScale="92500"/>
          </a:bodyPr>
          <a:lstStyle/>
          <a:p>
            <a:r>
              <a:rPr lang="en-US" sz="4000" b="1" dirty="0" smtClean="0"/>
              <a:t>Which option presents a clear point of view?</a:t>
            </a:r>
          </a:p>
          <a:p>
            <a:endParaRPr lang="en-US" sz="4000" dirty="0"/>
          </a:p>
          <a:p>
            <a:r>
              <a:rPr lang="en-US" sz="4000" dirty="0" smtClean="0"/>
              <a:t>A. bias </a:t>
            </a:r>
          </a:p>
          <a:p>
            <a:r>
              <a:rPr lang="en-US" sz="4000" dirty="0" smtClean="0"/>
              <a:t>B. metaphor</a:t>
            </a:r>
          </a:p>
          <a:p>
            <a:r>
              <a:rPr lang="en-US" sz="4000" dirty="0" smtClean="0"/>
              <a:t>C. propaganda </a:t>
            </a:r>
          </a:p>
          <a:p>
            <a:r>
              <a:rPr lang="en-US" sz="4000" dirty="0" smtClean="0"/>
              <a:t>D. symbolism</a:t>
            </a:r>
            <a:endParaRPr lang="en-US" sz="4000" dirty="0"/>
          </a:p>
        </p:txBody>
      </p:sp>
    </p:spTree>
    <p:extLst>
      <p:ext uri="{BB962C8B-B14F-4D97-AF65-F5344CB8AC3E}">
        <p14:creationId xmlns:p14="http://schemas.microsoft.com/office/powerpoint/2010/main" val="4213237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50029"/>
            <a:ext cx="10364451" cy="814498"/>
          </a:xfrm>
        </p:spPr>
        <p:txBody>
          <a:bodyPr/>
          <a:lstStyle/>
          <a:p>
            <a:r>
              <a:rPr lang="en-US" b="1" dirty="0" smtClean="0"/>
              <a:t>Answer 24</a:t>
            </a:r>
            <a:endParaRPr lang="en-US" b="1" dirty="0"/>
          </a:p>
        </p:txBody>
      </p:sp>
      <p:sp>
        <p:nvSpPr>
          <p:cNvPr id="3" name="Content Placeholder 2"/>
          <p:cNvSpPr>
            <a:spLocks noGrp="1"/>
          </p:cNvSpPr>
          <p:nvPr>
            <p:ph sz="quarter" idx="13"/>
          </p:nvPr>
        </p:nvSpPr>
        <p:spPr>
          <a:xfrm>
            <a:off x="913774" y="2367092"/>
            <a:ext cx="2211563" cy="3424107"/>
          </a:xfrm>
        </p:spPr>
        <p:txBody>
          <a:bodyPr>
            <a:normAutofit/>
          </a:bodyPr>
          <a:lstStyle/>
          <a:p>
            <a:r>
              <a:rPr lang="en-US" sz="4000" dirty="0" smtClean="0">
                <a:solidFill>
                  <a:schemeClr val="accent1">
                    <a:lumMod val="75000"/>
                  </a:schemeClr>
                </a:solidFill>
              </a:rPr>
              <a:t>A. bias</a:t>
            </a:r>
          </a:p>
        </p:txBody>
      </p:sp>
      <p:sp>
        <p:nvSpPr>
          <p:cNvPr id="4" name="Content Placeholder 3"/>
          <p:cNvSpPr>
            <a:spLocks noGrp="1"/>
          </p:cNvSpPr>
          <p:nvPr>
            <p:ph sz="quarter" idx="14"/>
          </p:nvPr>
        </p:nvSpPr>
        <p:spPr>
          <a:xfrm>
            <a:off x="3521121" y="1473958"/>
            <a:ext cx="8297839" cy="4954138"/>
          </a:xfrm>
        </p:spPr>
        <p:txBody>
          <a:bodyPr/>
          <a:lstStyle/>
          <a:p>
            <a:r>
              <a:rPr lang="en-US" sz="4000" b="1" dirty="0" smtClean="0"/>
              <a:t>Why it’s correct: </a:t>
            </a:r>
          </a:p>
          <a:p>
            <a:r>
              <a:rPr lang="en-US" sz="4000" dirty="0" smtClean="0"/>
              <a:t>This </a:t>
            </a:r>
            <a:r>
              <a:rPr lang="en-US" sz="4000" dirty="0"/>
              <a:t>is the correct response because bias is an opinion that clearly supports one point of view over another.</a:t>
            </a:r>
          </a:p>
          <a:p>
            <a:endParaRPr lang="en-US" dirty="0"/>
          </a:p>
        </p:txBody>
      </p:sp>
    </p:spTree>
    <p:extLst>
      <p:ext uri="{BB962C8B-B14F-4D97-AF65-F5344CB8AC3E}">
        <p14:creationId xmlns:p14="http://schemas.microsoft.com/office/powerpoint/2010/main" val="58419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422" y="222732"/>
            <a:ext cx="10364451" cy="705316"/>
          </a:xfrm>
        </p:spPr>
        <p:txBody>
          <a:bodyPr/>
          <a:lstStyle/>
          <a:p>
            <a:r>
              <a:rPr lang="en-US" b="1" dirty="0" smtClean="0"/>
              <a:t>Answer 2</a:t>
            </a:r>
            <a:endParaRPr lang="en-US" b="1" dirty="0"/>
          </a:p>
        </p:txBody>
      </p:sp>
      <p:sp>
        <p:nvSpPr>
          <p:cNvPr id="3" name="Content Placeholder 2"/>
          <p:cNvSpPr>
            <a:spLocks noGrp="1"/>
          </p:cNvSpPr>
          <p:nvPr>
            <p:ph sz="quarter" idx="13"/>
          </p:nvPr>
        </p:nvSpPr>
        <p:spPr>
          <a:xfrm>
            <a:off x="299999" y="1583140"/>
            <a:ext cx="3930807" cy="4954138"/>
          </a:xfrm>
        </p:spPr>
        <p:txBody>
          <a:bodyPr>
            <a:noAutofit/>
          </a:bodyPr>
          <a:lstStyle/>
          <a:p>
            <a:r>
              <a:rPr lang="en-US" sz="4400" dirty="0" smtClean="0">
                <a:solidFill>
                  <a:srgbClr val="7030A0"/>
                </a:solidFill>
              </a:rPr>
              <a:t>C. colonial demand for political change increases</a:t>
            </a:r>
          </a:p>
        </p:txBody>
      </p:sp>
      <p:sp>
        <p:nvSpPr>
          <p:cNvPr id="4" name="Content Placeholder 3"/>
          <p:cNvSpPr>
            <a:spLocks noGrp="1"/>
          </p:cNvSpPr>
          <p:nvPr>
            <p:ph sz="quarter" idx="14"/>
          </p:nvPr>
        </p:nvSpPr>
        <p:spPr>
          <a:xfrm>
            <a:off x="4230806" y="1282890"/>
            <a:ext cx="7615451" cy="5254388"/>
          </a:xfrm>
        </p:spPr>
        <p:txBody>
          <a:bodyPr>
            <a:normAutofit/>
          </a:bodyPr>
          <a:lstStyle/>
          <a:p>
            <a:r>
              <a:rPr lang="en-US" sz="2400" b="1" dirty="0"/>
              <a:t>Why </a:t>
            </a:r>
            <a:r>
              <a:rPr lang="en-US" sz="2400" b="1" dirty="0" smtClean="0"/>
              <a:t>it’s </a:t>
            </a:r>
            <a:r>
              <a:rPr lang="en-US" sz="2400" b="1" dirty="0"/>
              <a:t>correct: </a:t>
            </a:r>
          </a:p>
          <a:p>
            <a:r>
              <a:rPr lang="en-US" sz="2400" dirty="0"/>
              <a:t>Colonial demand for political change increased as a result of the colonists’ concerns with English policies related to taxation, representation, and individual rights. This option correctly completes the flow chart because the colonists reacted to the British policies that limited their rights by expressing their grievances and demanding political change. The colonists’ grievances were ignored which led to the writing of the Declaration of Independence.</a:t>
            </a:r>
          </a:p>
          <a:p>
            <a:endParaRPr lang="en-US" dirty="0"/>
          </a:p>
        </p:txBody>
      </p:sp>
    </p:spTree>
    <p:extLst>
      <p:ext uri="{BB962C8B-B14F-4D97-AF65-F5344CB8AC3E}">
        <p14:creationId xmlns:p14="http://schemas.microsoft.com/office/powerpoint/2010/main" val="295677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48404"/>
            <a:ext cx="10364451" cy="644226"/>
          </a:xfrm>
        </p:spPr>
        <p:txBody>
          <a:bodyPr/>
          <a:lstStyle/>
          <a:p>
            <a:r>
              <a:rPr lang="en-US" b="1" dirty="0" smtClean="0"/>
              <a:t>Question 3</a:t>
            </a:r>
            <a:endParaRPr lang="en-US" b="1"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38234" y="892631"/>
            <a:ext cx="11039366" cy="1442008"/>
          </a:xfrm>
        </p:spPr>
      </p:pic>
      <p:sp>
        <p:nvSpPr>
          <p:cNvPr id="4" name="Content Placeholder 3"/>
          <p:cNvSpPr>
            <a:spLocks noGrp="1"/>
          </p:cNvSpPr>
          <p:nvPr>
            <p:ph sz="quarter" idx="14"/>
          </p:nvPr>
        </p:nvSpPr>
        <p:spPr>
          <a:xfrm>
            <a:off x="325945" y="2626469"/>
            <a:ext cx="11619621" cy="4046706"/>
          </a:xfrm>
        </p:spPr>
        <p:txBody>
          <a:bodyPr>
            <a:normAutofit/>
          </a:bodyPr>
          <a:lstStyle/>
          <a:p>
            <a:r>
              <a:rPr lang="en-US" sz="1800" i="1" dirty="0" smtClean="0"/>
              <a:t>The passage was written by Thomas </a:t>
            </a:r>
            <a:r>
              <a:rPr lang="en-US" sz="1800" i="1" dirty="0" err="1" smtClean="0"/>
              <a:t>paine</a:t>
            </a:r>
            <a:r>
              <a:rPr lang="en-US" sz="1800" i="1" dirty="0" smtClean="0"/>
              <a:t> in his 1776 book, “common sense.”</a:t>
            </a:r>
          </a:p>
          <a:p>
            <a:r>
              <a:rPr lang="en-US" sz="2600" b="1" dirty="0" smtClean="0"/>
              <a:t>Based on this passage, with which complaint against the king from the declaration of independence would Thomas </a:t>
            </a:r>
            <a:r>
              <a:rPr lang="en-US" sz="2600" b="1" dirty="0" err="1" smtClean="0"/>
              <a:t>paine</a:t>
            </a:r>
            <a:r>
              <a:rPr lang="en-US" sz="2600" b="1" dirty="0" smtClean="0"/>
              <a:t> agree?</a:t>
            </a:r>
          </a:p>
          <a:p>
            <a:r>
              <a:rPr lang="en-US" sz="2600" dirty="0" smtClean="0"/>
              <a:t>A. persecuting immigrant groups</a:t>
            </a:r>
          </a:p>
          <a:p>
            <a:r>
              <a:rPr lang="en-US" sz="2600" dirty="0" smtClean="0"/>
              <a:t>B. taking away religious rights</a:t>
            </a:r>
          </a:p>
          <a:p>
            <a:r>
              <a:rPr lang="en-US" sz="2600" dirty="0" smtClean="0"/>
              <a:t>C. taking away political rights</a:t>
            </a:r>
          </a:p>
          <a:p>
            <a:r>
              <a:rPr lang="en-US" sz="2600" dirty="0" smtClean="0"/>
              <a:t>D. persecuting racial groups</a:t>
            </a:r>
            <a:endParaRPr lang="en-US" sz="2600" dirty="0"/>
          </a:p>
        </p:txBody>
      </p:sp>
    </p:spTree>
    <p:extLst>
      <p:ext uri="{BB962C8B-B14F-4D97-AF65-F5344CB8AC3E}">
        <p14:creationId xmlns:p14="http://schemas.microsoft.com/office/powerpoint/2010/main" val="136702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63675"/>
            <a:ext cx="10364451" cy="746259"/>
          </a:xfrm>
        </p:spPr>
        <p:txBody>
          <a:bodyPr/>
          <a:lstStyle/>
          <a:p>
            <a:r>
              <a:rPr lang="en-US" b="1" dirty="0" smtClean="0"/>
              <a:t>Answer 3</a:t>
            </a:r>
            <a:endParaRPr lang="en-US" b="1" dirty="0"/>
          </a:p>
        </p:txBody>
      </p:sp>
      <p:sp>
        <p:nvSpPr>
          <p:cNvPr id="3" name="Content Placeholder 2"/>
          <p:cNvSpPr>
            <a:spLocks noGrp="1"/>
          </p:cNvSpPr>
          <p:nvPr>
            <p:ph sz="quarter" idx="13"/>
          </p:nvPr>
        </p:nvSpPr>
        <p:spPr>
          <a:xfrm>
            <a:off x="177422" y="2353444"/>
            <a:ext cx="5581934" cy="2382329"/>
          </a:xfrm>
        </p:spPr>
        <p:txBody>
          <a:bodyPr>
            <a:normAutofit/>
          </a:bodyPr>
          <a:lstStyle/>
          <a:p>
            <a:r>
              <a:rPr lang="en-US" sz="5400" dirty="0" smtClean="0">
                <a:solidFill>
                  <a:srgbClr val="0070C0"/>
                </a:solidFill>
              </a:rPr>
              <a:t>C. taking away political rights</a:t>
            </a:r>
          </a:p>
          <a:p>
            <a:endParaRPr lang="en-US" dirty="0"/>
          </a:p>
        </p:txBody>
      </p:sp>
      <p:sp>
        <p:nvSpPr>
          <p:cNvPr id="4" name="Content Placeholder 3"/>
          <p:cNvSpPr>
            <a:spLocks noGrp="1"/>
          </p:cNvSpPr>
          <p:nvPr>
            <p:ph sz="quarter" idx="14"/>
          </p:nvPr>
        </p:nvSpPr>
        <p:spPr>
          <a:xfrm>
            <a:off x="5759357" y="1173707"/>
            <a:ext cx="6182434" cy="5445457"/>
          </a:xfrm>
        </p:spPr>
        <p:txBody>
          <a:bodyPr>
            <a:noAutofit/>
          </a:bodyPr>
          <a:lstStyle/>
          <a:p>
            <a:r>
              <a:rPr lang="en-US" sz="2400" b="1" dirty="0" smtClean="0"/>
              <a:t>Why it’s correct:</a:t>
            </a:r>
          </a:p>
          <a:p>
            <a:r>
              <a:rPr lang="en-US" sz="2400" dirty="0" smtClean="0"/>
              <a:t>The Declaration of Independence listed several complaints, or grievances, about the king’s policies toward the American colonists (imposing taxes with the consent of the people, suspending trial by jury, limiting judicial powers, quartering soldiers, and dissolving legislatures) . These policies denied the colonists their political rights which include having a voice in government. </a:t>
            </a:r>
          </a:p>
          <a:p>
            <a:endParaRPr lang="en-US" sz="2400" dirty="0"/>
          </a:p>
        </p:txBody>
      </p:sp>
    </p:spTree>
    <p:extLst>
      <p:ext uri="{BB962C8B-B14F-4D97-AF65-F5344CB8AC3E}">
        <p14:creationId xmlns:p14="http://schemas.microsoft.com/office/powerpoint/2010/main" val="474515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574" y="204860"/>
            <a:ext cx="10364451" cy="665997"/>
          </a:xfrm>
        </p:spPr>
        <p:txBody>
          <a:bodyPr/>
          <a:lstStyle/>
          <a:p>
            <a:r>
              <a:rPr lang="en-US" b="1" dirty="0" smtClean="0"/>
              <a:t>Question 4</a:t>
            </a:r>
            <a:endParaRPr lang="en-US" b="1"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66393" y="1694401"/>
            <a:ext cx="4446000" cy="4686944"/>
          </a:xfrm>
        </p:spPr>
      </p:pic>
      <p:sp>
        <p:nvSpPr>
          <p:cNvPr id="4" name="Content Placeholder 3"/>
          <p:cNvSpPr>
            <a:spLocks noGrp="1"/>
          </p:cNvSpPr>
          <p:nvPr>
            <p:ph sz="quarter" idx="14"/>
          </p:nvPr>
        </p:nvSpPr>
        <p:spPr>
          <a:xfrm>
            <a:off x="4844374" y="1478604"/>
            <a:ext cx="7101192" cy="5038928"/>
          </a:xfrm>
        </p:spPr>
        <p:txBody>
          <a:bodyPr>
            <a:normAutofit/>
          </a:bodyPr>
          <a:lstStyle/>
          <a:p>
            <a:r>
              <a:rPr lang="en-US" i="1" dirty="0" smtClean="0"/>
              <a:t>This passage is from a historical document.</a:t>
            </a:r>
          </a:p>
          <a:p>
            <a:r>
              <a:rPr lang="en-US" sz="3200" b="1" dirty="0" smtClean="0"/>
              <a:t>Which document contains this passage?</a:t>
            </a:r>
          </a:p>
          <a:p>
            <a:r>
              <a:rPr lang="en-US" sz="3200" dirty="0" smtClean="0"/>
              <a:t>A. declaration of independence</a:t>
            </a:r>
          </a:p>
          <a:p>
            <a:r>
              <a:rPr lang="en-US" sz="3200" dirty="0" smtClean="0"/>
              <a:t>B. articles of confederation</a:t>
            </a:r>
          </a:p>
          <a:p>
            <a:r>
              <a:rPr lang="en-US" sz="3200" dirty="0" smtClean="0"/>
              <a:t>C. English bill of rights</a:t>
            </a:r>
          </a:p>
          <a:p>
            <a:r>
              <a:rPr lang="en-US" sz="3200" dirty="0" smtClean="0"/>
              <a:t>D. u.s. constitution </a:t>
            </a:r>
            <a:endParaRPr lang="en-US" sz="3200" dirty="0"/>
          </a:p>
        </p:txBody>
      </p:sp>
    </p:spTree>
    <p:extLst>
      <p:ext uri="{BB962C8B-B14F-4D97-AF65-F5344CB8AC3E}">
        <p14:creationId xmlns:p14="http://schemas.microsoft.com/office/powerpoint/2010/main" val="2084094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36379"/>
            <a:ext cx="10364451" cy="855441"/>
          </a:xfrm>
        </p:spPr>
        <p:txBody>
          <a:bodyPr/>
          <a:lstStyle/>
          <a:p>
            <a:r>
              <a:rPr lang="en-US" b="1" dirty="0" smtClean="0"/>
              <a:t>Answer 4</a:t>
            </a:r>
            <a:endParaRPr lang="en-US" b="1" dirty="0"/>
          </a:p>
        </p:txBody>
      </p:sp>
      <p:sp>
        <p:nvSpPr>
          <p:cNvPr id="3" name="Content Placeholder 2"/>
          <p:cNvSpPr>
            <a:spLocks noGrp="1"/>
          </p:cNvSpPr>
          <p:nvPr>
            <p:ph sz="quarter" idx="13"/>
          </p:nvPr>
        </p:nvSpPr>
        <p:spPr>
          <a:xfrm>
            <a:off x="395159" y="2332178"/>
            <a:ext cx="3712817" cy="3424107"/>
          </a:xfrm>
        </p:spPr>
        <p:txBody>
          <a:bodyPr>
            <a:normAutofit/>
          </a:bodyPr>
          <a:lstStyle/>
          <a:p>
            <a:r>
              <a:rPr lang="en-US" sz="3200" dirty="0" smtClean="0">
                <a:solidFill>
                  <a:srgbClr val="FF0000"/>
                </a:solidFill>
              </a:rPr>
              <a:t>A. declaration of independence </a:t>
            </a:r>
          </a:p>
        </p:txBody>
      </p:sp>
      <p:sp>
        <p:nvSpPr>
          <p:cNvPr id="4" name="Content Placeholder 3"/>
          <p:cNvSpPr>
            <a:spLocks noGrp="1"/>
          </p:cNvSpPr>
          <p:nvPr>
            <p:ph sz="quarter" idx="14"/>
          </p:nvPr>
        </p:nvSpPr>
        <p:spPr>
          <a:xfrm>
            <a:off x="4421875" y="1801504"/>
            <a:ext cx="7519915" cy="4708478"/>
          </a:xfrm>
        </p:spPr>
        <p:txBody>
          <a:bodyPr>
            <a:normAutofit/>
          </a:bodyPr>
          <a:lstStyle/>
          <a:p>
            <a:r>
              <a:rPr lang="en-US" sz="3600" b="1" dirty="0" smtClean="0"/>
              <a:t>Why it’s correct:</a:t>
            </a:r>
          </a:p>
          <a:p>
            <a:r>
              <a:rPr lang="en-US" sz="3600" dirty="0" smtClean="0"/>
              <a:t>This </a:t>
            </a:r>
            <a:r>
              <a:rPr lang="en-US" sz="3600" dirty="0"/>
              <a:t>passage is the opening statement to the Declaration of Independence. The passage is taken from the Preamble of the Declaration of Independence</a:t>
            </a:r>
          </a:p>
          <a:p>
            <a:endParaRPr lang="en-US" dirty="0"/>
          </a:p>
        </p:txBody>
      </p:sp>
    </p:spTree>
    <p:extLst>
      <p:ext uri="{BB962C8B-B14F-4D97-AF65-F5344CB8AC3E}">
        <p14:creationId xmlns:p14="http://schemas.microsoft.com/office/powerpoint/2010/main" val="391054336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TC104033925[[fn=Droplet]]</Template>
  <TotalTime>1267</TotalTime>
  <Words>2393</Words>
  <Application>Microsoft Office PowerPoint</Application>
  <PresentationFormat>Widescreen</PresentationFormat>
  <Paragraphs>262</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Tw Cen MT</vt:lpstr>
      <vt:lpstr>Droplet</vt:lpstr>
      <vt:lpstr>EOC Boot camp practice test</vt:lpstr>
      <vt:lpstr>Question 1</vt:lpstr>
      <vt:lpstr>Answer 1</vt:lpstr>
      <vt:lpstr>Question 2</vt:lpstr>
      <vt:lpstr>Answer 2</vt:lpstr>
      <vt:lpstr>Question 3</vt:lpstr>
      <vt:lpstr>Answer 3</vt:lpstr>
      <vt:lpstr>Question 4</vt:lpstr>
      <vt:lpstr>Answer 4</vt:lpstr>
      <vt:lpstr>Question 5</vt:lpstr>
      <vt:lpstr>Answer 5</vt:lpstr>
      <vt:lpstr>Question 6</vt:lpstr>
      <vt:lpstr>Answer 6</vt:lpstr>
      <vt:lpstr>Question 7</vt:lpstr>
      <vt:lpstr>Answer 7</vt:lpstr>
      <vt:lpstr>Question 8</vt:lpstr>
      <vt:lpstr>Answer 8</vt:lpstr>
      <vt:lpstr>Question 9</vt:lpstr>
      <vt:lpstr>Answer 9</vt:lpstr>
      <vt:lpstr>Question 10</vt:lpstr>
      <vt:lpstr>Answer 10</vt:lpstr>
      <vt:lpstr>Question 11</vt:lpstr>
      <vt:lpstr>Answer 11</vt:lpstr>
      <vt:lpstr>Question 12</vt:lpstr>
      <vt:lpstr>Answer 12</vt:lpstr>
      <vt:lpstr>Question 13</vt:lpstr>
      <vt:lpstr>Answer 13</vt:lpstr>
      <vt:lpstr>Question 14</vt:lpstr>
      <vt:lpstr>Answer 14</vt:lpstr>
      <vt:lpstr>Question 15</vt:lpstr>
      <vt:lpstr>Answer 15</vt:lpstr>
      <vt:lpstr>Question 16</vt:lpstr>
      <vt:lpstr>Answer 16</vt:lpstr>
      <vt:lpstr>Question 17</vt:lpstr>
      <vt:lpstr>Answer 17</vt:lpstr>
      <vt:lpstr>Question 18</vt:lpstr>
      <vt:lpstr>Answer 18</vt:lpstr>
      <vt:lpstr>Question 19</vt:lpstr>
      <vt:lpstr>Answer 19</vt:lpstr>
      <vt:lpstr>Question 20</vt:lpstr>
      <vt:lpstr>Answer 20</vt:lpstr>
      <vt:lpstr>Question 21</vt:lpstr>
      <vt:lpstr>Answer 21</vt:lpstr>
      <vt:lpstr>Question 22</vt:lpstr>
      <vt:lpstr>Answer 22</vt:lpstr>
      <vt:lpstr>Question 23</vt:lpstr>
      <vt:lpstr>Answer 23</vt:lpstr>
      <vt:lpstr>Question 24</vt:lpstr>
      <vt:lpstr>Answer 24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Rappaport</dc:creator>
  <cp:lastModifiedBy>andrewrappaport@knights.ucf.edu</cp:lastModifiedBy>
  <cp:revision>44</cp:revision>
  <dcterms:created xsi:type="dcterms:W3CDTF">2014-04-28T17:17:08Z</dcterms:created>
  <dcterms:modified xsi:type="dcterms:W3CDTF">2014-05-04T09:36:52Z</dcterms:modified>
</cp:coreProperties>
</file>