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69" r:id="rId5"/>
    <p:sldId id="370" r:id="rId6"/>
    <p:sldId id="259" r:id="rId7"/>
    <p:sldId id="260" r:id="rId8"/>
    <p:sldId id="261" r:id="rId9"/>
    <p:sldId id="262" r:id="rId10"/>
    <p:sldId id="265" r:id="rId11"/>
    <p:sldId id="266" r:id="rId12"/>
    <p:sldId id="391" r:id="rId13"/>
    <p:sldId id="39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83" r:id="rId33"/>
    <p:sldId id="384" r:id="rId34"/>
    <p:sldId id="385" r:id="rId35"/>
    <p:sldId id="386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08" r:id="rId70"/>
    <p:sldId id="30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7" r:id="rId87"/>
    <p:sldId id="338" r:id="rId88"/>
    <p:sldId id="339" r:id="rId89"/>
    <p:sldId id="340" r:id="rId90"/>
    <p:sldId id="341" r:id="rId91"/>
    <p:sldId id="353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4" r:id="rId104"/>
    <p:sldId id="359" r:id="rId105"/>
    <p:sldId id="360" r:id="rId106"/>
    <p:sldId id="361" r:id="rId107"/>
    <p:sldId id="362" r:id="rId108"/>
    <p:sldId id="365" r:id="rId109"/>
    <p:sldId id="366" r:id="rId110"/>
    <p:sldId id="367" r:id="rId111"/>
    <p:sldId id="368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7" r:id="rId125"/>
    <p:sldId id="388" r:id="rId126"/>
    <p:sldId id="389" r:id="rId127"/>
    <p:sldId id="390" r:id="rId128"/>
    <p:sldId id="393" r:id="rId129"/>
    <p:sldId id="394" r:id="rId130"/>
    <p:sldId id="395" r:id="rId131"/>
    <p:sldId id="396" r:id="rId132"/>
    <p:sldId id="397" r:id="rId133"/>
    <p:sldId id="398" r:id="rId1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slide" Target="slides/slide13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 advTm="10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Eoc boot camp vocab</a:t>
            </a:r>
            <a:endParaRPr lang="en-US" sz="8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/>
              <a:t>civics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65140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324" y="1893651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pardon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879765874"/>
      </p:ext>
    </p:extLst>
  </p:cSld>
  <p:clrMapOvr>
    <a:masterClrMapping/>
  </p:clrMapOvr>
  <p:transition spd="slow" advTm="10000">
    <p:push dir="u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2374"/>
            <a:ext cx="11671300" cy="611572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Brown </a:t>
            </a:r>
            <a:br>
              <a:rPr lang="en-US" sz="8000" b="1" dirty="0" smtClean="0"/>
            </a:br>
            <a:r>
              <a:rPr lang="en-US" sz="8000" b="1" dirty="0" smtClean="0"/>
              <a:t>v. </a:t>
            </a:r>
            <a:br>
              <a:rPr lang="en-US" sz="8000" b="1" dirty="0" smtClean="0"/>
            </a:br>
            <a:r>
              <a:rPr lang="en-US" sz="8000" b="1" dirty="0" smtClean="0"/>
              <a:t>board of education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13607842"/>
      </p:ext>
    </p:extLst>
  </p:cSld>
  <p:clrMapOvr>
    <a:masterClrMapping/>
  </p:clrMapOvr>
  <p:transition spd="slow" advTm="10000">
    <p:push dir="u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63555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Ruled on desegregation of public schools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87348304"/>
      </p:ext>
    </p:extLst>
  </p:cSld>
  <p:clrMapOvr>
    <a:masterClrMapping/>
  </p:clrMapOvr>
  <p:transition spd="slow" advTm="10000">
    <p:push dir="u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384800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Social </a:t>
            </a:r>
            <a:br>
              <a:rPr lang="en-US" sz="13800" b="1" dirty="0" smtClean="0"/>
            </a:br>
            <a:r>
              <a:rPr lang="en-US" sz="13800" b="1" dirty="0" smtClean="0"/>
              <a:t>contract 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070816340"/>
      </p:ext>
    </p:extLst>
  </p:cSld>
  <p:clrMapOvr>
    <a:masterClrMapping/>
  </p:clrMapOvr>
  <p:transition spd="slow" advTm="10000">
    <p:push dir="u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2659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An agreement among people in a society with a government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6985493"/>
      </p:ext>
    </p:extLst>
  </p:cSld>
  <p:clrMapOvr>
    <a:masterClrMapping/>
  </p:clrMapOvr>
  <p:transition spd="slow" advTm="10000">
    <p:push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09599"/>
            <a:ext cx="11671300" cy="5363183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Communism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2818269"/>
      </p:ext>
    </p:extLst>
  </p:cSld>
  <p:clrMapOvr>
    <a:masterClrMapping/>
  </p:clrMapOvr>
  <p:transition spd="slow" advTm="10000">
    <p:push dir="u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66" y="609600"/>
            <a:ext cx="10155677" cy="567446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All productive resources are government owned and operated; Government makes all major economic decisions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1934121"/>
      </p:ext>
    </p:extLst>
  </p:cSld>
  <p:clrMapOvr>
    <a:masterClrMapping/>
  </p:clrMapOvr>
  <p:transition spd="slow" advTm="10000">
    <p:push dir="u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09600"/>
            <a:ext cx="11645900" cy="50165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Anti-federalists 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657233047"/>
      </p:ext>
    </p:extLst>
  </p:cSld>
  <p:clrMapOvr>
    <a:masterClrMapping/>
  </p:clrMapOvr>
  <p:transition spd="slow" advTm="10000">
    <p:push dir="u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59664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Those who opposed ratification of the constitution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57634682"/>
      </p:ext>
    </p:extLst>
  </p:cSld>
  <p:clrMapOvr>
    <a:masterClrMapping/>
  </p:clrMapOvr>
  <p:transition spd="slow" advTm="10000">
    <p:push dir="u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277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Marbury </a:t>
            </a:r>
            <a:br>
              <a:rPr lang="en-US" sz="11500" b="1" dirty="0" smtClean="0"/>
            </a:br>
            <a:r>
              <a:rPr lang="en-US" sz="11500" b="1" dirty="0" smtClean="0"/>
              <a:t>v. </a:t>
            </a:r>
            <a:br>
              <a:rPr lang="en-US" sz="11500" b="1" dirty="0" smtClean="0"/>
            </a:br>
            <a:r>
              <a:rPr lang="en-US" sz="11500" b="1" dirty="0" err="1" smtClean="0"/>
              <a:t>madison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605191422"/>
      </p:ext>
    </p:extLst>
  </p:cSld>
  <p:clrMapOvr>
    <a:masterClrMapping/>
  </p:clrMapOvr>
  <p:transition spd="slow" advTm="10000">
    <p:push dir="u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53828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Established the supreme court’s power of judicial review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37262021"/>
      </p:ext>
    </p:extLst>
  </p:cSld>
  <p:clrMapOvr>
    <a:masterClrMapping/>
  </p:clrMapOvr>
  <p:transition spd="slow" advTm="1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05189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declaration of forgiveness and freedom from punishment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25228997"/>
      </p:ext>
    </p:extLst>
  </p:cSld>
  <p:clrMapOvr>
    <a:masterClrMapping/>
  </p:clrMapOvr>
  <p:transition spd="slow" advTm="10000">
    <p:push dir="u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09600"/>
            <a:ext cx="11633200" cy="5285362"/>
          </a:xfrm>
        </p:spPr>
        <p:txBody>
          <a:bodyPr>
            <a:normAutofit/>
          </a:bodyPr>
          <a:lstStyle/>
          <a:p>
            <a:pPr algn="ctr"/>
            <a:r>
              <a:rPr lang="en-US" sz="16600" b="1" dirty="0" smtClean="0"/>
              <a:t>boycott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9769930"/>
      </p:ext>
    </p:extLst>
  </p:cSld>
  <p:clrMapOvr>
    <a:masterClrMapping/>
  </p:clrMapOvr>
  <p:transition spd="slow" advTm="10000">
    <p:push dir="u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744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refusal to purchase certain goods or services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10300216"/>
      </p:ext>
    </p:extLst>
  </p:cSld>
  <p:clrMapOvr>
    <a:masterClrMapping/>
  </p:clrMapOvr>
  <p:transition spd="slow" advTm="10000">
    <p:push dir="u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609599"/>
            <a:ext cx="11800114" cy="5557737"/>
          </a:xfrm>
        </p:spPr>
        <p:txBody>
          <a:bodyPr>
            <a:normAutofit/>
          </a:bodyPr>
          <a:lstStyle/>
          <a:p>
            <a:pPr algn="ctr"/>
            <a:r>
              <a:rPr lang="en-US" sz="16600" b="1" dirty="0" smtClean="0"/>
              <a:t>Lobbyist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910664546"/>
      </p:ext>
    </p:extLst>
  </p:cSld>
  <p:clrMapOvr>
    <a:masterClrMapping/>
  </p:clrMapOvr>
  <p:transition spd="slow" advTm="10000">
    <p:push dir="u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609600"/>
            <a:ext cx="11751013" cy="584956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Representative of an interest group who contacts lawmakers or other government officials directly to influence their policy making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5671313"/>
      </p:ext>
    </p:extLst>
  </p:cSld>
  <p:clrMapOvr>
    <a:masterClrMapping/>
  </p:clrMapOvr>
  <p:transition spd="slow" advTm="10000">
    <p:push dir="u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37" y="609599"/>
            <a:ext cx="11485756" cy="5382639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immigrants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988470335"/>
      </p:ext>
    </p:extLst>
  </p:cSld>
  <p:clrMapOvr>
    <a:masterClrMapping/>
  </p:clrMapOvr>
  <p:transition spd="slow" advTm="10000">
    <p:push dir="u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7174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person who moves permanently to a new country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3230475"/>
      </p:ext>
    </p:extLst>
  </p:cSld>
  <p:clrMapOvr>
    <a:masterClrMapping/>
  </p:clrMapOvr>
  <p:transition spd="slow" advTm="10000">
    <p:push dir="u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631902"/>
            <a:ext cx="11374244" cy="5345151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Popular sovereignty 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660619513"/>
      </p:ext>
    </p:extLst>
  </p:cSld>
  <p:clrMapOvr>
    <a:masterClrMapping/>
  </p:clrMapOvr>
  <p:transition spd="slow" advTm="10000">
    <p:push dir="u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81065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idea that power lies with the people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81071217"/>
      </p:ext>
    </p:extLst>
  </p:cSld>
  <p:clrMapOvr>
    <a:masterClrMapping/>
  </p:clrMapOvr>
  <p:transition spd="slow" advTm="10000">
    <p:push dir="u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46" y="609600"/>
            <a:ext cx="11597269" cy="5499370"/>
          </a:xfrm>
        </p:spPr>
        <p:txBody>
          <a:bodyPr>
            <a:noAutofit/>
          </a:bodyPr>
          <a:lstStyle/>
          <a:p>
            <a:pPr algn="ctr"/>
            <a:r>
              <a:rPr lang="en-US" sz="16600" b="1" dirty="0" smtClean="0"/>
              <a:t>citizens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324305058"/>
      </p:ext>
    </p:extLst>
  </p:cSld>
  <p:clrMapOvr>
    <a:masterClrMapping/>
  </p:clrMapOvr>
  <p:transition spd="slow" advTm="10000">
    <p:push dir="u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7174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Community member who owes loyalty to the government and is entitled to protection from it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64104233"/>
      </p:ext>
    </p:extLst>
  </p:cSld>
  <p:clrMapOvr>
    <a:masterClrMapping/>
  </p:clrMapOvr>
  <p:transition spd="slow" advTm="10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1913106"/>
            <a:ext cx="11537005" cy="19050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Reprieve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9495568"/>
      </p:ext>
    </p:extLst>
  </p:cSld>
  <p:clrMapOvr>
    <a:masterClrMapping/>
  </p:clrMapOvr>
  <p:transition spd="slow" advTm="10000">
    <p:push dir="u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60" y="609599"/>
            <a:ext cx="11342451" cy="5771745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democracy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914103923"/>
      </p:ext>
    </p:extLst>
  </p:cSld>
  <p:clrMapOvr>
    <a:masterClrMapping/>
  </p:clrMapOvr>
  <p:transition spd="slow" advTm="10000">
    <p:push dir="u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7446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government in which citizens hold the power to rule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98560169"/>
      </p:ext>
    </p:extLst>
  </p:cSld>
  <p:clrMapOvr>
    <a:masterClrMapping/>
  </p:clrMapOvr>
  <p:transition spd="slow" advTm="10000">
    <p:push dir="u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40" y="609599"/>
            <a:ext cx="11595371" cy="5830111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federalism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156897547"/>
      </p:ext>
    </p:extLst>
  </p:cSld>
  <p:clrMapOvr>
    <a:masterClrMapping/>
  </p:clrMapOvr>
  <p:transition spd="slow" advTm="10000">
    <p:push dir="u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06" y="609600"/>
            <a:ext cx="11517549" cy="584956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form of government in which power is divided between the federal, or national, government and the states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23178828"/>
      </p:ext>
    </p:extLst>
  </p:cSld>
  <p:clrMapOvr>
    <a:masterClrMapping/>
  </p:clrMapOvr>
  <p:transition spd="slow" advTm="10000">
    <p:push dir="u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869021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preamble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010165283"/>
      </p:ext>
    </p:extLst>
  </p:cSld>
  <p:clrMapOvr>
    <a:masterClrMapping/>
  </p:clrMapOvr>
  <p:transition spd="slow" advTm="10000">
    <p:push dir="u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57719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Opening section of the constitution; states the goals and purposes of the government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6837840"/>
      </p:ext>
    </p:extLst>
  </p:cSld>
  <p:clrMapOvr>
    <a:masterClrMapping/>
  </p:clrMapOvr>
  <p:transition spd="slow" advTm="10000">
    <p:push dir="u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907932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Supremacy clause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903911811"/>
      </p:ext>
    </p:extLst>
  </p:cSld>
  <p:clrMapOvr>
    <a:masterClrMapping/>
  </p:clrMapOvr>
  <p:transition spd="slow" advTm="10000">
    <p:push dir="u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26" y="609599"/>
            <a:ext cx="10405385" cy="542154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Makes the federal laws prevail over state laws when there is a conflict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87453927"/>
      </p:ext>
    </p:extLst>
  </p:cSld>
  <p:clrMapOvr>
    <a:masterClrMapping/>
  </p:clrMapOvr>
  <p:transition spd="slow" advTm="10000">
    <p:push dir="u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94" y="609599"/>
            <a:ext cx="11245174" cy="5752289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Dual-court system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972826000"/>
      </p:ext>
    </p:extLst>
  </p:cSld>
  <p:clrMapOvr>
    <a:masterClrMapping/>
  </p:clrMapOvr>
  <p:transition spd="slow" advTm="10000">
    <p:push dir="u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1337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court system made up of both federal and state courts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549439"/>
      </p:ext>
    </p:extLst>
  </p:cSld>
  <p:clrMapOvr>
    <a:masterClrMapping/>
  </p:clrMapOvr>
  <p:transition spd="slow" advTm="10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42154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An order to delay a person’s punishment until a higher court can hear the case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53510456"/>
      </p:ext>
    </p:extLst>
  </p:cSld>
  <p:clrMapOvr>
    <a:masterClrMapping/>
  </p:clrMapOvr>
  <p:transition spd="slow" advTm="10000">
    <p:push dir="u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16102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Judicial review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551671148"/>
      </p:ext>
    </p:extLst>
  </p:cSld>
  <p:clrMapOvr>
    <a:masterClrMapping/>
  </p:clrMapOvr>
  <p:transition spd="slow" advTm="10000">
    <p:push dir="u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609599"/>
            <a:ext cx="11595370" cy="5635557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The power of the supreme court to say whether any federal, state, or local law or government action goes against the constitution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74927450"/>
      </p:ext>
    </p:extLst>
  </p:cSld>
  <p:clrMapOvr>
    <a:masterClrMapping/>
  </p:clrMapOvr>
  <p:transition spd="slow" advTm="10000">
    <p:push dir="u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52289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err="1" smtClean="0"/>
              <a:t>Mcculloch</a:t>
            </a:r>
            <a:r>
              <a:rPr lang="en-US" sz="11500" b="1" dirty="0" smtClean="0"/>
              <a:t> v. Maryland 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882373022"/>
      </p:ext>
    </p:extLst>
  </p:cSld>
  <p:clrMapOvr>
    <a:masterClrMapping/>
  </p:clrMapOvr>
  <p:transition spd="slow" advTm="10000">
    <p:push dir="u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62" y="609600"/>
            <a:ext cx="11498093" cy="561610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Ruled that in a conflict between national and state power, the national government is supreme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57128418"/>
      </p:ext>
    </p:extLst>
  </p:cSld>
  <p:clrMapOvr>
    <a:masterClrMapping/>
  </p:clrMapOvr>
  <p:transition spd="slow" advTm="10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779" y="2321668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Due process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369160148"/>
      </p:ext>
    </p:extLst>
  </p:cSld>
  <p:clrMapOvr>
    <a:masterClrMapping/>
  </p:clrMapOvr>
  <p:transition spd="slow" advTm="10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22699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Following established legal procedures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07764817"/>
      </p:ext>
    </p:extLst>
  </p:cSld>
  <p:clrMapOvr>
    <a:masterClrMapping/>
  </p:clrMapOvr>
  <p:transition spd="slow" advTm="10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63302"/>
            <a:ext cx="11620500" cy="19050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propaganda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619568847"/>
      </p:ext>
    </p:extLst>
  </p:cSld>
  <p:clrMapOvr>
    <a:masterClrMapping/>
  </p:clrMapOvr>
  <p:transition spd="slow" advTm="10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62" y="609600"/>
            <a:ext cx="11439727" cy="532427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Information, especially of a biased or misleading nature, used to promote or publicize a particular political cause or point of view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51187961"/>
      </p:ext>
    </p:extLst>
  </p:cSld>
  <p:clrMapOvr>
    <a:masterClrMapping/>
  </p:clrMapOvr>
  <p:transition spd="slow" advTm="10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35676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impeach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044715959"/>
      </p:ext>
    </p:extLst>
  </p:cSld>
  <p:clrMapOvr>
    <a:masterClrMapping/>
  </p:clrMapOvr>
  <p:transition spd="slow" advTm="10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9937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To accuse government officials of misconduct in office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56945083"/>
      </p:ext>
    </p:extLst>
  </p:cSld>
  <p:clrMapOvr>
    <a:masterClrMapping/>
  </p:clrMapOvr>
  <p:transition spd="slow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421" y="2302213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senate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564411610"/>
      </p:ext>
    </p:extLst>
  </p:cSld>
  <p:clrMapOvr>
    <a:masterClrMapping/>
  </p:clrMapOvr>
  <p:transition spd="slow" advTm="10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609599"/>
            <a:ext cx="11506200" cy="5538281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federalists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766823593"/>
      </p:ext>
    </p:extLst>
  </p:cSld>
  <p:clrMapOvr>
    <a:masterClrMapping/>
  </p:clrMapOvr>
  <p:transition spd="slow" advTm="10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24645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Supporters of the constitution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05862807"/>
      </p:ext>
    </p:extLst>
  </p:cSld>
  <p:clrMapOvr>
    <a:masterClrMapping/>
  </p:clrMapOvr>
  <p:transition spd="slow" advTm="10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11772900" cy="56896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United states v. </a:t>
            </a:r>
            <a:br>
              <a:rPr lang="en-US" sz="11500" b="1" dirty="0" smtClean="0"/>
            </a:br>
            <a:r>
              <a:rPr lang="en-US" sz="11500" b="1" dirty="0" err="1" smtClean="0"/>
              <a:t>nixon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790300241"/>
      </p:ext>
    </p:extLst>
  </p:cSld>
  <p:clrMapOvr>
    <a:masterClrMapping/>
  </p:clrMapOvr>
  <p:transition spd="slow" advTm="10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4956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Proved that even the president was not above the law, thereby reinforcing the rule of law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96600288"/>
      </p:ext>
    </p:extLst>
  </p:cSld>
  <p:clrMapOvr>
    <a:masterClrMapping/>
  </p:clrMapOvr>
  <p:transition spd="slow" advTm="10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421549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felonies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557242635"/>
      </p:ext>
    </p:extLst>
  </p:cSld>
  <p:clrMapOvr>
    <a:masterClrMapping/>
  </p:clrMapOvr>
  <p:transition spd="slow" advTm="10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0209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type of crime more serious than a misdemeanor, such as murder, rape, kidnapping, or robbery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72935004"/>
      </p:ext>
    </p:extLst>
  </p:cSld>
  <p:clrMapOvr>
    <a:masterClrMapping/>
  </p:clrMapOvr>
  <p:transition spd="slow" advTm="10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869" y="2321668"/>
            <a:ext cx="9905998" cy="19050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bias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1234608295"/>
      </p:ext>
    </p:extLst>
  </p:cSld>
  <p:clrMapOvr>
    <a:masterClrMapping/>
  </p:clrMapOvr>
  <p:transition spd="slow" advTm="10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38263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Favoring one view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57410863"/>
      </p:ext>
    </p:extLst>
  </p:cSld>
  <p:clrMapOvr>
    <a:masterClrMapping/>
  </p:clrMapOvr>
  <p:transition spd="slow" advTm="10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479915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symbolism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70786450"/>
      </p:ext>
    </p:extLst>
  </p:cSld>
  <p:clrMapOvr>
    <a:masterClrMapping/>
  </p:clrMapOvr>
  <p:transition spd="slow" advTm="10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80" y="609599"/>
            <a:ext cx="11225719" cy="586902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use of symbols to represent ideas or qualities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24033198"/>
      </p:ext>
    </p:extLst>
  </p:cSld>
  <p:clrMapOvr>
    <a:masterClrMapping/>
  </p:clrMapOvr>
  <p:transition spd="slow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2659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upper house of congress, consisting of two  representatives from each state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93938832"/>
      </p:ext>
    </p:extLst>
  </p:cSld>
  <p:clrMapOvr>
    <a:masterClrMapping/>
  </p:clrMapOvr>
  <p:transition spd="slow" advTm="10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609600"/>
            <a:ext cx="11361906" cy="5382638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Legislative branch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927697504"/>
      </p:ext>
    </p:extLst>
  </p:cSld>
  <p:clrMapOvr>
    <a:masterClrMapping/>
  </p:clrMapOvr>
  <p:transition spd="slow" advTm="10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9937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lawmaking branch of government; congress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67834571"/>
      </p:ext>
    </p:extLst>
  </p:cSld>
  <p:clrMapOvr>
    <a:masterClrMapping/>
  </p:clrMapOvr>
  <p:transition spd="slow" advTm="10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4" y="609600"/>
            <a:ext cx="11517549" cy="5616102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Executive </a:t>
            </a:r>
            <a:br>
              <a:rPr lang="en-US" sz="13800" b="1" dirty="0" smtClean="0"/>
            </a:br>
            <a:r>
              <a:rPr lang="en-US" sz="13800" b="1" dirty="0" smtClean="0"/>
              <a:t>branch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4101748334"/>
      </p:ext>
    </p:extLst>
  </p:cSld>
  <p:clrMapOvr>
    <a:masterClrMapping/>
  </p:clrMapOvr>
  <p:transition spd="slow" advTm="1000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47991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branch of government that carries out laws; president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99999029"/>
      </p:ext>
    </p:extLst>
  </p:cSld>
  <p:clrMapOvr>
    <a:masterClrMapping/>
  </p:clrMapOvr>
  <p:transition spd="slow" advTm="10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609599"/>
            <a:ext cx="11537004" cy="5304817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Judicial </a:t>
            </a:r>
            <a:br>
              <a:rPr lang="en-US" sz="13800" b="1" dirty="0" smtClean="0"/>
            </a:br>
            <a:r>
              <a:rPr lang="en-US" sz="13800" b="1" dirty="0" smtClean="0"/>
              <a:t>branch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031362368"/>
      </p:ext>
    </p:extLst>
  </p:cSld>
  <p:clrMapOvr>
    <a:masterClrMapping/>
  </p:clrMapOvr>
  <p:transition spd="slow" advTm="10000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63555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branch of government that interprets laws; supreme court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73817174"/>
      </p:ext>
    </p:extLst>
  </p:cSld>
  <p:clrMapOvr>
    <a:masterClrMapping/>
  </p:clrMapOvr>
  <p:transition spd="slow" advTm="10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2197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Unalienable </a:t>
            </a:r>
            <a:br>
              <a:rPr lang="en-US" sz="11500" b="1" dirty="0" smtClean="0"/>
            </a:br>
            <a:r>
              <a:rPr lang="en-US" sz="11500" b="1" dirty="0" smtClean="0"/>
              <a:t>rights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244321322"/>
      </p:ext>
    </p:extLst>
  </p:cSld>
  <p:clrMapOvr>
    <a:masterClrMapping/>
  </p:clrMapOvr>
  <p:transition spd="slow" advTm="10000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7174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effectLst/>
              </a:rPr>
              <a:t>refers to that which cannot be given away or taken </a:t>
            </a:r>
            <a:r>
              <a:rPr lang="en-US" sz="6000" dirty="0" smtClean="0">
                <a:effectLst/>
              </a:rPr>
              <a:t>away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82360003"/>
      </p:ext>
    </p:extLst>
  </p:cSld>
  <p:clrMapOvr>
    <a:masterClrMapping/>
  </p:clrMapOvr>
  <p:transition spd="slow" advTm="10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09599"/>
            <a:ext cx="11684000" cy="5752289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misdemeanors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618398325"/>
      </p:ext>
    </p:extLst>
  </p:cSld>
  <p:clrMapOvr>
    <a:masterClrMapping/>
  </p:clrMapOvr>
  <p:transition spd="slow" advTm="10000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91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least serious type of crime; minor crime for which a person can be fined a small sum of money or jailed for up to a year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503832"/>
      </p:ext>
    </p:extLst>
  </p:cSld>
  <p:clrMapOvr>
    <a:masterClrMapping/>
  </p:clrMapOvr>
  <p:transition spd="slow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609599"/>
            <a:ext cx="11473543" cy="5682343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Implied </a:t>
            </a:r>
            <a:br>
              <a:rPr lang="en-US" sz="13800" b="1" dirty="0" smtClean="0"/>
            </a:br>
            <a:r>
              <a:rPr lang="en-US" sz="13800" b="1" dirty="0" smtClean="0"/>
              <a:t>powers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066043629"/>
      </p:ext>
    </p:extLst>
  </p:cSld>
  <p:clrMapOvr>
    <a:masterClrMapping/>
  </p:clrMapOvr>
  <p:transition spd="slow" advTm="10000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11760200" cy="5732834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Diplomacy 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588094882"/>
      </p:ext>
    </p:extLst>
  </p:cSld>
  <p:clrMapOvr>
    <a:masterClrMapping/>
  </p:clrMapOvr>
  <p:transition spd="slow" advTm="10000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4956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/>
              </a:rPr>
              <a:t>the profession, activity, or skill of managing international relations, typically by a country's representatives abroad.</a:t>
            </a:r>
            <a:br>
              <a:rPr lang="en-US" sz="5400" dirty="0">
                <a:effectLst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93928702"/>
      </p:ext>
    </p:extLst>
  </p:cSld>
  <p:clrMapOvr>
    <a:masterClrMapping/>
  </p:clrMapOvr>
  <p:transition spd="slow" advTm="10000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609600"/>
            <a:ext cx="11671300" cy="549937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naturalization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469151996"/>
      </p:ext>
    </p:extLst>
  </p:cSld>
  <p:clrMapOvr>
    <a:masterClrMapping/>
  </p:clrMapOvr>
  <p:transition spd="slow" advTm="10000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3283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legal process to obtain citizenship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69983140"/>
      </p:ext>
    </p:extLst>
  </p:cSld>
  <p:clrMapOvr>
    <a:masterClrMapping/>
  </p:clrMapOvr>
  <p:transition spd="slow" advTm="10000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609600"/>
            <a:ext cx="11692647" cy="5715000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Enumerated </a:t>
            </a:r>
            <a:br>
              <a:rPr lang="en-US" sz="13800" b="1" dirty="0" smtClean="0"/>
            </a:br>
            <a:r>
              <a:rPr lang="en-US" sz="13800" b="1" dirty="0" smtClean="0"/>
              <a:t>powers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918044039"/>
      </p:ext>
    </p:extLst>
  </p:cSld>
  <p:clrMapOvr>
    <a:masterClrMapping/>
  </p:clrMapOvr>
  <p:transition spd="slow" advTm="10000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81065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Powers granted directly to the national government by the constitution; another name for expressed powers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75713658"/>
      </p:ext>
    </p:extLst>
  </p:cSld>
  <p:clrMapOvr>
    <a:masterClrMapping/>
  </p:clrMapOvr>
  <p:transition spd="slow" advTm="10000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09600"/>
            <a:ext cx="11582400" cy="56007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Concurrent </a:t>
            </a:r>
            <a:br>
              <a:rPr lang="en-US" sz="11500" b="1" dirty="0" smtClean="0"/>
            </a:br>
            <a:r>
              <a:rPr lang="en-US" sz="11500" b="1" dirty="0" smtClean="0"/>
              <a:t>powers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644384778"/>
      </p:ext>
    </p:extLst>
  </p:cSld>
  <p:clrMapOvr>
    <a:masterClrMapping/>
  </p:clrMapOvr>
  <p:transition spd="slow" advTm="10000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7174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Powers shared by the state and federal governments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91552892"/>
      </p:ext>
    </p:extLst>
  </p:cSld>
  <p:clrMapOvr>
    <a:masterClrMapping/>
  </p:clrMapOvr>
  <p:transition spd="slow" advTm="10000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785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Public </a:t>
            </a:r>
            <a:br>
              <a:rPr lang="en-US" sz="13800" b="1" dirty="0" smtClean="0"/>
            </a:br>
            <a:r>
              <a:rPr lang="en-US" sz="13800" b="1" dirty="0" smtClean="0"/>
              <a:t>policy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631675119"/>
      </p:ext>
    </p:extLst>
  </p:cSld>
  <p:clrMapOvr>
    <a:masterClrMapping/>
  </p:clrMapOvr>
  <p:transition spd="slow" advTm="10000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7174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course of action the government takes in response to an issue or a problem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2243680"/>
      </p:ext>
    </p:extLst>
  </p:cSld>
  <p:clrMapOvr>
    <a:masterClrMapping/>
  </p:clrMapOvr>
  <p:transition spd="slow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2659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Power that congress has that is not stated explicitly in the constitution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6857192"/>
      </p:ext>
    </p:extLst>
  </p:cSld>
  <p:clrMapOvr>
    <a:masterClrMapping/>
  </p:clrMapOvr>
  <p:transition spd="slow" advTm="10000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609600"/>
            <a:ext cx="11404600" cy="56896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Rule </a:t>
            </a:r>
            <a:br>
              <a:rPr lang="en-US" sz="13800" b="1" dirty="0" smtClean="0"/>
            </a:br>
            <a:r>
              <a:rPr lang="en-US" sz="13800" b="1" dirty="0" smtClean="0"/>
              <a:t>of </a:t>
            </a:r>
            <a:br>
              <a:rPr lang="en-US" sz="13800" b="1" dirty="0" smtClean="0"/>
            </a:br>
            <a:r>
              <a:rPr lang="en-US" sz="13800" b="1" dirty="0" smtClean="0"/>
              <a:t>law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226562551"/>
      </p:ext>
    </p:extLst>
  </p:cSld>
  <p:clrMapOvr>
    <a:masterClrMapping/>
  </p:clrMapOvr>
  <p:transition spd="slow" advTm="10000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3283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Principle that the law applies to everyone, even those who govern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5622553"/>
      </p:ext>
    </p:extLst>
  </p:cSld>
  <p:clrMapOvr>
    <a:masterClrMapping/>
  </p:clrMapOvr>
  <p:transition spd="slow" advTm="10000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609599"/>
            <a:ext cx="11633200" cy="5635557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Article 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015379485"/>
      </p:ext>
    </p:extLst>
  </p:cSld>
  <p:clrMapOvr>
    <a:masterClrMapping/>
  </p:clrMapOvr>
  <p:transition spd="slow" advTm="10000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69392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One of several main parts of the constitution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2255421"/>
      </p:ext>
    </p:extLst>
  </p:cSld>
  <p:clrMapOvr>
    <a:masterClrMapping/>
  </p:clrMapOvr>
  <p:transition spd="slow" advTm="10000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382638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anarchy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512845444"/>
      </p:ext>
    </p:extLst>
  </p:cSld>
  <p:clrMapOvr>
    <a:masterClrMapping/>
  </p:clrMapOvr>
  <p:transition spd="slow" advTm="10000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29055"/>
            <a:ext cx="9905998" cy="5791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absence of any form of government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96938403"/>
      </p:ext>
    </p:extLst>
  </p:cSld>
  <p:clrMapOvr>
    <a:masterClrMapping/>
  </p:clrMapOvr>
  <p:transition spd="slow" advTm="10000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737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Expressed </a:t>
            </a:r>
            <a:br>
              <a:rPr lang="en-US" sz="13800" b="1" dirty="0" smtClean="0"/>
            </a:br>
            <a:r>
              <a:rPr lang="en-US" sz="13800" b="1" dirty="0" smtClean="0"/>
              <a:t>powers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4207485691"/>
      </p:ext>
    </p:extLst>
  </p:cSld>
  <p:clrMapOvr>
    <a:masterClrMapping/>
  </p:clrMapOvr>
  <p:transition spd="slow" advTm="10000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90793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Power that the u.s. congress has that is specifically listed in the constitution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93582594"/>
      </p:ext>
    </p:extLst>
  </p:cSld>
  <p:clrMapOvr>
    <a:masterClrMapping/>
  </p:clrMapOvr>
  <p:transition spd="slow" advTm="10000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609600"/>
            <a:ext cx="11607800" cy="5460460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suffrage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1701723488"/>
      </p:ext>
    </p:extLst>
  </p:cSld>
  <p:clrMapOvr>
    <a:masterClrMapping/>
  </p:clrMapOvr>
  <p:transition spd="slow" advTm="10000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47991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right to vote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10944675"/>
      </p:ext>
    </p:extLst>
  </p:cSld>
  <p:clrMapOvr>
    <a:masterClrMapping/>
  </p:clrMapOvr>
  <p:transition spd="slow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09600"/>
            <a:ext cx="11772900" cy="52578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Global interdependence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964580696"/>
      </p:ext>
    </p:extLst>
  </p:cSld>
  <p:clrMapOvr>
    <a:masterClrMapping/>
  </p:clrMapOvr>
  <p:transition spd="slow" advTm="10000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11163300" cy="5397500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Elastic </a:t>
            </a:r>
            <a:br>
              <a:rPr lang="en-US" sz="13800" b="1" dirty="0" smtClean="0"/>
            </a:br>
            <a:r>
              <a:rPr lang="en-US" sz="13800" b="1" dirty="0" smtClean="0"/>
              <a:t>clause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373134600"/>
      </p:ext>
    </p:extLst>
  </p:cSld>
  <p:clrMapOvr>
    <a:masterClrMapping/>
  </p:clrMapOvr>
  <p:transition spd="slow" advTm="10000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92738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Gives congress the right to make all laws “necessary and proper” to carry out its expressed powers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1094874"/>
      </p:ext>
    </p:extLst>
  </p:cSld>
  <p:clrMapOvr>
    <a:masterClrMapping/>
  </p:clrMapOvr>
  <p:transition spd="slow" advTm="10000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09600"/>
            <a:ext cx="11595100" cy="5616102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compact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801087409"/>
      </p:ext>
    </p:extLst>
  </p:cSld>
  <p:clrMapOvr>
    <a:masterClrMapping/>
  </p:clrMapOvr>
  <p:transition spd="slow" advTm="10000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1337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An official agreement made by two or more parties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85226142"/>
      </p:ext>
    </p:extLst>
  </p:cSld>
  <p:clrMapOvr>
    <a:masterClrMapping/>
  </p:clrMapOvr>
  <p:transition spd="slow" advTm="10000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42000"/>
          </a:xfrm>
        </p:spPr>
        <p:txBody>
          <a:bodyPr>
            <a:normAutofit/>
          </a:bodyPr>
          <a:lstStyle/>
          <a:p>
            <a:pPr algn="ctr"/>
            <a:r>
              <a:rPr lang="en-US" sz="16600" b="1" dirty="0" smtClean="0"/>
              <a:t>Poll </a:t>
            </a:r>
            <a:br>
              <a:rPr lang="en-US" sz="16600" b="1" dirty="0" smtClean="0"/>
            </a:br>
            <a:r>
              <a:rPr lang="en-US" sz="16600" b="1" dirty="0" smtClean="0"/>
              <a:t>tax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4009047303"/>
      </p:ext>
    </p:extLst>
  </p:cSld>
  <p:clrMapOvr>
    <a:masterClrMapping/>
  </p:clrMapOvr>
  <p:transition spd="slow" advTm="10000"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65501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sum of money required of voters before they are permitted to cast a ballot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5881209"/>
      </p:ext>
    </p:extLst>
  </p:cSld>
  <p:clrMapOvr>
    <a:masterClrMapping/>
  </p:clrMapOvr>
  <p:transition spd="slow" advTm="10000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609599"/>
            <a:ext cx="11785600" cy="6044119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ordinance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382474150"/>
      </p:ext>
    </p:extLst>
  </p:cSld>
  <p:clrMapOvr>
    <a:masterClrMapping/>
  </p:clrMapOvr>
  <p:transition spd="slow" advTm="10000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9937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law, usually of a city or county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8188564"/>
      </p:ext>
    </p:extLst>
  </p:cSld>
  <p:clrMapOvr>
    <a:masterClrMapping/>
  </p:clrMapOvr>
  <p:transition spd="slow" advTm="10000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785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Gideon </a:t>
            </a:r>
            <a:br>
              <a:rPr lang="en-US" sz="11500" b="1" dirty="0" smtClean="0"/>
            </a:br>
            <a:r>
              <a:rPr lang="en-US" sz="11500" b="1" dirty="0" smtClean="0"/>
              <a:t>v. </a:t>
            </a:r>
            <a:br>
              <a:rPr lang="en-US" sz="11500" b="1" dirty="0" smtClean="0"/>
            </a:br>
            <a:r>
              <a:rPr lang="en-US" sz="11500" b="1" dirty="0" smtClean="0"/>
              <a:t>wainwright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138322282"/>
      </p:ext>
    </p:extLst>
  </p:cSld>
  <p:clrMapOvr>
    <a:masterClrMapping/>
  </p:clrMapOvr>
  <p:transition spd="slow" advTm="10000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63555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Declared that a person accused of a major crime had the right to legal counsel during a trial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4576344"/>
      </p:ext>
    </p:extLst>
  </p:cSld>
  <p:clrMapOvr>
    <a:masterClrMapping/>
  </p:clrMapOvr>
  <p:transition spd="slow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6046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The reliance of people and countries around the world on one another for goods and services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34171617"/>
      </p:ext>
    </p:extLst>
  </p:cSld>
  <p:clrMapOvr>
    <a:masterClrMapping/>
  </p:clrMapOvr>
  <p:transition spd="slow" advTm="10000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11531600" cy="56769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House </a:t>
            </a:r>
            <a:br>
              <a:rPr lang="en-US" sz="9600" b="1" dirty="0" smtClean="0"/>
            </a:br>
            <a:r>
              <a:rPr lang="en-US" sz="9600" b="1" dirty="0" smtClean="0"/>
              <a:t>of </a:t>
            </a:r>
            <a:br>
              <a:rPr lang="en-US" sz="9600" b="1" dirty="0" smtClean="0"/>
            </a:br>
            <a:r>
              <a:rPr lang="en-US" sz="9600" b="1" dirty="0" smtClean="0"/>
              <a:t>representatives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485226205"/>
      </p:ext>
    </p:extLst>
  </p:cSld>
  <p:clrMapOvr>
    <a:masterClrMapping/>
  </p:clrMapOvr>
  <p:transition spd="slow" advTm="10000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609599"/>
            <a:ext cx="11595370" cy="565501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The lower house of congress, consisting of a different number of representatives from each state, depending on population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02865172"/>
      </p:ext>
    </p:extLst>
  </p:cSld>
  <p:clrMapOvr>
    <a:masterClrMapping/>
  </p:clrMapOvr>
  <p:transition spd="slow" advTm="10000">
    <p:push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11684000" cy="5771745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Consent of the governed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183586388"/>
      </p:ext>
    </p:extLst>
  </p:cSld>
  <p:clrMapOvr>
    <a:masterClrMapping/>
  </p:clrMapOvr>
  <p:transition spd="slow" advTm="10000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5773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An agreement made by the people to establish a government and abide by its laws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73701799"/>
      </p:ext>
    </p:extLst>
  </p:cSld>
  <p:clrMapOvr>
    <a:masterClrMapping/>
  </p:clrMapOvr>
  <p:transition spd="slow" advTm="10000">
    <p:push dir="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71745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unitary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901183165"/>
      </p:ext>
    </p:extLst>
  </p:cSld>
  <p:clrMapOvr>
    <a:masterClrMapping/>
  </p:clrMapOvr>
  <p:transition spd="slow" advTm="10000">
    <p:push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69392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system of government In which power resides with the central government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30559144"/>
      </p:ext>
    </p:extLst>
  </p:cSld>
  <p:clrMapOvr>
    <a:masterClrMapping/>
  </p:clrMapOvr>
  <p:transition spd="slow" advTm="10000">
    <p:push dir="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599"/>
            <a:ext cx="11607800" cy="5810655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citizenship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086980758"/>
      </p:ext>
    </p:extLst>
  </p:cSld>
  <p:clrMapOvr>
    <a:masterClrMapping/>
  </p:clrMapOvr>
  <p:transition spd="slow" advTm="10000">
    <p:push dir="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59664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Rights and duties of members of a state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01325119"/>
      </p:ext>
    </p:extLst>
  </p:cSld>
  <p:clrMapOvr>
    <a:masterClrMapping/>
  </p:clrMapOvr>
  <p:transition spd="slow" advTm="10000">
    <p:push dir="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166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Separation </a:t>
            </a:r>
            <a:br>
              <a:rPr lang="en-US" sz="11500" b="1" dirty="0" smtClean="0"/>
            </a:br>
            <a:r>
              <a:rPr lang="en-US" sz="11500" b="1" dirty="0" smtClean="0"/>
              <a:t>of </a:t>
            </a:r>
            <a:br>
              <a:rPr lang="en-US" sz="11500" b="1" dirty="0" smtClean="0"/>
            </a:br>
            <a:r>
              <a:rPr lang="en-US" sz="11500" b="1" dirty="0" smtClean="0"/>
              <a:t>powers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720021962"/>
      </p:ext>
    </p:extLst>
  </p:cSld>
  <p:clrMapOvr>
    <a:masterClrMapping/>
  </p:clrMapOvr>
  <p:transition spd="slow" advTm="10000">
    <p:push dir="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81065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split of authority among the legislative, executive, and judicial branches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09921160"/>
      </p:ext>
    </p:extLst>
  </p:cSld>
  <p:clrMapOvr>
    <a:masterClrMapping/>
  </p:clrMapOvr>
  <p:transition spd="slow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609600"/>
            <a:ext cx="11760200" cy="56261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Miranda </a:t>
            </a:r>
            <a:br>
              <a:rPr lang="en-US" sz="11500" b="1" dirty="0" smtClean="0"/>
            </a:br>
            <a:r>
              <a:rPr lang="en-US" sz="11500" b="1" dirty="0" smtClean="0"/>
              <a:t>v. </a:t>
            </a:r>
            <a:br>
              <a:rPr lang="en-US" sz="11500" b="1" dirty="0" smtClean="0"/>
            </a:br>
            <a:r>
              <a:rPr lang="en-US" sz="11500" b="1" dirty="0" smtClean="0"/>
              <a:t>Arizona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714245554"/>
      </p:ext>
    </p:extLst>
  </p:cSld>
  <p:clrMapOvr>
    <a:masterClrMapping/>
  </p:clrMapOvr>
  <p:transition spd="slow" advTm="10000">
    <p:push dir="u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16600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Reserved </a:t>
            </a:r>
            <a:br>
              <a:rPr lang="en-US" sz="13800" b="1" dirty="0" smtClean="0"/>
            </a:br>
            <a:r>
              <a:rPr lang="en-US" sz="13800" b="1" dirty="0" smtClean="0"/>
              <a:t>powers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883846929"/>
      </p:ext>
    </p:extLst>
  </p:cSld>
  <p:clrMapOvr>
    <a:masterClrMapping/>
  </p:clrMapOvr>
  <p:transition spd="slow" advTm="10000">
    <p:push dir="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57719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Powers that the constitution does not give to the national government that are kept by the states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85179672"/>
      </p:ext>
    </p:extLst>
  </p:cSld>
  <p:clrMapOvr>
    <a:masterClrMapping/>
  </p:clrMapOvr>
  <p:transition spd="slow" advTm="10000">
    <p:push dir="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609600"/>
            <a:ext cx="11277600" cy="58801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Representative </a:t>
            </a:r>
            <a:br>
              <a:rPr lang="en-US" sz="9600" b="1" dirty="0" smtClean="0"/>
            </a:br>
            <a:r>
              <a:rPr lang="en-US" sz="9600" b="1" dirty="0" smtClean="0"/>
              <a:t>democracy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15786484"/>
      </p:ext>
    </p:extLst>
  </p:cSld>
  <p:clrMapOvr>
    <a:masterClrMapping/>
  </p:clrMapOvr>
  <p:transition spd="slow" advTm="10000">
    <p:push dir="u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5773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government in which citizens choose a smaller group to govern on their behalf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1658428"/>
      </p:ext>
    </p:extLst>
  </p:cSld>
  <p:clrMapOvr>
    <a:masterClrMapping/>
  </p:clrMapOvr>
  <p:transition spd="slow" advTm="10000">
    <p:push dir="u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76136"/>
            <a:ext cx="9905998" cy="59817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Checks </a:t>
            </a:r>
            <a:br>
              <a:rPr lang="en-US" sz="11500" b="1" dirty="0" smtClean="0"/>
            </a:br>
            <a:r>
              <a:rPr lang="en-US" sz="11500" b="1" dirty="0" smtClean="0"/>
              <a:t>and </a:t>
            </a:r>
            <a:br>
              <a:rPr lang="en-US" sz="11500" b="1" dirty="0" smtClean="0"/>
            </a:br>
            <a:r>
              <a:rPr lang="en-US" sz="11500" b="1" dirty="0" smtClean="0"/>
              <a:t>balances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349145414"/>
      </p:ext>
    </p:extLst>
  </p:cSld>
  <p:clrMapOvr>
    <a:masterClrMapping/>
  </p:clrMapOvr>
  <p:transition spd="slow" advTm="10000">
    <p:push dir="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3283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 system in which each branch of government is able to check, or restrain, the power of the others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48178353"/>
      </p:ext>
    </p:extLst>
  </p:cSld>
  <p:clrMapOvr>
    <a:masterClrMapping/>
  </p:clrMapOvr>
  <p:transition spd="slow" advTm="10000">
    <p:push dir="u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40400"/>
          </a:xfrm>
        </p:spPr>
        <p:txBody>
          <a:bodyPr>
            <a:normAutofit/>
          </a:bodyPr>
          <a:lstStyle/>
          <a:p>
            <a:pPr algn="ctr"/>
            <a:r>
              <a:rPr lang="en-US" sz="16600" b="1" dirty="0" smtClean="0"/>
              <a:t>Natural </a:t>
            </a:r>
            <a:br>
              <a:rPr lang="en-US" sz="16600" b="1" dirty="0" smtClean="0"/>
            </a:br>
            <a:r>
              <a:rPr lang="en-US" sz="16600" b="1" dirty="0" smtClean="0"/>
              <a:t>rights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1516777070"/>
      </p:ext>
    </p:extLst>
  </p:cSld>
  <p:clrMapOvr>
    <a:masterClrMapping/>
  </p:clrMapOvr>
  <p:transition spd="slow" advTm="10000">
    <p:push dir="u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1610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Freedoms people possess relating to life, liberty, and property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14559071"/>
      </p:ext>
    </p:extLst>
  </p:cSld>
  <p:clrMapOvr>
    <a:masterClrMapping/>
  </p:clrMapOvr>
  <p:transition spd="slow" advTm="10000">
    <p:push dir="u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896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Plessy </a:t>
            </a:r>
            <a:br>
              <a:rPr lang="en-US" sz="11500" b="1" dirty="0" smtClean="0"/>
            </a:br>
            <a:r>
              <a:rPr lang="en-US" sz="11500" b="1" dirty="0" smtClean="0"/>
              <a:t>v. </a:t>
            </a:r>
            <a:br>
              <a:rPr lang="en-US" sz="11500" b="1" dirty="0" smtClean="0"/>
            </a:br>
            <a:r>
              <a:rPr lang="en-US" sz="11500" b="1" dirty="0" smtClean="0"/>
              <a:t>ferguson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793384760"/>
      </p:ext>
    </p:extLst>
  </p:cSld>
  <p:clrMapOvr>
    <a:masterClrMapping/>
  </p:clrMapOvr>
  <p:transition spd="slow" advTm="10000">
    <p:push dir="u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7174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African-</a:t>
            </a:r>
            <a:r>
              <a:rPr lang="en-US" sz="6000" dirty="0" err="1" smtClean="0"/>
              <a:t>americans</a:t>
            </a:r>
            <a:r>
              <a:rPr lang="en-US" sz="6000" dirty="0" smtClean="0"/>
              <a:t> could be provided with “separate but equal” public facilities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54915700"/>
      </p:ext>
    </p:extLst>
  </p:cSld>
  <p:clrMapOvr>
    <a:masterClrMapping/>
  </p:clrMapOvr>
  <p:transition spd="slow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1610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Ruled that at the time of arrest, suspects cannot be questioned until informed of their rights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84197492"/>
      </p:ext>
    </p:extLst>
  </p:cSld>
  <p:clrMapOvr>
    <a:masterClrMapping/>
  </p:clrMapOvr>
  <p:transition spd="slow" advTm="10000">
    <p:push dir="u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609600"/>
            <a:ext cx="11557000" cy="5226996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 smtClean="0"/>
              <a:t>Socialism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6665606"/>
      </p:ext>
    </p:extLst>
  </p:cSld>
  <p:clrMapOvr>
    <a:masterClrMapping/>
  </p:clrMapOvr>
  <p:transition spd="slow" advTm="10000">
    <p:push dir="u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609600"/>
            <a:ext cx="11381362" cy="561610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System in which society, either directly or indirectly through the government, controls all aspects of the economy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94598587"/>
      </p:ext>
    </p:extLst>
  </p:cSld>
  <p:clrMapOvr>
    <a:masterClrMapping/>
  </p:clrMapOvr>
  <p:transition spd="slow" advTm="10000">
    <p:push dir="u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4" y="609600"/>
            <a:ext cx="11653737" cy="57531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Constitutional </a:t>
            </a:r>
            <a:br>
              <a:rPr lang="en-US" sz="9600" b="1" dirty="0" smtClean="0"/>
            </a:br>
            <a:r>
              <a:rPr lang="en-US" sz="9600" b="1" dirty="0" smtClean="0"/>
              <a:t>monarchy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408820213"/>
      </p:ext>
    </p:extLst>
  </p:cSld>
  <p:clrMapOvr>
    <a:masterClrMapping/>
  </p:clrMapOvr>
  <p:transition spd="slow" advTm="10000">
    <p:push dir="u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4" y="609599"/>
            <a:ext cx="11575915" cy="583011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Monarchy in which the power of the heredity ruler is limited by the country’s constitution and laws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29520456"/>
      </p:ext>
    </p:extLst>
  </p:cSld>
  <p:clrMapOvr>
    <a:masterClrMapping/>
  </p:clrMapOvr>
  <p:transition spd="slow" advTm="10000">
    <p:push dir="u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09600"/>
            <a:ext cx="11252200" cy="57531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Commander</a:t>
            </a:r>
            <a:br>
              <a:rPr lang="en-US" sz="11500" b="1" dirty="0" smtClean="0"/>
            </a:br>
            <a:r>
              <a:rPr lang="en-US" sz="11500" b="1" dirty="0" smtClean="0"/>
              <a:t>-in-</a:t>
            </a:r>
            <a:br>
              <a:rPr lang="en-US" sz="11500" b="1" dirty="0" smtClean="0"/>
            </a:br>
            <a:r>
              <a:rPr lang="en-US" sz="11500" b="1" dirty="0" smtClean="0"/>
              <a:t>chief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468486701"/>
      </p:ext>
    </p:extLst>
  </p:cSld>
  <p:clrMapOvr>
    <a:masterClrMapping/>
  </p:clrMapOvr>
  <p:transition spd="slow" advTm="10000">
    <p:push dir="u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1610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President is the leader of the nation’s armed forces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1474310"/>
      </p:ext>
    </p:extLst>
  </p:cSld>
  <p:clrMapOvr>
    <a:masterClrMapping/>
  </p:clrMapOvr>
  <p:transition spd="slow" advTm="10000">
    <p:push dir="u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609599"/>
            <a:ext cx="11239500" cy="5479915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segregation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2132319"/>
      </p:ext>
    </p:extLst>
  </p:cSld>
  <p:clrMapOvr>
    <a:masterClrMapping/>
  </p:clrMapOvr>
  <p:transition spd="slow" advTm="10000">
    <p:push dir="u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73283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The separation of people based on color or race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50349634"/>
      </p:ext>
    </p:extLst>
  </p:cSld>
  <p:clrMapOvr>
    <a:masterClrMapping/>
  </p:clrMapOvr>
  <p:transition spd="slow" advTm="10000">
    <p:push dir="u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1830"/>
            <a:ext cx="9905998" cy="6284068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Bush </a:t>
            </a:r>
            <a:br>
              <a:rPr lang="en-US" sz="13800" b="1" dirty="0" smtClean="0"/>
            </a:br>
            <a:r>
              <a:rPr lang="en-US" sz="13800" b="1" dirty="0" smtClean="0"/>
              <a:t>v. </a:t>
            </a:r>
            <a:br>
              <a:rPr lang="en-US" sz="13800" b="1" dirty="0" smtClean="0"/>
            </a:br>
            <a:r>
              <a:rPr lang="en-US" sz="13800" b="1" dirty="0" smtClean="0"/>
              <a:t>gore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8621740"/>
      </p:ext>
    </p:extLst>
  </p:cSld>
  <p:clrMapOvr>
    <a:masterClrMapping/>
  </p:clrMapOvr>
  <p:transition spd="slow" advTm="10000">
    <p:push dir="u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4" y="609600"/>
            <a:ext cx="11556460" cy="573283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Ruled that florida recount of presidential votes violated fourteenth amendment; recount stopped and bush became president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12236030"/>
      </p:ext>
    </p:extLst>
  </p:cSld>
  <p:clrMapOvr>
    <a:masterClrMapping/>
  </p:clrMapOvr>
  <p:transition spd="slow" advTm="10000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537</TotalTime>
  <Words>927</Words>
  <Application>Microsoft Office PowerPoint</Application>
  <PresentationFormat>Widescreen</PresentationFormat>
  <Paragraphs>134</Paragraphs>
  <Slides>133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6" baseType="lpstr">
      <vt:lpstr>Arial</vt:lpstr>
      <vt:lpstr>Century Gothic</vt:lpstr>
      <vt:lpstr>Mesh</vt:lpstr>
      <vt:lpstr>Eoc boot camp vocab</vt:lpstr>
      <vt:lpstr>senate</vt:lpstr>
      <vt:lpstr>The upper house of congress, consisting of two  representatives from each state</vt:lpstr>
      <vt:lpstr>Implied  powers</vt:lpstr>
      <vt:lpstr>Power that congress has that is not stated explicitly in the constitution </vt:lpstr>
      <vt:lpstr>Global interdependence</vt:lpstr>
      <vt:lpstr>The reliance of people and countries around the world on one another for goods and services</vt:lpstr>
      <vt:lpstr>Miranda  v.  Arizona</vt:lpstr>
      <vt:lpstr>Ruled that at the time of arrest, suspects cannot be questioned until informed of their rights</vt:lpstr>
      <vt:lpstr>pardon</vt:lpstr>
      <vt:lpstr>A declaration of forgiveness and freedom from punishment </vt:lpstr>
      <vt:lpstr>Reprieve </vt:lpstr>
      <vt:lpstr>An order to delay a person’s punishment until a higher court can hear the case</vt:lpstr>
      <vt:lpstr>Due process</vt:lpstr>
      <vt:lpstr>Following established legal procedures</vt:lpstr>
      <vt:lpstr>propaganda</vt:lpstr>
      <vt:lpstr>Information, especially of a biased or misleading nature, used to promote or publicize a particular political cause or point of view</vt:lpstr>
      <vt:lpstr>impeach</vt:lpstr>
      <vt:lpstr>To accuse government officials of misconduct in office </vt:lpstr>
      <vt:lpstr>federalists</vt:lpstr>
      <vt:lpstr>Supporters of the constitution </vt:lpstr>
      <vt:lpstr>United states v.  nixon</vt:lpstr>
      <vt:lpstr>Proved that even the president was not above the law, thereby reinforcing the rule of law</vt:lpstr>
      <vt:lpstr>felonies</vt:lpstr>
      <vt:lpstr>A type of crime more serious than a misdemeanor, such as murder, rape, kidnapping, or robbery</vt:lpstr>
      <vt:lpstr>bias</vt:lpstr>
      <vt:lpstr>Favoring one view</vt:lpstr>
      <vt:lpstr>symbolism</vt:lpstr>
      <vt:lpstr>The use of symbols to represent ideas or qualities </vt:lpstr>
      <vt:lpstr>Legislative branch</vt:lpstr>
      <vt:lpstr>The lawmaking branch of government; congress</vt:lpstr>
      <vt:lpstr>Executive  branch</vt:lpstr>
      <vt:lpstr>The branch of government that carries out laws; president </vt:lpstr>
      <vt:lpstr>Judicial  branch</vt:lpstr>
      <vt:lpstr>The branch of government that interprets laws; supreme court</vt:lpstr>
      <vt:lpstr>Unalienable  rights</vt:lpstr>
      <vt:lpstr>refers to that which cannot be given away or taken away</vt:lpstr>
      <vt:lpstr>misdemeanors</vt:lpstr>
      <vt:lpstr>The least serious type of crime; minor crime for which a person can be fined a small sum of money or jailed for up to a year</vt:lpstr>
      <vt:lpstr>Diplomacy </vt:lpstr>
      <vt:lpstr>the profession, activity, or skill of managing international relations, typically by a country's representatives abroad. </vt:lpstr>
      <vt:lpstr>naturalization</vt:lpstr>
      <vt:lpstr>A legal process to obtain citizenship</vt:lpstr>
      <vt:lpstr>Enumerated  powers</vt:lpstr>
      <vt:lpstr>Powers granted directly to the national government by the constitution; another name for expressed powers</vt:lpstr>
      <vt:lpstr>Concurrent  powers</vt:lpstr>
      <vt:lpstr>Powers shared by the state and federal governments</vt:lpstr>
      <vt:lpstr>Public  policy</vt:lpstr>
      <vt:lpstr>The course of action the government takes in response to an issue or a problem</vt:lpstr>
      <vt:lpstr>Rule  of  law</vt:lpstr>
      <vt:lpstr>Principle that the law applies to everyone, even those who govern</vt:lpstr>
      <vt:lpstr>Article </vt:lpstr>
      <vt:lpstr>One of several main parts of the constitution </vt:lpstr>
      <vt:lpstr>anarchy</vt:lpstr>
      <vt:lpstr>The absence of any form of government</vt:lpstr>
      <vt:lpstr>Expressed  powers</vt:lpstr>
      <vt:lpstr>Power that the u.s. congress has that is specifically listed in the constitution </vt:lpstr>
      <vt:lpstr>suffrage</vt:lpstr>
      <vt:lpstr>The right to vote</vt:lpstr>
      <vt:lpstr>Elastic  clause</vt:lpstr>
      <vt:lpstr>Gives congress the right to make all laws “necessary and proper” to carry out its expressed powers</vt:lpstr>
      <vt:lpstr>compact</vt:lpstr>
      <vt:lpstr>An official agreement made by two or more parties </vt:lpstr>
      <vt:lpstr>Poll  tax</vt:lpstr>
      <vt:lpstr>A sum of money required of voters before they are permitted to cast a ballot </vt:lpstr>
      <vt:lpstr>ordinance</vt:lpstr>
      <vt:lpstr>A law, usually of a city or county</vt:lpstr>
      <vt:lpstr>Gideon  v.  wainwright</vt:lpstr>
      <vt:lpstr>Declared that a person accused of a major crime had the right to legal counsel during a trial</vt:lpstr>
      <vt:lpstr>House  of  representatives</vt:lpstr>
      <vt:lpstr>The lower house of congress, consisting of a different number of representatives from each state, depending on population</vt:lpstr>
      <vt:lpstr>Consent of the governed</vt:lpstr>
      <vt:lpstr>An agreement made by the people to establish a government and abide by its laws</vt:lpstr>
      <vt:lpstr>unitary</vt:lpstr>
      <vt:lpstr>A system of government In which power resides with the central government</vt:lpstr>
      <vt:lpstr>citizenship</vt:lpstr>
      <vt:lpstr>Rights and duties of members of a state</vt:lpstr>
      <vt:lpstr>Separation  of  powers</vt:lpstr>
      <vt:lpstr>The split of authority among the legislative, executive, and judicial branches </vt:lpstr>
      <vt:lpstr>Reserved  powers</vt:lpstr>
      <vt:lpstr>Powers that the constitution does not give to the national government that are kept by the states</vt:lpstr>
      <vt:lpstr>Representative  democracy</vt:lpstr>
      <vt:lpstr>A government in which citizens choose a smaller group to govern on their behalf</vt:lpstr>
      <vt:lpstr>Checks  and  balances</vt:lpstr>
      <vt:lpstr>A system in which each branch of government is able to check, or restrain, the power of the others </vt:lpstr>
      <vt:lpstr>Natural  rights</vt:lpstr>
      <vt:lpstr>Freedoms people possess relating to life, liberty, and property</vt:lpstr>
      <vt:lpstr>Plessy  v.  ferguson</vt:lpstr>
      <vt:lpstr>African-americans could be provided with “separate but equal” public facilities</vt:lpstr>
      <vt:lpstr>Socialism </vt:lpstr>
      <vt:lpstr>System in which society, either directly or indirectly through the government, controls all aspects of the economy</vt:lpstr>
      <vt:lpstr>Constitutional  monarchy</vt:lpstr>
      <vt:lpstr>Monarchy in which the power of the heredity ruler is limited by the country’s constitution and laws</vt:lpstr>
      <vt:lpstr>Commander -in- chief</vt:lpstr>
      <vt:lpstr>President is the leader of the nation’s armed forces</vt:lpstr>
      <vt:lpstr>segregation</vt:lpstr>
      <vt:lpstr>The separation of people based on color or race</vt:lpstr>
      <vt:lpstr>Bush  v.  gore</vt:lpstr>
      <vt:lpstr>Ruled that florida recount of presidential votes violated fourteenth amendment; recount stopped and bush became president </vt:lpstr>
      <vt:lpstr>Brown  v.  board of education</vt:lpstr>
      <vt:lpstr>Ruled on desegregation of public schools</vt:lpstr>
      <vt:lpstr>Social  contract </vt:lpstr>
      <vt:lpstr>An agreement among people in a society with a government </vt:lpstr>
      <vt:lpstr>Communism </vt:lpstr>
      <vt:lpstr>All productive resources are government owned and operated; Government makes all major economic decisions</vt:lpstr>
      <vt:lpstr>Anti-federalists </vt:lpstr>
      <vt:lpstr>Those who opposed ratification of the constitution </vt:lpstr>
      <vt:lpstr>Marbury  v.  madison</vt:lpstr>
      <vt:lpstr>Established the supreme court’s power of judicial review </vt:lpstr>
      <vt:lpstr>boycott</vt:lpstr>
      <vt:lpstr>The refusal to purchase certain goods or services </vt:lpstr>
      <vt:lpstr>Lobbyist </vt:lpstr>
      <vt:lpstr>Representative of an interest group who contacts lawmakers or other government officials directly to influence their policy making</vt:lpstr>
      <vt:lpstr>immigrants</vt:lpstr>
      <vt:lpstr>A person who moves permanently to a new country</vt:lpstr>
      <vt:lpstr>Popular sovereignty </vt:lpstr>
      <vt:lpstr>The idea that power lies with the people </vt:lpstr>
      <vt:lpstr>citizens</vt:lpstr>
      <vt:lpstr>Community member who owes loyalty to the government and is entitled to protection from it</vt:lpstr>
      <vt:lpstr>democracy</vt:lpstr>
      <vt:lpstr>A government in which citizens hold the power to rule</vt:lpstr>
      <vt:lpstr>federalism</vt:lpstr>
      <vt:lpstr>A form of government in which power is divided between the federal, or national, government and the states</vt:lpstr>
      <vt:lpstr>preamble</vt:lpstr>
      <vt:lpstr>Opening section of the constitution; states the goals and purposes of the government </vt:lpstr>
      <vt:lpstr>Supremacy clause</vt:lpstr>
      <vt:lpstr>Makes the federal laws prevail over state laws when there is a conflict </vt:lpstr>
      <vt:lpstr>Dual-court system</vt:lpstr>
      <vt:lpstr>A court system made up of both federal and state courts</vt:lpstr>
      <vt:lpstr>Judicial review</vt:lpstr>
      <vt:lpstr>The power of the supreme court to say whether any federal, state, or local law or government action goes against the constitution </vt:lpstr>
      <vt:lpstr>Mcculloch v. Maryland </vt:lpstr>
      <vt:lpstr>Ruled that in a conflict between national and state power, the national government is supreme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Rappaport</dc:creator>
  <cp:lastModifiedBy>andrewrappaport@knights.ucf.edu</cp:lastModifiedBy>
  <cp:revision>33</cp:revision>
  <dcterms:created xsi:type="dcterms:W3CDTF">2014-05-02T13:37:54Z</dcterms:created>
  <dcterms:modified xsi:type="dcterms:W3CDTF">2014-05-04T09:37:02Z</dcterms:modified>
</cp:coreProperties>
</file>