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sldIdLst>
    <p:sldId id="256" r:id="rId2"/>
    <p:sldId id="257" r:id="rId3"/>
    <p:sldId id="369" r:id="rId4"/>
    <p:sldId id="259" r:id="rId5"/>
    <p:sldId id="261" r:id="rId6"/>
    <p:sldId id="260" r:id="rId7"/>
    <p:sldId id="370" r:id="rId8"/>
    <p:sldId id="263" r:id="rId9"/>
    <p:sldId id="264" r:id="rId10"/>
    <p:sldId id="265" r:id="rId11"/>
    <p:sldId id="371" r:id="rId12"/>
    <p:sldId id="267" r:id="rId13"/>
    <p:sldId id="268" r:id="rId14"/>
    <p:sldId id="269" r:id="rId15"/>
    <p:sldId id="271" r:id="rId16"/>
    <p:sldId id="272" r:id="rId17"/>
    <p:sldId id="273" r:id="rId18"/>
    <p:sldId id="270" r:id="rId19"/>
    <p:sldId id="372" r:id="rId20"/>
    <p:sldId id="275" r:id="rId21"/>
    <p:sldId id="373" r:id="rId22"/>
    <p:sldId id="276" r:id="rId23"/>
    <p:sldId id="374" r:id="rId24"/>
    <p:sldId id="279" r:id="rId25"/>
    <p:sldId id="280" r:id="rId26"/>
    <p:sldId id="281" r:id="rId27"/>
    <p:sldId id="375" r:id="rId28"/>
    <p:sldId id="282" r:id="rId29"/>
    <p:sldId id="283" r:id="rId30"/>
    <p:sldId id="284" r:id="rId31"/>
    <p:sldId id="285" r:id="rId32"/>
    <p:sldId id="286" r:id="rId33"/>
    <p:sldId id="376" r:id="rId34"/>
    <p:sldId id="288" r:id="rId35"/>
    <p:sldId id="377" r:id="rId36"/>
    <p:sldId id="290" r:id="rId37"/>
    <p:sldId id="378"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80" r:id="rId52"/>
    <p:sldId id="305" r:id="rId53"/>
    <p:sldId id="381" r:id="rId54"/>
    <p:sldId id="308" r:id="rId55"/>
    <p:sldId id="309" r:id="rId56"/>
    <p:sldId id="310" r:id="rId57"/>
    <p:sldId id="311" r:id="rId58"/>
    <p:sldId id="312" r:id="rId59"/>
    <p:sldId id="313" r:id="rId60"/>
    <p:sldId id="314" r:id="rId61"/>
    <p:sldId id="315" r:id="rId62"/>
    <p:sldId id="316" r:id="rId63"/>
    <p:sldId id="382" r:id="rId64"/>
    <p:sldId id="318" r:id="rId65"/>
    <p:sldId id="383" r:id="rId66"/>
    <p:sldId id="320" r:id="rId67"/>
    <p:sldId id="321" r:id="rId68"/>
    <p:sldId id="322" r:id="rId69"/>
    <p:sldId id="323" r:id="rId70"/>
    <p:sldId id="324" r:id="rId71"/>
    <p:sldId id="325" r:id="rId72"/>
    <p:sldId id="326" r:id="rId73"/>
    <p:sldId id="384"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8" r:id="rId104"/>
    <p:sldId id="357" r:id="rId105"/>
    <p:sldId id="359" r:id="rId106"/>
    <p:sldId id="360" r:id="rId107"/>
    <p:sldId id="361" r:id="rId108"/>
    <p:sldId id="362" r:id="rId109"/>
    <p:sldId id="363" r:id="rId110"/>
    <p:sldId id="364" r:id="rId111"/>
    <p:sldId id="366" r:id="rId112"/>
    <p:sldId id="365" r:id="rId113"/>
    <p:sldId id="367" r:id="rId114"/>
    <p:sldId id="368"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660"/>
  </p:normalViewPr>
  <p:slideViewPr>
    <p:cSldViewPr snapToGrid="0">
      <p:cViewPr varScale="1">
        <p:scale>
          <a:sx n="77" d="100"/>
          <a:sy n="77"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506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88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23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449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598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15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1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905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399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526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75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09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652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4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10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66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4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3/27/2015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81546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8" y="1447800"/>
            <a:ext cx="11398684" cy="3329581"/>
          </a:xfrm>
        </p:spPr>
        <p:txBody>
          <a:bodyPr/>
          <a:lstStyle/>
          <a:p>
            <a:pPr algn="ctr"/>
            <a:r>
              <a:rPr lang="en-US" dirty="0" smtClean="0"/>
              <a:t>END-OF-COURSE </a:t>
            </a:r>
            <a:br>
              <a:rPr lang="en-US" dirty="0" smtClean="0"/>
            </a:br>
            <a:r>
              <a:rPr lang="en-US" dirty="0" smtClean="0"/>
              <a:t>PRACTICE QUESTIONS</a:t>
            </a:r>
            <a:endParaRPr lang="en-US" dirty="0"/>
          </a:p>
        </p:txBody>
      </p:sp>
      <p:sp>
        <p:nvSpPr>
          <p:cNvPr id="3" name="Subtitle 2"/>
          <p:cNvSpPr>
            <a:spLocks noGrp="1"/>
          </p:cNvSpPr>
          <p:nvPr>
            <p:ph type="subTitle" idx="1"/>
          </p:nvPr>
        </p:nvSpPr>
        <p:spPr>
          <a:xfrm>
            <a:off x="5085566" y="4777381"/>
            <a:ext cx="4669577" cy="861420"/>
          </a:xfrm>
        </p:spPr>
        <p:txBody>
          <a:bodyPr/>
          <a:lstStyle/>
          <a:p>
            <a:r>
              <a:rPr lang="en-US" dirty="0" smtClean="0"/>
              <a:t>Civics</a:t>
            </a:r>
            <a:endParaRPr lang="en-US" dirty="0"/>
          </a:p>
        </p:txBody>
      </p:sp>
    </p:spTree>
    <p:extLst>
      <p:ext uri="{BB962C8B-B14F-4D97-AF65-F5344CB8AC3E}">
        <p14:creationId xmlns:p14="http://schemas.microsoft.com/office/powerpoint/2010/main" val="866006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245633"/>
            <a:ext cx="9404723" cy="840217"/>
          </a:xfrm>
        </p:spPr>
        <p:txBody>
          <a:bodyPr>
            <a:normAutofit/>
          </a:bodyPr>
          <a:lstStyle/>
          <a:p>
            <a:r>
              <a:rPr lang="en-US" b="1" dirty="0" smtClean="0"/>
              <a:t>Question 5</a:t>
            </a:r>
            <a:endParaRPr lang="en-US" b="1" dirty="0"/>
          </a:p>
        </p:txBody>
      </p:sp>
      <p:sp>
        <p:nvSpPr>
          <p:cNvPr id="3" name="Content Placeholder 2"/>
          <p:cNvSpPr>
            <a:spLocks noGrp="1"/>
          </p:cNvSpPr>
          <p:nvPr>
            <p:ph sz="half" idx="1"/>
          </p:nvPr>
        </p:nvSpPr>
        <p:spPr>
          <a:xfrm>
            <a:off x="349423" y="1085851"/>
            <a:ext cx="5784677" cy="666750"/>
          </a:xfrm>
        </p:spPr>
        <p:txBody>
          <a:bodyPr>
            <a:normAutofit/>
          </a:bodyPr>
          <a:lstStyle/>
          <a:p>
            <a:r>
              <a:rPr lang="en-US" dirty="0"/>
              <a:t>The passage below was written by John Locke in his </a:t>
            </a:r>
            <a:r>
              <a:rPr lang="en-US" i="1" dirty="0"/>
              <a:t>Second Treatise on Civil Government</a:t>
            </a:r>
            <a:r>
              <a:rPr lang="en-US" dirty="0" smtClean="0"/>
              <a:t>.</a:t>
            </a:r>
          </a:p>
          <a:p>
            <a:endParaRPr lang="en-US" dirty="0"/>
          </a:p>
          <a:p>
            <a:endParaRPr lang="en-US" dirty="0" smtClean="0"/>
          </a:p>
          <a:p>
            <a:endParaRPr lang="en-US" dirty="0" smtClean="0"/>
          </a:p>
          <a:p>
            <a:endParaRPr lang="en-US" dirty="0"/>
          </a:p>
        </p:txBody>
      </p:sp>
      <p:sp>
        <p:nvSpPr>
          <p:cNvPr id="5" name="Content Placeholder 4"/>
          <p:cNvSpPr>
            <a:spLocks noGrp="1"/>
          </p:cNvSpPr>
          <p:nvPr>
            <p:ph sz="half" idx="2"/>
          </p:nvPr>
        </p:nvSpPr>
        <p:spPr>
          <a:xfrm>
            <a:off x="6275563" y="1322011"/>
            <a:ext cx="5706888" cy="5193089"/>
          </a:xfrm>
        </p:spPr>
        <p:txBody>
          <a:bodyPr>
            <a:noAutofit/>
          </a:bodyPr>
          <a:lstStyle/>
          <a:p>
            <a:pPr marL="0" indent="0">
              <a:buNone/>
            </a:pPr>
            <a:r>
              <a:rPr lang="en-US" sz="2000" dirty="0"/>
              <a:t>Based on this passage, with which complaint in the Declaration of Independence would John Locke agree?</a:t>
            </a:r>
          </a:p>
          <a:p>
            <a:r>
              <a:rPr lang="en-US" sz="2000" dirty="0"/>
              <a:t>A. He has affected to render the Military independent of and superior to the Civil power.</a:t>
            </a:r>
          </a:p>
          <a:p>
            <a:r>
              <a:rPr lang="en-US" sz="2000" dirty="0"/>
              <a:t>B. He has erected a multitude of New Offices, and sent hither swarms of Officers to harass our people...</a:t>
            </a:r>
          </a:p>
          <a:p>
            <a:r>
              <a:rPr lang="en-US" sz="2000" dirty="0"/>
              <a:t>C. He has kept among us, in times of peace, Standing Armies without the Consent of our legislatures.</a:t>
            </a:r>
          </a:p>
          <a:p>
            <a:r>
              <a:rPr lang="en-US" sz="2000" dirty="0"/>
              <a:t>D. He has refused his Assent to Laws, the most wholesome and necessary for the public good.</a:t>
            </a:r>
          </a:p>
          <a:p>
            <a:endParaRPr lang="en-US" sz="2000" dirty="0"/>
          </a:p>
        </p:txBody>
      </p:sp>
      <p:pic>
        <p:nvPicPr>
          <p:cNvPr id="4" name="Picture 3"/>
          <p:cNvPicPr>
            <a:picLocks noChangeAspect="1"/>
          </p:cNvPicPr>
          <p:nvPr/>
        </p:nvPicPr>
        <p:blipFill>
          <a:blip r:embed="rId2"/>
          <a:stretch>
            <a:fillRect/>
          </a:stretch>
        </p:blipFill>
        <p:spPr>
          <a:xfrm>
            <a:off x="207961" y="1752601"/>
            <a:ext cx="5926139" cy="4762499"/>
          </a:xfrm>
          <a:prstGeom prst="rect">
            <a:avLst/>
          </a:prstGeom>
        </p:spPr>
      </p:pic>
    </p:spTree>
    <p:extLst>
      <p:ext uri="{BB962C8B-B14F-4D97-AF65-F5344CB8AC3E}">
        <p14:creationId xmlns:p14="http://schemas.microsoft.com/office/powerpoint/2010/main" val="28847107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1" y="262218"/>
            <a:ext cx="9404723" cy="747432"/>
          </a:xfrm>
        </p:spPr>
        <p:txBody>
          <a:bodyPr/>
          <a:lstStyle/>
          <a:p>
            <a:r>
              <a:rPr lang="en-US" b="1" dirty="0" smtClean="0"/>
              <a:t>Question 49</a:t>
            </a:r>
            <a:endParaRPr lang="en-US" b="1" dirty="0"/>
          </a:p>
        </p:txBody>
      </p:sp>
      <p:sp>
        <p:nvSpPr>
          <p:cNvPr id="3" name="Content Placeholder 2"/>
          <p:cNvSpPr>
            <a:spLocks noGrp="1"/>
          </p:cNvSpPr>
          <p:nvPr>
            <p:ph idx="1"/>
          </p:nvPr>
        </p:nvSpPr>
        <p:spPr>
          <a:xfrm>
            <a:off x="171450" y="1200150"/>
            <a:ext cx="11772900" cy="5391150"/>
          </a:xfrm>
        </p:spPr>
        <p:txBody>
          <a:bodyPr>
            <a:noAutofit/>
          </a:bodyPr>
          <a:lstStyle/>
          <a:p>
            <a:pPr marL="0" indent="0">
              <a:buNone/>
            </a:pPr>
            <a:r>
              <a:rPr lang="en-US" sz="3600" dirty="0"/>
              <a:t>Which of the following accurately describes one way an amendment to the U.S. </a:t>
            </a:r>
            <a:r>
              <a:rPr lang="en-US" sz="3600" dirty="0" smtClean="0"/>
              <a:t>Constitution may </a:t>
            </a:r>
            <a:r>
              <a:rPr lang="en-US" sz="3600" dirty="0"/>
              <a:t>be proposed</a:t>
            </a:r>
            <a:r>
              <a:rPr lang="en-US" sz="3600" dirty="0" smtClean="0"/>
              <a:t>?</a:t>
            </a:r>
          </a:p>
          <a:p>
            <a:pPr marL="0" indent="0">
              <a:buNone/>
            </a:pPr>
            <a:endParaRPr lang="en-US" sz="3600" dirty="0"/>
          </a:p>
          <a:p>
            <a:r>
              <a:rPr lang="en-US" sz="3600" dirty="0"/>
              <a:t>A. </a:t>
            </a:r>
            <a:r>
              <a:rPr lang="en-US" sz="3600" dirty="0" smtClean="0"/>
              <a:t>2/3</a:t>
            </a:r>
            <a:r>
              <a:rPr lang="en-US" sz="3600" baseline="30000" dirty="0" smtClean="0"/>
              <a:t>rds</a:t>
            </a:r>
            <a:r>
              <a:rPr lang="en-US" sz="3600" dirty="0" smtClean="0"/>
              <a:t> of </a:t>
            </a:r>
            <a:r>
              <a:rPr lang="en-US" sz="3600" dirty="0"/>
              <a:t>Congress votes to propose.</a:t>
            </a:r>
          </a:p>
          <a:p>
            <a:r>
              <a:rPr lang="en-US" sz="3600" dirty="0"/>
              <a:t>B. </a:t>
            </a:r>
            <a:r>
              <a:rPr lang="en-US" sz="3600" dirty="0" smtClean="0"/>
              <a:t>2/3</a:t>
            </a:r>
            <a:r>
              <a:rPr lang="en-US" sz="3600" baseline="30000" dirty="0" smtClean="0"/>
              <a:t>rds</a:t>
            </a:r>
            <a:r>
              <a:rPr lang="en-US" sz="3600" dirty="0" smtClean="0"/>
              <a:t> of </a:t>
            </a:r>
            <a:r>
              <a:rPr lang="en-US" sz="3600" dirty="0"/>
              <a:t>citizens nationwide vote to propose.</a:t>
            </a:r>
          </a:p>
          <a:p>
            <a:r>
              <a:rPr lang="en-US" sz="3600" dirty="0"/>
              <a:t>C. </a:t>
            </a:r>
            <a:r>
              <a:rPr lang="en-US" sz="3600" dirty="0" smtClean="0"/>
              <a:t>3/4</a:t>
            </a:r>
            <a:r>
              <a:rPr lang="en-US" sz="3600" baseline="30000" dirty="0" smtClean="0"/>
              <a:t>ths</a:t>
            </a:r>
            <a:r>
              <a:rPr lang="en-US" sz="3600" dirty="0" smtClean="0"/>
              <a:t> of </a:t>
            </a:r>
            <a:r>
              <a:rPr lang="en-US" sz="3600" dirty="0"/>
              <a:t>state legislatures vote to propose.</a:t>
            </a:r>
          </a:p>
          <a:p>
            <a:r>
              <a:rPr lang="en-US" sz="3600" dirty="0"/>
              <a:t>D. </a:t>
            </a:r>
            <a:r>
              <a:rPr lang="en-US" sz="3600" dirty="0" smtClean="0"/>
              <a:t>3/4</a:t>
            </a:r>
            <a:r>
              <a:rPr lang="en-US" sz="3600" baseline="30000" dirty="0" smtClean="0"/>
              <a:t>ths</a:t>
            </a:r>
            <a:r>
              <a:rPr lang="en-US" sz="3600" dirty="0" smtClean="0"/>
              <a:t> of </a:t>
            </a:r>
            <a:r>
              <a:rPr lang="en-US" sz="3600" dirty="0"/>
              <a:t>Congress votes to propose</a:t>
            </a:r>
            <a:r>
              <a:rPr lang="en-US" sz="4000" dirty="0"/>
              <a:t>.</a:t>
            </a:r>
          </a:p>
        </p:txBody>
      </p:sp>
    </p:spTree>
    <p:extLst>
      <p:ext uri="{BB962C8B-B14F-4D97-AF65-F5344CB8AC3E}">
        <p14:creationId xmlns:p14="http://schemas.microsoft.com/office/powerpoint/2010/main" val="18818012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1" y="262218"/>
            <a:ext cx="9404723" cy="747432"/>
          </a:xfrm>
        </p:spPr>
        <p:txBody>
          <a:bodyPr/>
          <a:lstStyle/>
          <a:p>
            <a:r>
              <a:rPr lang="en-US" b="1" dirty="0" smtClean="0">
                <a:solidFill>
                  <a:srgbClr val="FF0000"/>
                </a:solidFill>
              </a:rPr>
              <a:t>Answer 49</a:t>
            </a:r>
            <a:endParaRPr lang="en-US" b="1" dirty="0">
              <a:solidFill>
                <a:srgbClr val="FF0000"/>
              </a:solidFill>
            </a:endParaRPr>
          </a:p>
        </p:txBody>
      </p:sp>
      <p:sp>
        <p:nvSpPr>
          <p:cNvPr id="3" name="Content Placeholder 2"/>
          <p:cNvSpPr>
            <a:spLocks noGrp="1"/>
          </p:cNvSpPr>
          <p:nvPr>
            <p:ph idx="1"/>
          </p:nvPr>
        </p:nvSpPr>
        <p:spPr>
          <a:xfrm>
            <a:off x="171450" y="1200150"/>
            <a:ext cx="11772900" cy="5391150"/>
          </a:xfrm>
        </p:spPr>
        <p:txBody>
          <a:bodyPr>
            <a:noAutofit/>
          </a:bodyPr>
          <a:lstStyle/>
          <a:p>
            <a:pPr marL="0" indent="0">
              <a:buNone/>
            </a:pPr>
            <a:r>
              <a:rPr lang="en-US" sz="3600" dirty="0"/>
              <a:t>Which of the following accurately describes one way an amendment to the U.S. </a:t>
            </a:r>
            <a:r>
              <a:rPr lang="en-US" sz="3600" dirty="0" smtClean="0"/>
              <a:t>Constitution may </a:t>
            </a:r>
            <a:r>
              <a:rPr lang="en-US" sz="3600" dirty="0"/>
              <a:t>be proposed</a:t>
            </a:r>
            <a:r>
              <a:rPr lang="en-US" sz="3600" dirty="0" smtClean="0"/>
              <a:t>?</a:t>
            </a:r>
          </a:p>
          <a:p>
            <a:pPr marL="0" indent="0">
              <a:buNone/>
            </a:pPr>
            <a:endParaRPr lang="en-US" sz="3600" dirty="0"/>
          </a:p>
          <a:p>
            <a:r>
              <a:rPr lang="en-US" sz="3600" b="1" dirty="0">
                <a:solidFill>
                  <a:srgbClr val="FF0000"/>
                </a:solidFill>
              </a:rPr>
              <a:t>A. </a:t>
            </a:r>
            <a:r>
              <a:rPr lang="en-US" sz="3600" b="1" dirty="0" smtClean="0">
                <a:solidFill>
                  <a:srgbClr val="FF0000"/>
                </a:solidFill>
              </a:rPr>
              <a:t>2/3</a:t>
            </a:r>
            <a:r>
              <a:rPr lang="en-US" sz="3600" b="1" baseline="30000" dirty="0" smtClean="0">
                <a:solidFill>
                  <a:srgbClr val="FF0000"/>
                </a:solidFill>
              </a:rPr>
              <a:t>rds</a:t>
            </a:r>
            <a:r>
              <a:rPr lang="en-US" sz="3600" b="1" dirty="0" smtClean="0">
                <a:solidFill>
                  <a:srgbClr val="FF0000"/>
                </a:solidFill>
              </a:rPr>
              <a:t> of </a:t>
            </a:r>
            <a:r>
              <a:rPr lang="en-US" sz="3600" b="1" dirty="0">
                <a:solidFill>
                  <a:srgbClr val="FF0000"/>
                </a:solidFill>
              </a:rPr>
              <a:t>Congress votes to propose.</a:t>
            </a:r>
          </a:p>
          <a:p>
            <a:r>
              <a:rPr lang="en-US" sz="3600" dirty="0"/>
              <a:t>B. </a:t>
            </a:r>
            <a:r>
              <a:rPr lang="en-US" sz="3600" dirty="0" smtClean="0"/>
              <a:t>2/3</a:t>
            </a:r>
            <a:r>
              <a:rPr lang="en-US" sz="3600" baseline="30000" dirty="0" smtClean="0"/>
              <a:t>rds</a:t>
            </a:r>
            <a:r>
              <a:rPr lang="en-US" sz="3600" dirty="0" smtClean="0"/>
              <a:t> of </a:t>
            </a:r>
            <a:r>
              <a:rPr lang="en-US" sz="3600" dirty="0"/>
              <a:t>citizens nationwide vote to propose.</a:t>
            </a:r>
          </a:p>
          <a:p>
            <a:r>
              <a:rPr lang="en-US" sz="3600" dirty="0"/>
              <a:t>C. </a:t>
            </a:r>
            <a:r>
              <a:rPr lang="en-US" sz="3600" dirty="0" smtClean="0"/>
              <a:t>3/4</a:t>
            </a:r>
            <a:r>
              <a:rPr lang="en-US" sz="3600" baseline="30000" dirty="0" smtClean="0"/>
              <a:t>ths</a:t>
            </a:r>
            <a:r>
              <a:rPr lang="en-US" sz="3600" dirty="0" smtClean="0"/>
              <a:t> of </a:t>
            </a:r>
            <a:r>
              <a:rPr lang="en-US" sz="3600" dirty="0"/>
              <a:t>state legislatures vote to propose.</a:t>
            </a:r>
          </a:p>
          <a:p>
            <a:r>
              <a:rPr lang="en-US" sz="3600" dirty="0"/>
              <a:t>D. </a:t>
            </a:r>
            <a:r>
              <a:rPr lang="en-US" sz="3600" dirty="0" smtClean="0"/>
              <a:t>3/4</a:t>
            </a:r>
            <a:r>
              <a:rPr lang="en-US" sz="3600" baseline="30000" dirty="0" smtClean="0"/>
              <a:t>ths</a:t>
            </a:r>
            <a:r>
              <a:rPr lang="en-US" sz="3600" dirty="0" smtClean="0"/>
              <a:t> of </a:t>
            </a:r>
            <a:r>
              <a:rPr lang="en-US" sz="3600" dirty="0"/>
              <a:t>Congress votes to propose.</a:t>
            </a:r>
          </a:p>
        </p:txBody>
      </p:sp>
    </p:spTree>
    <p:extLst>
      <p:ext uri="{BB962C8B-B14F-4D97-AF65-F5344CB8AC3E}">
        <p14:creationId xmlns:p14="http://schemas.microsoft.com/office/powerpoint/2010/main" val="18361266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43168"/>
            <a:ext cx="9404723" cy="728382"/>
          </a:xfrm>
        </p:spPr>
        <p:txBody>
          <a:bodyPr/>
          <a:lstStyle/>
          <a:p>
            <a:r>
              <a:rPr lang="en-US" b="1" dirty="0" smtClean="0"/>
              <a:t>Question 50</a:t>
            </a:r>
            <a:endParaRPr lang="en-US" b="1" dirty="0"/>
          </a:p>
        </p:txBody>
      </p:sp>
      <p:sp>
        <p:nvSpPr>
          <p:cNvPr id="3" name="Content Placeholder 2"/>
          <p:cNvSpPr>
            <a:spLocks noGrp="1"/>
          </p:cNvSpPr>
          <p:nvPr>
            <p:ph idx="1"/>
          </p:nvPr>
        </p:nvSpPr>
        <p:spPr>
          <a:xfrm>
            <a:off x="379412" y="1405218"/>
            <a:ext cx="11450638" cy="5167032"/>
          </a:xfrm>
        </p:spPr>
        <p:txBody>
          <a:bodyPr>
            <a:normAutofit fontScale="92500" lnSpcReduction="10000"/>
          </a:bodyPr>
          <a:lstStyle/>
          <a:p>
            <a:pPr marL="0" indent="0">
              <a:buNone/>
            </a:pPr>
            <a:r>
              <a:rPr lang="en-US" sz="3600" dirty="0"/>
              <a:t>Why is a formal amendment process important</a:t>
            </a:r>
            <a:r>
              <a:rPr lang="en-US" sz="3600" dirty="0" smtClean="0"/>
              <a:t>?</a:t>
            </a:r>
          </a:p>
          <a:p>
            <a:pPr marL="0" indent="0">
              <a:buNone/>
            </a:pPr>
            <a:endParaRPr lang="en-US" sz="3600" dirty="0"/>
          </a:p>
          <a:p>
            <a:r>
              <a:rPr lang="en-US" sz="3600" dirty="0"/>
              <a:t>A. To prevent the Supreme Court from being eliminated</a:t>
            </a:r>
          </a:p>
          <a:p>
            <a:r>
              <a:rPr lang="en-US" sz="3600" dirty="0"/>
              <a:t>B. To keep some states from being too powerful</a:t>
            </a:r>
          </a:p>
          <a:p>
            <a:r>
              <a:rPr lang="en-US" sz="3600" dirty="0"/>
              <a:t>C. To allow the Constitution to be adjusted as times change</a:t>
            </a:r>
          </a:p>
          <a:p>
            <a:r>
              <a:rPr lang="en-US" sz="3600" dirty="0"/>
              <a:t>D. To give the president a role in changing the government</a:t>
            </a:r>
          </a:p>
        </p:txBody>
      </p:sp>
    </p:spTree>
    <p:extLst>
      <p:ext uri="{BB962C8B-B14F-4D97-AF65-F5344CB8AC3E}">
        <p14:creationId xmlns:p14="http://schemas.microsoft.com/office/powerpoint/2010/main" val="8723536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43168"/>
            <a:ext cx="9404723" cy="728382"/>
          </a:xfrm>
        </p:spPr>
        <p:txBody>
          <a:bodyPr/>
          <a:lstStyle/>
          <a:p>
            <a:r>
              <a:rPr lang="en-US" b="1" dirty="0" smtClean="0">
                <a:solidFill>
                  <a:srgbClr val="FF0000"/>
                </a:solidFill>
              </a:rPr>
              <a:t>Answer 50</a:t>
            </a:r>
            <a:endParaRPr lang="en-US" b="1" dirty="0">
              <a:solidFill>
                <a:srgbClr val="FF0000"/>
              </a:solidFill>
            </a:endParaRPr>
          </a:p>
        </p:txBody>
      </p:sp>
      <p:sp>
        <p:nvSpPr>
          <p:cNvPr id="3" name="Content Placeholder 2"/>
          <p:cNvSpPr>
            <a:spLocks noGrp="1"/>
          </p:cNvSpPr>
          <p:nvPr>
            <p:ph idx="1"/>
          </p:nvPr>
        </p:nvSpPr>
        <p:spPr>
          <a:xfrm>
            <a:off x="379412" y="1405218"/>
            <a:ext cx="11450638" cy="5167032"/>
          </a:xfrm>
        </p:spPr>
        <p:txBody>
          <a:bodyPr>
            <a:normAutofit fontScale="92500" lnSpcReduction="10000"/>
          </a:bodyPr>
          <a:lstStyle/>
          <a:p>
            <a:pPr marL="0" indent="0">
              <a:buNone/>
            </a:pPr>
            <a:r>
              <a:rPr lang="en-US" sz="3600" dirty="0"/>
              <a:t>Why is a formal amendment process important</a:t>
            </a:r>
            <a:r>
              <a:rPr lang="en-US" sz="3600" dirty="0" smtClean="0"/>
              <a:t>?</a:t>
            </a:r>
          </a:p>
          <a:p>
            <a:pPr marL="0" indent="0">
              <a:buNone/>
            </a:pPr>
            <a:endParaRPr lang="en-US" sz="3600" dirty="0"/>
          </a:p>
          <a:p>
            <a:r>
              <a:rPr lang="en-US" sz="3600" dirty="0"/>
              <a:t>A. To prevent the Supreme Court from being eliminated</a:t>
            </a:r>
          </a:p>
          <a:p>
            <a:r>
              <a:rPr lang="en-US" sz="3600" dirty="0"/>
              <a:t>B. To keep some states from being too powerful</a:t>
            </a:r>
          </a:p>
          <a:p>
            <a:r>
              <a:rPr lang="en-US" sz="3600" b="1" dirty="0">
                <a:solidFill>
                  <a:srgbClr val="FF0000"/>
                </a:solidFill>
              </a:rPr>
              <a:t>C. To allow the Constitution to be adjusted as times change</a:t>
            </a:r>
          </a:p>
          <a:p>
            <a:r>
              <a:rPr lang="en-US" sz="3600" dirty="0"/>
              <a:t>D. To give the president a role in changing the government</a:t>
            </a:r>
          </a:p>
        </p:txBody>
      </p:sp>
    </p:spTree>
    <p:extLst>
      <p:ext uri="{BB962C8B-B14F-4D97-AF65-F5344CB8AC3E}">
        <p14:creationId xmlns:p14="http://schemas.microsoft.com/office/powerpoint/2010/main" val="7115151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224118"/>
            <a:ext cx="9404723" cy="652182"/>
          </a:xfrm>
        </p:spPr>
        <p:txBody>
          <a:bodyPr/>
          <a:lstStyle/>
          <a:p>
            <a:r>
              <a:rPr lang="en-US" b="1" dirty="0" smtClean="0"/>
              <a:t>Question 51</a:t>
            </a:r>
            <a:endParaRPr lang="en-US" b="1" dirty="0"/>
          </a:p>
        </p:txBody>
      </p:sp>
      <p:sp>
        <p:nvSpPr>
          <p:cNvPr id="4" name="Content Placeholder 3"/>
          <p:cNvSpPr>
            <a:spLocks noGrp="1"/>
          </p:cNvSpPr>
          <p:nvPr>
            <p:ph sz="half" idx="1"/>
          </p:nvPr>
        </p:nvSpPr>
        <p:spPr>
          <a:xfrm>
            <a:off x="246061" y="1259167"/>
            <a:ext cx="4396339" cy="796925"/>
          </a:xfrm>
        </p:spPr>
        <p:txBody>
          <a:bodyPr/>
          <a:lstStyle/>
          <a:p>
            <a:r>
              <a:rPr lang="en-US" dirty="0"/>
              <a:t>The chart below lists some powers of the executive branch.</a:t>
            </a:r>
          </a:p>
        </p:txBody>
      </p:sp>
      <p:sp>
        <p:nvSpPr>
          <p:cNvPr id="5" name="Content Placeholder 4"/>
          <p:cNvSpPr>
            <a:spLocks noGrp="1"/>
          </p:cNvSpPr>
          <p:nvPr>
            <p:ph sz="half" idx="2"/>
          </p:nvPr>
        </p:nvSpPr>
        <p:spPr>
          <a:xfrm>
            <a:off x="4895851" y="1259168"/>
            <a:ext cx="7029450" cy="5255932"/>
          </a:xfrm>
        </p:spPr>
        <p:txBody>
          <a:bodyPr>
            <a:noAutofit/>
          </a:bodyPr>
          <a:lstStyle/>
          <a:p>
            <a:pPr marL="0" indent="0">
              <a:buNone/>
            </a:pPr>
            <a:r>
              <a:rPr lang="en-US" sz="3200" dirty="0"/>
              <a:t>Which of the following is also a power of the executive branch</a:t>
            </a:r>
            <a:r>
              <a:rPr lang="en-US" sz="3200" dirty="0" smtClean="0"/>
              <a:t>?</a:t>
            </a:r>
          </a:p>
          <a:p>
            <a:pPr marL="0" indent="0">
              <a:buNone/>
            </a:pPr>
            <a:endParaRPr lang="en-US" sz="3200" dirty="0"/>
          </a:p>
          <a:p>
            <a:r>
              <a:rPr lang="en-US" sz="3200" dirty="0"/>
              <a:t>A. Appoints federal judges</a:t>
            </a:r>
          </a:p>
          <a:p>
            <a:r>
              <a:rPr lang="en-US" sz="3200" dirty="0"/>
              <a:t>B. Declares acts of Congress unconstitutional</a:t>
            </a:r>
          </a:p>
          <a:p>
            <a:r>
              <a:rPr lang="en-US" sz="3200" dirty="0"/>
              <a:t>C. Ratifies treaties</a:t>
            </a:r>
          </a:p>
          <a:p>
            <a:r>
              <a:rPr lang="en-US" sz="3200" dirty="0"/>
              <a:t>D. Impeaches and removes judges</a:t>
            </a:r>
          </a:p>
        </p:txBody>
      </p:sp>
      <p:pic>
        <p:nvPicPr>
          <p:cNvPr id="6" name="Picture 5"/>
          <p:cNvPicPr>
            <a:picLocks noChangeAspect="1"/>
          </p:cNvPicPr>
          <p:nvPr/>
        </p:nvPicPr>
        <p:blipFill>
          <a:blip r:embed="rId2"/>
          <a:stretch>
            <a:fillRect/>
          </a:stretch>
        </p:blipFill>
        <p:spPr>
          <a:xfrm>
            <a:off x="179538" y="2438959"/>
            <a:ext cx="4529383" cy="3817379"/>
          </a:xfrm>
          <a:prstGeom prst="rect">
            <a:avLst/>
          </a:prstGeom>
        </p:spPr>
      </p:pic>
    </p:spTree>
    <p:extLst>
      <p:ext uri="{BB962C8B-B14F-4D97-AF65-F5344CB8AC3E}">
        <p14:creationId xmlns:p14="http://schemas.microsoft.com/office/powerpoint/2010/main" val="11889632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224118"/>
            <a:ext cx="9404723" cy="652182"/>
          </a:xfrm>
        </p:spPr>
        <p:txBody>
          <a:bodyPr/>
          <a:lstStyle/>
          <a:p>
            <a:r>
              <a:rPr lang="en-US" b="1" dirty="0" smtClean="0">
                <a:solidFill>
                  <a:srgbClr val="FF0000"/>
                </a:solidFill>
              </a:rPr>
              <a:t>Answer 51</a:t>
            </a:r>
            <a:endParaRPr lang="en-US" b="1" dirty="0">
              <a:solidFill>
                <a:srgbClr val="FF0000"/>
              </a:solidFill>
            </a:endParaRPr>
          </a:p>
        </p:txBody>
      </p:sp>
      <p:sp>
        <p:nvSpPr>
          <p:cNvPr id="4" name="Content Placeholder 3"/>
          <p:cNvSpPr>
            <a:spLocks noGrp="1"/>
          </p:cNvSpPr>
          <p:nvPr>
            <p:ph sz="half" idx="1"/>
          </p:nvPr>
        </p:nvSpPr>
        <p:spPr>
          <a:xfrm>
            <a:off x="246061" y="1259167"/>
            <a:ext cx="4396339" cy="796925"/>
          </a:xfrm>
        </p:spPr>
        <p:txBody>
          <a:bodyPr/>
          <a:lstStyle/>
          <a:p>
            <a:r>
              <a:rPr lang="en-US" dirty="0"/>
              <a:t>The chart below lists some powers of the executive branch.</a:t>
            </a:r>
          </a:p>
        </p:txBody>
      </p:sp>
      <p:sp>
        <p:nvSpPr>
          <p:cNvPr id="5" name="Content Placeholder 4"/>
          <p:cNvSpPr>
            <a:spLocks noGrp="1"/>
          </p:cNvSpPr>
          <p:nvPr>
            <p:ph sz="half" idx="2"/>
          </p:nvPr>
        </p:nvSpPr>
        <p:spPr>
          <a:xfrm>
            <a:off x="4895851" y="1259168"/>
            <a:ext cx="7029450" cy="5255932"/>
          </a:xfrm>
        </p:spPr>
        <p:txBody>
          <a:bodyPr>
            <a:noAutofit/>
          </a:bodyPr>
          <a:lstStyle/>
          <a:p>
            <a:pPr marL="0" indent="0">
              <a:buNone/>
            </a:pPr>
            <a:r>
              <a:rPr lang="en-US" sz="3200" dirty="0"/>
              <a:t>Which of the following is also a power of the executive branch</a:t>
            </a:r>
            <a:r>
              <a:rPr lang="en-US" sz="3200" dirty="0" smtClean="0"/>
              <a:t>?</a:t>
            </a:r>
          </a:p>
          <a:p>
            <a:endParaRPr lang="en-US" sz="3200" dirty="0"/>
          </a:p>
          <a:p>
            <a:r>
              <a:rPr lang="en-US" sz="3200" b="1" dirty="0">
                <a:solidFill>
                  <a:srgbClr val="FF0000"/>
                </a:solidFill>
              </a:rPr>
              <a:t>A. Appoints federal judges</a:t>
            </a:r>
          </a:p>
          <a:p>
            <a:r>
              <a:rPr lang="en-US" sz="3200" dirty="0"/>
              <a:t>B. Declares acts of Congress unconstitutional</a:t>
            </a:r>
          </a:p>
          <a:p>
            <a:r>
              <a:rPr lang="en-US" sz="3200" dirty="0"/>
              <a:t>C. Ratifies treaties</a:t>
            </a:r>
          </a:p>
          <a:p>
            <a:r>
              <a:rPr lang="en-US" sz="3200" dirty="0"/>
              <a:t>D. Impeaches and removes judges</a:t>
            </a:r>
          </a:p>
        </p:txBody>
      </p:sp>
      <p:pic>
        <p:nvPicPr>
          <p:cNvPr id="6" name="Picture 5"/>
          <p:cNvPicPr>
            <a:picLocks noChangeAspect="1"/>
          </p:cNvPicPr>
          <p:nvPr/>
        </p:nvPicPr>
        <p:blipFill>
          <a:blip r:embed="rId2"/>
          <a:stretch>
            <a:fillRect/>
          </a:stretch>
        </p:blipFill>
        <p:spPr>
          <a:xfrm>
            <a:off x="179538" y="2438959"/>
            <a:ext cx="4529383" cy="3817379"/>
          </a:xfrm>
          <a:prstGeom prst="rect">
            <a:avLst/>
          </a:prstGeom>
        </p:spPr>
      </p:pic>
    </p:spTree>
    <p:extLst>
      <p:ext uri="{BB962C8B-B14F-4D97-AF65-F5344CB8AC3E}">
        <p14:creationId xmlns:p14="http://schemas.microsoft.com/office/powerpoint/2010/main" val="29006570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1" y="224118"/>
            <a:ext cx="9404723" cy="709332"/>
          </a:xfrm>
        </p:spPr>
        <p:txBody>
          <a:bodyPr/>
          <a:lstStyle/>
          <a:p>
            <a:r>
              <a:rPr lang="en-US" b="1" dirty="0" smtClean="0"/>
              <a:t>Question 52</a:t>
            </a:r>
            <a:endParaRPr lang="en-US" b="1" dirty="0"/>
          </a:p>
        </p:txBody>
      </p:sp>
      <p:sp>
        <p:nvSpPr>
          <p:cNvPr id="3" name="Content Placeholder 2"/>
          <p:cNvSpPr>
            <a:spLocks noGrp="1"/>
          </p:cNvSpPr>
          <p:nvPr>
            <p:ph sz="half" idx="1"/>
          </p:nvPr>
        </p:nvSpPr>
        <p:spPr>
          <a:xfrm>
            <a:off x="265112" y="984250"/>
            <a:ext cx="10326688" cy="622300"/>
          </a:xfrm>
        </p:spPr>
        <p:txBody>
          <a:bodyPr>
            <a:normAutofit fontScale="92500" lnSpcReduction="20000"/>
          </a:bodyPr>
          <a:lstStyle/>
          <a:p>
            <a:r>
              <a:rPr lang="en-US" dirty="0"/>
              <a:t>The diagram below outlines the appeals path through a state court system.</a:t>
            </a:r>
          </a:p>
        </p:txBody>
      </p:sp>
      <p:sp>
        <p:nvSpPr>
          <p:cNvPr id="4" name="Content Placeholder 3"/>
          <p:cNvSpPr>
            <a:spLocks noGrp="1"/>
          </p:cNvSpPr>
          <p:nvPr>
            <p:ph sz="half" idx="2"/>
          </p:nvPr>
        </p:nvSpPr>
        <p:spPr>
          <a:xfrm>
            <a:off x="265112" y="3619500"/>
            <a:ext cx="11603037" cy="2952750"/>
          </a:xfrm>
        </p:spPr>
        <p:txBody>
          <a:bodyPr>
            <a:normAutofit fontScale="92500" lnSpcReduction="20000"/>
          </a:bodyPr>
          <a:lstStyle/>
          <a:p>
            <a:pPr marL="0" indent="0">
              <a:buNone/>
            </a:pPr>
            <a:r>
              <a:rPr lang="en-US" sz="3200" dirty="0"/>
              <a:t>Which court completes the diagram</a:t>
            </a:r>
            <a:r>
              <a:rPr lang="en-US" sz="3200" dirty="0" smtClean="0"/>
              <a:t>?</a:t>
            </a:r>
          </a:p>
          <a:p>
            <a:pPr marL="0" indent="0">
              <a:buNone/>
            </a:pPr>
            <a:endParaRPr lang="en-US" sz="3200" dirty="0"/>
          </a:p>
          <a:p>
            <a:r>
              <a:rPr lang="en-US" sz="3200" dirty="0"/>
              <a:t>A. Court of Veterans Appeals</a:t>
            </a:r>
          </a:p>
          <a:p>
            <a:r>
              <a:rPr lang="en-US" sz="3200" dirty="0"/>
              <a:t>B. State-level court of last resort</a:t>
            </a:r>
          </a:p>
          <a:p>
            <a:r>
              <a:rPr lang="en-US" sz="3200" dirty="0"/>
              <a:t>C. U.S. court of appeals</a:t>
            </a:r>
          </a:p>
          <a:p>
            <a:r>
              <a:rPr lang="en-US" sz="3200" dirty="0"/>
              <a:t>D. State-level court of claims</a:t>
            </a:r>
          </a:p>
        </p:txBody>
      </p:sp>
      <p:pic>
        <p:nvPicPr>
          <p:cNvPr id="5" name="Picture 4"/>
          <p:cNvPicPr>
            <a:picLocks noChangeAspect="1"/>
          </p:cNvPicPr>
          <p:nvPr/>
        </p:nvPicPr>
        <p:blipFill>
          <a:blip r:embed="rId2"/>
          <a:stretch>
            <a:fillRect/>
          </a:stretch>
        </p:blipFill>
        <p:spPr>
          <a:xfrm>
            <a:off x="265112" y="1447800"/>
            <a:ext cx="11279188" cy="2000250"/>
          </a:xfrm>
          <a:prstGeom prst="rect">
            <a:avLst/>
          </a:prstGeom>
        </p:spPr>
      </p:pic>
    </p:spTree>
    <p:extLst>
      <p:ext uri="{BB962C8B-B14F-4D97-AF65-F5344CB8AC3E}">
        <p14:creationId xmlns:p14="http://schemas.microsoft.com/office/powerpoint/2010/main" val="9800939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1" y="224118"/>
            <a:ext cx="9404723" cy="709332"/>
          </a:xfrm>
        </p:spPr>
        <p:txBody>
          <a:bodyPr/>
          <a:lstStyle/>
          <a:p>
            <a:r>
              <a:rPr lang="en-US" b="1" dirty="0" smtClean="0">
                <a:solidFill>
                  <a:srgbClr val="FF0000"/>
                </a:solidFill>
              </a:rPr>
              <a:t>Answer 52</a:t>
            </a:r>
            <a:endParaRPr lang="en-US" b="1" dirty="0">
              <a:solidFill>
                <a:srgbClr val="FF0000"/>
              </a:solidFill>
            </a:endParaRPr>
          </a:p>
        </p:txBody>
      </p:sp>
      <p:sp>
        <p:nvSpPr>
          <p:cNvPr id="3" name="Content Placeholder 2"/>
          <p:cNvSpPr>
            <a:spLocks noGrp="1"/>
          </p:cNvSpPr>
          <p:nvPr>
            <p:ph sz="half" idx="1"/>
          </p:nvPr>
        </p:nvSpPr>
        <p:spPr>
          <a:xfrm>
            <a:off x="265112" y="984250"/>
            <a:ext cx="10326688" cy="622300"/>
          </a:xfrm>
        </p:spPr>
        <p:txBody>
          <a:bodyPr>
            <a:normAutofit fontScale="92500" lnSpcReduction="20000"/>
          </a:bodyPr>
          <a:lstStyle/>
          <a:p>
            <a:r>
              <a:rPr lang="en-US" dirty="0"/>
              <a:t>The diagram below outlines the appeals path through a state court system.</a:t>
            </a:r>
          </a:p>
        </p:txBody>
      </p:sp>
      <p:sp>
        <p:nvSpPr>
          <p:cNvPr id="4" name="Content Placeholder 3"/>
          <p:cNvSpPr>
            <a:spLocks noGrp="1"/>
          </p:cNvSpPr>
          <p:nvPr>
            <p:ph sz="half" idx="2"/>
          </p:nvPr>
        </p:nvSpPr>
        <p:spPr>
          <a:xfrm>
            <a:off x="265112" y="3619500"/>
            <a:ext cx="11603037" cy="2952750"/>
          </a:xfrm>
        </p:spPr>
        <p:txBody>
          <a:bodyPr>
            <a:normAutofit fontScale="92500" lnSpcReduction="20000"/>
          </a:bodyPr>
          <a:lstStyle/>
          <a:p>
            <a:pPr marL="0" indent="0">
              <a:buNone/>
            </a:pPr>
            <a:r>
              <a:rPr lang="en-US" sz="3200" dirty="0"/>
              <a:t>Which court completes the diagram</a:t>
            </a:r>
            <a:r>
              <a:rPr lang="en-US" sz="3200" dirty="0" smtClean="0"/>
              <a:t>?</a:t>
            </a:r>
          </a:p>
          <a:p>
            <a:pPr marL="0" indent="0">
              <a:buNone/>
            </a:pPr>
            <a:endParaRPr lang="en-US" sz="3200" dirty="0"/>
          </a:p>
          <a:p>
            <a:r>
              <a:rPr lang="en-US" sz="3200" dirty="0"/>
              <a:t>A. Court of Veterans Appeals</a:t>
            </a:r>
          </a:p>
          <a:p>
            <a:r>
              <a:rPr lang="en-US" sz="3200" b="1" dirty="0">
                <a:solidFill>
                  <a:srgbClr val="FF0000"/>
                </a:solidFill>
              </a:rPr>
              <a:t>B. State-level court of last resort</a:t>
            </a:r>
          </a:p>
          <a:p>
            <a:r>
              <a:rPr lang="en-US" sz="3200" dirty="0"/>
              <a:t>C. U.S. court of appeals</a:t>
            </a:r>
          </a:p>
          <a:p>
            <a:r>
              <a:rPr lang="en-US" sz="3200" dirty="0"/>
              <a:t>D. State-level court of claims</a:t>
            </a:r>
          </a:p>
        </p:txBody>
      </p:sp>
      <p:pic>
        <p:nvPicPr>
          <p:cNvPr id="5" name="Picture 4"/>
          <p:cNvPicPr>
            <a:picLocks noChangeAspect="1"/>
          </p:cNvPicPr>
          <p:nvPr/>
        </p:nvPicPr>
        <p:blipFill>
          <a:blip r:embed="rId2"/>
          <a:stretch>
            <a:fillRect/>
          </a:stretch>
        </p:blipFill>
        <p:spPr>
          <a:xfrm>
            <a:off x="265112" y="1447800"/>
            <a:ext cx="11279188" cy="2000250"/>
          </a:xfrm>
          <a:prstGeom prst="rect">
            <a:avLst/>
          </a:prstGeom>
        </p:spPr>
      </p:pic>
    </p:spTree>
    <p:extLst>
      <p:ext uri="{BB962C8B-B14F-4D97-AF65-F5344CB8AC3E}">
        <p14:creationId xmlns:p14="http://schemas.microsoft.com/office/powerpoint/2010/main" val="27347325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205068"/>
            <a:ext cx="9404723" cy="690282"/>
          </a:xfrm>
        </p:spPr>
        <p:txBody>
          <a:bodyPr/>
          <a:lstStyle/>
          <a:p>
            <a:r>
              <a:rPr lang="en-US" b="1" dirty="0" smtClean="0"/>
              <a:t>Question 53</a:t>
            </a:r>
            <a:endParaRPr lang="en-US" b="1" dirty="0"/>
          </a:p>
        </p:txBody>
      </p:sp>
      <p:sp>
        <p:nvSpPr>
          <p:cNvPr id="5" name="Content Placeholder 4"/>
          <p:cNvSpPr>
            <a:spLocks noGrp="1"/>
          </p:cNvSpPr>
          <p:nvPr>
            <p:ph idx="1"/>
          </p:nvPr>
        </p:nvSpPr>
        <p:spPr>
          <a:xfrm>
            <a:off x="342900" y="1238250"/>
            <a:ext cx="11372850" cy="5410200"/>
          </a:xfrm>
        </p:spPr>
        <p:txBody>
          <a:bodyPr>
            <a:noAutofit/>
          </a:bodyPr>
          <a:lstStyle/>
          <a:p>
            <a:r>
              <a:rPr lang="en-US" sz="2800" dirty="0"/>
              <a:t>Claude runs a chain of tourist businesses in Florida. He imports T-shirts from Haiti to sell in </a:t>
            </a:r>
            <a:r>
              <a:rPr lang="en-US" sz="2800" dirty="0" smtClean="0"/>
              <a:t>his stores</a:t>
            </a:r>
            <a:r>
              <a:rPr lang="en-US" sz="2800" dirty="0"/>
              <a:t>. One day, student protesters damage several of his shops, demanding that he pay </a:t>
            </a:r>
            <a:r>
              <a:rPr lang="en-US" sz="2800" dirty="0" smtClean="0"/>
              <a:t>his workers </a:t>
            </a:r>
            <a:r>
              <a:rPr lang="en-US" sz="2800" dirty="0"/>
              <a:t>in Haiti a fair wage. Claude estimates the damage at $4,000. Claude sues the </a:t>
            </a:r>
            <a:r>
              <a:rPr lang="en-US" sz="2800" dirty="0" smtClean="0"/>
              <a:t>protestors for </a:t>
            </a:r>
            <a:r>
              <a:rPr lang="en-US" sz="2800" dirty="0"/>
              <a:t>the damage they cause. What is the original jurisdiction of this case</a:t>
            </a:r>
            <a:r>
              <a:rPr lang="en-US" sz="2800" dirty="0" smtClean="0"/>
              <a:t>?</a:t>
            </a:r>
          </a:p>
          <a:p>
            <a:endParaRPr lang="en-US" sz="2800" dirty="0"/>
          </a:p>
          <a:p>
            <a:r>
              <a:rPr lang="en-US" sz="2800" dirty="0"/>
              <a:t>A. This is a local small-claims case.</a:t>
            </a:r>
          </a:p>
          <a:p>
            <a:r>
              <a:rPr lang="en-US" sz="2800" dirty="0"/>
              <a:t>B. This is a local challenge to international trade.</a:t>
            </a:r>
          </a:p>
          <a:p>
            <a:r>
              <a:rPr lang="en-US" sz="2800" dirty="0"/>
              <a:t>C. This case involves the protest of a federal law.</a:t>
            </a:r>
          </a:p>
          <a:p>
            <a:r>
              <a:rPr lang="en-US" sz="2800" dirty="0"/>
              <a:t>D. This case involves international trade.</a:t>
            </a:r>
          </a:p>
        </p:txBody>
      </p:sp>
    </p:spTree>
    <p:extLst>
      <p:ext uri="{BB962C8B-B14F-4D97-AF65-F5344CB8AC3E}">
        <p14:creationId xmlns:p14="http://schemas.microsoft.com/office/powerpoint/2010/main" val="8256118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205068"/>
            <a:ext cx="9404723" cy="690282"/>
          </a:xfrm>
        </p:spPr>
        <p:txBody>
          <a:bodyPr/>
          <a:lstStyle/>
          <a:p>
            <a:r>
              <a:rPr lang="en-US" b="1" dirty="0" smtClean="0">
                <a:solidFill>
                  <a:srgbClr val="FF0000"/>
                </a:solidFill>
              </a:rPr>
              <a:t>Answer 53</a:t>
            </a:r>
            <a:endParaRPr lang="en-US" b="1" dirty="0">
              <a:solidFill>
                <a:srgbClr val="FF0000"/>
              </a:solidFill>
            </a:endParaRPr>
          </a:p>
        </p:txBody>
      </p:sp>
      <p:sp>
        <p:nvSpPr>
          <p:cNvPr id="5" name="Content Placeholder 4"/>
          <p:cNvSpPr>
            <a:spLocks noGrp="1"/>
          </p:cNvSpPr>
          <p:nvPr>
            <p:ph idx="1"/>
          </p:nvPr>
        </p:nvSpPr>
        <p:spPr>
          <a:xfrm>
            <a:off x="342900" y="1257300"/>
            <a:ext cx="11372850" cy="5391150"/>
          </a:xfrm>
        </p:spPr>
        <p:txBody>
          <a:bodyPr>
            <a:noAutofit/>
          </a:bodyPr>
          <a:lstStyle/>
          <a:p>
            <a:r>
              <a:rPr lang="en-US" sz="2800" dirty="0"/>
              <a:t>Claude runs a chain of tourist businesses in Florida. He imports T-shirts from Haiti to sell in </a:t>
            </a:r>
            <a:r>
              <a:rPr lang="en-US" sz="2800" dirty="0" smtClean="0"/>
              <a:t>his stores</a:t>
            </a:r>
            <a:r>
              <a:rPr lang="en-US" sz="2800" dirty="0"/>
              <a:t>. One day, student protesters damage several of his shops, demanding that he pay </a:t>
            </a:r>
            <a:r>
              <a:rPr lang="en-US" sz="2800" dirty="0" smtClean="0"/>
              <a:t>his workers </a:t>
            </a:r>
            <a:r>
              <a:rPr lang="en-US" sz="2800" dirty="0"/>
              <a:t>in Haiti a fair wage. Claude estimates the damage at $4,000. Claude sues the </a:t>
            </a:r>
            <a:r>
              <a:rPr lang="en-US" sz="2800" dirty="0" smtClean="0"/>
              <a:t>protestors for </a:t>
            </a:r>
            <a:r>
              <a:rPr lang="en-US" sz="2800" dirty="0"/>
              <a:t>the damage they cause. What is the original jurisdiction of this case</a:t>
            </a:r>
            <a:r>
              <a:rPr lang="en-US" sz="2800" dirty="0" smtClean="0"/>
              <a:t>?</a:t>
            </a:r>
          </a:p>
          <a:p>
            <a:endParaRPr lang="en-US" sz="2800" dirty="0"/>
          </a:p>
          <a:p>
            <a:r>
              <a:rPr lang="en-US" sz="2800" b="1" dirty="0">
                <a:solidFill>
                  <a:srgbClr val="FF0000"/>
                </a:solidFill>
              </a:rPr>
              <a:t>A. This is a local small-claims case.</a:t>
            </a:r>
          </a:p>
          <a:p>
            <a:r>
              <a:rPr lang="en-US" sz="2800" dirty="0"/>
              <a:t>B. This is a local challenge to international trade.</a:t>
            </a:r>
          </a:p>
          <a:p>
            <a:r>
              <a:rPr lang="en-US" sz="2800" dirty="0"/>
              <a:t>C. This case involves the protest of a federal law.</a:t>
            </a:r>
          </a:p>
          <a:p>
            <a:r>
              <a:rPr lang="en-US" sz="2800" dirty="0"/>
              <a:t>D. This case involves international trade.</a:t>
            </a:r>
          </a:p>
        </p:txBody>
      </p:sp>
    </p:spTree>
    <p:extLst>
      <p:ext uri="{BB962C8B-B14F-4D97-AF65-F5344CB8AC3E}">
        <p14:creationId xmlns:p14="http://schemas.microsoft.com/office/powerpoint/2010/main" val="146167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245633"/>
            <a:ext cx="9404723" cy="840217"/>
          </a:xfrm>
        </p:spPr>
        <p:txBody>
          <a:bodyPr>
            <a:normAutofit/>
          </a:bodyPr>
          <a:lstStyle/>
          <a:p>
            <a:r>
              <a:rPr lang="en-US" b="1" dirty="0" smtClean="0">
                <a:solidFill>
                  <a:srgbClr val="FF0000"/>
                </a:solidFill>
              </a:rPr>
              <a:t>Answer 5</a:t>
            </a:r>
            <a:endParaRPr lang="en-US" b="1" dirty="0">
              <a:solidFill>
                <a:srgbClr val="FF0000"/>
              </a:solidFill>
            </a:endParaRPr>
          </a:p>
        </p:txBody>
      </p:sp>
      <p:sp>
        <p:nvSpPr>
          <p:cNvPr id="3" name="Content Placeholder 2"/>
          <p:cNvSpPr>
            <a:spLocks noGrp="1"/>
          </p:cNvSpPr>
          <p:nvPr>
            <p:ph sz="half" idx="1"/>
          </p:nvPr>
        </p:nvSpPr>
        <p:spPr>
          <a:xfrm>
            <a:off x="349423" y="1085851"/>
            <a:ext cx="5784677" cy="666750"/>
          </a:xfrm>
        </p:spPr>
        <p:txBody>
          <a:bodyPr>
            <a:normAutofit/>
          </a:bodyPr>
          <a:lstStyle/>
          <a:p>
            <a:r>
              <a:rPr lang="en-US" dirty="0"/>
              <a:t>The passage below was written by John Locke in his </a:t>
            </a:r>
            <a:r>
              <a:rPr lang="en-US" i="1" dirty="0"/>
              <a:t>Second Treatise on Civil Government</a:t>
            </a:r>
            <a:r>
              <a:rPr lang="en-US" dirty="0" smtClean="0"/>
              <a:t>.</a:t>
            </a:r>
          </a:p>
          <a:p>
            <a:endParaRPr lang="en-US" dirty="0"/>
          </a:p>
          <a:p>
            <a:endParaRPr lang="en-US" dirty="0" smtClean="0"/>
          </a:p>
          <a:p>
            <a:endParaRPr lang="en-US" dirty="0" smtClean="0"/>
          </a:p>
          <a:p>
            <a:endParaRPr lang="en-US" dirty="0"/>
          </a:p>
        </p:txBody>
      </p:sp>
      <p:sp>
        <p:nvSpPr>
          <p:cNvPr id="5" name="Content Placeholder 4"/>
          <p:cNvSpPr>
            <a:spLocks noGrp="1"/>
          </p:cNvSpPr>
          <p:nvPr>
            <p:ph sz="half" idx="2"/>
          </p:nvPr>
        </p:nvSpPr>
        <p:spPr>
          <a:xfrm>
            <a:off x="6275563" y="1322011"/>
            <a:ext cx="5706888" cy="5193089"/>
          </a:xfrm>
        </p:spPr>
        <p:txBody>
          <a:bodyPr>
            <a:noAutofit/>
          </a:bodyPr>
          <a:lstStyle/>
          <a:p>
            <a:pPr marL="0" indent="0">
              <a:buNone/>
            </a:pPr>
            <a:r>
              <a:rPr lang="en-US" sz="2000" dirty="0"/>
              <a:t>Based on this passage, with which complaint in the Declaration of Independence would John Locke agree?</a:t>
            </a:r>
          </a:p>
          <a:p>
            <a:r>
              <a:rPr lang="en-US" sz="2000" dirty="0"/>
              <a:t>A. He has affected to render the Military independent of and superior to the Civil power.</a:t>
            </a:r>
          </a:p>
          <a:p>
            <a:r>
              <a:rPr lang="en-US" sz="2000" dirty="0"/>
              <a:t>B. He has erected a multitude of New Offices, and sent hither swarms of Officers to harass our people...</a:t>
            </a:r>
          </a:p>
          <a:p>
            <a:r>
              <a:rPr lang="en-US" sz="2000" dirty="0"/>
              <a:t>C. He has kept among us, in times of peace, Standing Armies without the Consent of our legislatures.</a:t>
            </a:r>
          </a:p>
          <a:p>
            <a:r>
              <a:rPr lang="en-US" sz="2000" b="1" dirty="0">
                <a:solidFill>
                  <a:srgbClr val="FF0000"/>
                </a:solidFill>
              </a:rPr>
              <a:t>D. He has refused his Assent to Laws, the most wholesome and necessary for the public good.</a:t>
            </a:r>
          </a:p>
          <a:p>
            <a:endParaRPr lang="en-US" sz="2000" dirty="0"/>
          </a:p>
        </p:txBody>
      </p:sp>
      <p:pic>
        <p:nvPicPr>
          <p:cNvPr id="4" name="Picture 3"/>
          <p:cNvPicPr>
            <a:picLocks noChangeAspect="1"/>
          </p:cNvPicPr>
          <p:nvPr/>
        </p:nvPicPr>
        <p:blipFill>
          <a:blip r:embed="rId2"/>
          <a:stretch>
            <a:fillRect/>
          </a:stretch>
        </p:blipFill>
        <p:spPr>
          <a:xfrm>
            <a:off x="207961" y="1905001"/>
            <a:ext cx="5926139" cy="4762499"/>
          </a:xfrm>
          <a:prstGeom prst="rect">
            <a:avLst/>
          </a:prstGeom>
        </p:spPr>
      </p:pic>
    </p:spTree>
    <p:extLst>
      <p:ext uri="{BB962C8B-B14F-4D97-AF65-F5344CB8AC3E}">
        <p14:creationId xmlns:p14="http://schemas.microsoft.com/office/powerpoint/2010/main" val="28319311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1" y="186018"/>
            <a:ext cx="9404723" cy="652182"/>
          </a:xfrm>
        </p:spPr>
        <p:txBody>
          <a:bodyPr/>
          <a:lstStyle/>
          <a:p>
            <a:r>
              <a:rPr lang="en-US" b="1" dirty="0" smtClean="0"/>
              <a:t>Question 54</a:t>
            </a:r>
            <a:endParaRPr lang="en-US" b="1" dirty="0"/>
          </a:p>
        </p:txBody>
      </p:sp>
      <p:sp>
        <p:nvSpPr>
          <p:cNvPr id="3" name="Content Placeholder 2"/>
          <p:cNvSpPr>
            <a:spLocks noGrp="1"/>
          </p:cNvSpPr>
          <p:nvPr>
            <p:ph idx="1"/>
          </p:nvPr>
        </p:nvSpPr>
        <p:spPr>
          <a:xfrm>
            <a:off x="247650" y="1181100"/>
            <a:ext cx="11487150" cy="5486400"/>
          </a:xfrm>
        </p:spPr>
        <p:txBody>
          <a:bodyPr>
            <a:noAutofit/>
          </a:bodyPr>
          <a:lstStyle/>
          <a:p>
            <a:r>
              <a:rPr lang="en-US" sz="2400" dirty="0"/>
              <a:t>Taylor took notes during his civics class comparing the U.S. Constitution with the state </a:t>
            </a:r>
            <a:r>
              <a:rPr lang="en-US" sz="2400" dirty="0" smtClean="0"/>
              <a:t>of Florida’s </a:t>
            </a:r>
            <a:r>
              <a:rPr lang="en-US" sz="2400" dirty="0"/>
              <a:t>Constitution. However, he forgot to write down which set of features applied to </a:t>
            </a:r>
            <a:r>
              <a:rPr lang="en-US" sz="2400" dirty="0" smtClean="0"/>
              <a:t>which constitution</a:t>
            </a:r>
            <a:r>
              <a:rPr lang="en-US" sz="2400" dirty="0"/>
              <a:t>. How can he tell the different between them</a:t>
            </a:r>
            <a:r>
              <a:rPr lang="en-US" sz="2400" dirty="0" smtClean="0"/>
              <a:t>?</a:t>
            </a:r>
          </a:p>
          <a:p>
            <a:endParaRPr lang="en-US" sz="2400" dirty="0"/>
          </a:p>
          <a:p>
            <a:r>
              <a:rPr lang="en-US" sz="2400" dirty="0"/>
              <a:t>A. He remembers that the Florida Constitution does not have a bill of rights, but the </a:t>
            </a:r>
            <a:r>
              <a:rPr lang="en-US" sz="2400" dirty="0" smtClean="0"/>
              <a:t>U.S. Constitution </a:t>
            </a:r>
            <a:r>
              <a:rPr lang="en-US" sz="2400" dirty="0"/>
              <a:t>does.</a:t>
            </a:r>
          </a:p>
          <a:p>
            <a:r>
              <a:rPr lang="en-US" sz="2400" dirty="0"/>
              <a:t>B. He remembers that the Florida Constitution does not allow for the executive branch </a:t>
            </a:r>
            <a:r>
              <a:rPr lang="en-US" sz="2400" dirty="0" smtClean="0"/>
              <a:t>to establish </a:t>
            </a:r>
            <a:r>
              <a:rPr lang="en-US" sz="2400" dirty="0"/>
              <a:t>a cabinet, but the U.S. Constitution does.</a:t>
            </a:r>
          </a:p>
          <a:p>
            <a:r>
              <a:rPr lang="en-US" sz="2400" dirty="0"/>
              <a:t>C. He remembers that the Florida Constitution establishes a Commission on Ethics, but the </a:t>
            </a:r>
            <a:r>
              <a:rPr lang="en-US" sz="2400" dirty="0" smtClean="0"/>
              <a:t>U.S. Constitution </a:t>
            </a:r>
            <a:r>
              <a:rPr lang="en-US" sz="2400" dirty="0"/>
              <a:t>does not.</a:t>
            </a:r>
          </a:p>
          <a:p>
            <a:r>
              <a:rPr lang="en-US" sz="2400" dirty="0"/>
              <a:t>D. He remembers that the Florida Constitution gives the executive branch power over </a:t>
            </a:r>
            <a:r>
              <a:rPr lang="en-US" sz="2400" dirty="0" smtClean="0"/>
              <a:t>military forces</a:t>
            </a:r>
            <a:r>
              <a:rPr lang="en-US" sz="2400" dirty="0"/>
              <a:t>, while the U.S. Constitution does not.</a:t>
            </a:r>
          </a:p>
        </p:txBody>
      </p:sp>
    </p:spTree>
    <p:extLst>
      <p:ext uri="{BB962C8B-B14F-4D97-AF65-F5344CB8AC3E}">
        <p14:creationId xmlns:p14="http://schemas.microsoft.com/office/powerpoint/2010/main" val="1010434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1" y="186018"/>
            <a:ext cx="9404723" cy="652182"/>
          </a:xfrm>
        </p:spPr>
        <p:txBody>
          <a:bodyPr/>
          <a:lstStyle/>
          <a:p>
            <a:r>
              <a:rPr lang="en-US" b="1" dirty="0" smtClean="0">
                <a:solidFill>
                  <a:srgbClr val="FF0000"/>
                </a:solidFill>
              </a:rPr>
              <a:t>Answer 54</a:t>
            </a:r>
            <a:endParaRPr lang="en-US" b="1" dirty="0">
              <a:solidFill>
                <a:srgbClr val="FF0000"/>
              </a:solidFill>
            </a:endParaRPr>
          </a:p>
        </p:txBody>
      </p:sp>
      <p:sp>
        <p:nvSpPr>
          <p:cNvPr id="3" name="Content Placeholder 2"/>
          <p:cNvSpPr>
            <a:spLocks noGrp="1"/>
          </p:cNvSpPr>
          <p:nvPr>
            <p:ph idx="1"/>
          </p:nvPr>
        </p:nvSpPr>
        <p:spPr>
          <a:xfrm>
            <a:off x="247650" y="1238250"/>
            <a:ext cx="11487150" cy="5295900"/>
          </a:xfrm>
        </p:spPr>
        <p:txBody>
          <a:bodyPr>
            <a:noAutofit/>
          </a:bodyPr>
          <a:lstStyle/>
          <a:p>
            <a:r>
              <a:rPr lang="en-US" sz="2400" dirty="0"/>
              <a:t>Taylor took notes during his civics class comparing the U.S. Constitution with the state </a:t>
            </a:r>
            <a:r>
              <a:rPr lang="en-US" sz="2400" dirty="0" smtClean="0"/>
              <a:t>of Florida’s </a:t>
            </a:r>
            <a:r>
              <a:rPr lang="en-US" sz="2400" dirty="0"/>
              <a:t>Constitution. However, he forgot to write down which set of features applied to </a:t>
            </a:r>
            <a:r>
              <a:rPr lang="en-US" sz="2400" dirty="0" smtClean="0"/>
              <a:t>which constitution</a:t>
            </a:r>
            <a:r>
              <a:rPr lang="en-US" sz="2400" dirty="0"/>
              <a:t>. How can he tell the different between them</a:t>
            </a:r>
            <a:r>
              <a:rPr lang="en-US" sz="2400" dirty="0" smtClean="0"/>
              <a:t>?</a:t>
            </a:r>
          </a:p>
          <a:p>
            <a:endParaRPr lang="en-US" sz="2400" dirty="0"/>
          </a:p>
          <a:p>
            <a:r>
              <a:rPr lang="en-US" sz="2400" dirty="0"/>
              <a:t>A. He remembers that the Florida Constitution does not have a bill of rights, but the </a:t>
            </a:r>
            <a:r>
              <a:rPr lang="en-US" sz="2400" dirty="0" smtClean="0"/>
              <a:t>U.S. Constitution </a:t>
            </a:r>
            <a:r>
              <a:rPr lang="en-US" sz="2400" dirty="0"/>
              <a:t>does.</a:t>
            </a:r>
          </a:p>
          <a:p>
            <a:r>
              <a:rPr lang="en-US" sz="2400" dirty="0"/>
              <a:t>B. He remembers that the Florida Constitution does not allow for the executive branch </a:t>
            </a:r>
            <a:r>
              <a:rPr lang="en-US" sz="2400" dirty="0" smtClean="0"/>
              <a:t>to establish </a:t>
            </a:r>
            <a:r>
              <a:rPr lang="en-US" sz="2400" dirty="0"/>
              <a:t>a cabinet, but the U.S. Constitution does.</a:t>
            </a:r>
          </a:p>
          <a:p>
            <a:r>
              <a:rPr lang="en-US" sz="2400" b="1" dirty="0">
                <a:solidFill>
                  <a:srgbClr val="FF0000"/>
                </a:solidFill>
              </a:rPr>
              <a:t>C. He remembers that the Florida Constitution establishes a Commission on Ethics, but the </a:t>
            </a:r>
            <a:r>
              <a:rPr lang="en-US" sz="2400" b="1" dirty="0" smtClean="0">
                <a:solidFill>
                  <a:srgbClr val="FF0000"/>
                </a:solidFill>
              </a:rPr>
              <a:t>U.S. Constitution </a:t>
            </a:r>
            <a:r>
              <a:rPr lang="en-US" sz="2400" b="1" dirty="0">
                <a:solidFill>
                  <a:srgbClr val="FF0000"/>
                </a:solidFill>
              </a:rPr>
              <a:t>does not.</a:t>
            </a:r>
          </a:p>
          <a:p>
            <a:r>
              <a:rPr lang="en-US" sz="2400" dirty="0"/>
              <a:t>D. He remembers that the Florida Constitution gives the executive branch power over </a:t>
            </a:r>
            <a:r>
              <a:rPr lang="en-US" sz="2400" dirty="0" smtClean="0"/>
              <a:t>military forces</a:t>
            </a:r>
            <a:r>
              <a:rPr lang="en-US" sz="2400" dirty="0"/>
              <a:t>, while the U.S. Constitution does not.</a:t>
            </a:r>
          </a:p>
        </p:txBody>
      </p:sp>
    </p:spTree>
    <p:extLst>
      <p:ext uri="{BB962C8B-B14F-4D97-AF65-F5344CB8AC3E}">
        <p14:creationId xmlns:p14="http://schemas.microsoft.com/office/powerpoint/2010/main" val="13597731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14" y="147918"/>
            <a:ext cx="9404723" cy="861732"/>
          </a:xfrm>
        </p:spPr>
        <p:txBody>
          <a:bodyPr/>
          <a:lstStyle/>
          <a:p>
            <a:r>
              <a:rPr lang="en-US" b="1" dirty="0" smtClean="0"/>
              <a:t>Question 55</a:t>
            </a:r>
            <a:endParaRPr lang="en-US" b="1" dirty="0"/>
          </a:p>
        </p:txBody>
      </p:sp>
      <p:sp>
        <p:nvSpPr>
          <p:cNvPr id="3" name="Content Placeholder 2"/>
          <p:cNvSpPr>
            <a:spLocks noGrp="1"/>
          </p:cNvSpPr>
          <p:nvPr>
            <p:ph idx="1"/>
          </p:nvPr>
        </p:nvSpPr>
        <p:spPr>
          <a:xfrm>
            <a:off x="266700" y="1524000"/>
            <a:ext cx="11525250" cy="5143500"/>
          </a:xfrm>
        </p:spPr>
        <p:txBody>
          <a:bodyPr>
            <a:normAutofit lnSpcReduction="10000"/>
          </a:bodyPr>
          <a:lstStyle/>
          <a:p>
            <a:pPr marL="0" indent="0">
              <a:buNone/>
            </a:pPr>
            <a:r>
              <a:rPr lang="en-US" sz="4400" dirty="0" smtClean="0"/>
              <a:t>Which </a:t>
            </a:r>
            <a:r>
              <a:rPr lang="en-US" sz="4400" dirty="0"/>
              <a:t>service is performed by local government</a:t>
            </a:r>
            <a:r>
              <a:rPr lang="en-US" sz="4400" dirty="0" smtClean="0"/>
              <a:t>?</a:t>
            </a:r>
          </a:p>
          <a:p>
            <a:pPr marL="0" indent="0">
              <a:buNone/>
            </a:pPr>
            <a:endParaRPr lang="en-US" sz="4400" dirty="0"/>
          </a:p>
          <a:p>
            <a:r>
              <a:rPr lang="en-US" sz="4400" dirty="0"/>
              <a:t>A. Delivering mail</a:t>
            </a:r>
          </a:p>
          <a:p>
            <a:r>
              <a:rPr lang="en-US" sz="4400" dirty="0"/>
              <a:t>B. Granting teacher certificates</a:t>
            </a:r>
          </a:p>
          <a:p>
            <a:r>
              <a:rPr lang="en-US" sz="4400" dirty="0"/>
              <a:t>C. Minting quarters</a:t>
            </a:r>
          </a:p>
          <a:p>
            <a:r>
              <a:rPr lang="en-US" sz="4400" dirty="0"/>
              <a:t>D. Providing fire protection</a:t>
            </a:r>
          </a:p>
        </p:txBody>
      </p:sp>
    </p:spTree>
    <p:extLst>
      <p:ext uri="{BB962C8B-B14F-4D97-AF65-F5344CB8AC3E}">
        <p14:creationId xmlns:p14="http://schemas.microsoft.com/office/powerpoint/2010/main" val="15350675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14" y="147918"/>
            <a:ext cx="9404723" cy="861732"/>
          </a:xfrm>
        </p:spPr>
        <p:txBody>
          <a:bodyPr/>
          <a:lstStyle/>
          <a:p>
            <a:r>
              <a:rPr lang="en-US" b="1" dirty="0" smtClean="0">
                <a:solidFill>
                  <a:srgbClr val="FF0000"/>
                </a:solidFill>
              </a:rPr>
              <a:t>Answer 55</a:t>
            </a:r>
            <a:endParaRPr lang="en-US" b="1" dirty="0">
              <a:solidFill>
                <a:srgbClr val="FF0000"/>
              </a:solidFill>
            </a:endParaRPr>
          </a:p>
        </p:txBody>
      </p:sp>
      <p:sp>
        <p:nvSpPr>
          <p:cNvPr id="3" name="Content Placeholder 2"/>
          <p:cNvSpPr>
            <a:spLocks noGrp="1"/>
          </p:cNvSpPr>
          <p:nvPr>
            <p:ph idx="1"/>
          </p:nvPr>
        </p:nvSpPr>
        <p:spPr>
          <a:xfrm>
            <a:off x="266700" y="1524000"/>
            <a:ext cx="11525250" cy="5143500"/>
          </a:xfrm>
        </p:spPr>
        <p:txBody>
          <a:bodyPr>
            <a:normAutofit lnSpcReduction="10000"/>
          </a:bodyPr>
          <a:lstStyle/>
          <a:p>
            <a:pPr marL="0" indent="0">
              <a:buNone/>
            </a:pPr>
            <a:r>
              <a:rPr lang="en-US" sz="4400" dirty="0"/>
              <a:t>Which service is performed by local government</a:t>
            </a:r>
            <a:r>
              <a:rPr lang="en-US" sz="4400" dirty="0" smtClean="0"/>
              <a:t>?</a:t>
            </a:r>
          </a:p>
          <a:p>
            <a:pPr marL="0" indent="0">
              <a:buNone/>
            </a:pPr>
            <a:endParaRPr lang="en-US" sz="4400" dirty="0"/>
          </a:p>
          <a:p>
            <a:r>
              <a:rPr lang="en-US" sz="4400" dirty="0"/>
              <a:t>A. Delivering mail</a:t>
            </a:r>
          </a:p>
          <a:p>
            <a:r>
              <a:rPr lang="en-US" sz="4400" dirty="0"/>
              <a:t>B. Granting teacher certificates</a:t>
            </a:r>
          </a:p>
          <a:p>
            <a:r>
              <a:rPr lang="en-US" sz="4400" dirty="0"/>
              <a:t>C. Minting quarters</a:t>
            </a:r>
          </a:p>
          <a:p>
            <a:r>
              <a:rPr lang="en-US" sz="4400" b="1" dirty="0">
                <a:solidFill>
                  <a:srgbClr val="FF0000"/>
                </a:solidFill>
              </a:rPr>
              <a:t>D. Providing fire protection</a:t>
            </a:r>
          </a:p>
        </p:txBody>
      </p:sp>
    </p:spTree>
    <p:extLst>
      <p:ext uri="{BB962C8B-B14F-4D97-AF65-F5344CB8AC3E}">
        <p14:creationId xmlns:p14="http://schemas.microsoft.com/office/powerpoint/2010/main" val="38016541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1" y="4281768"/>
            <a:ext cx="9404723" cy="1400530"/>
          </a:xfrm>
        </p:spPr>
        <p:txBody>
          <a:bodyPr/>
          <a:lstStyle/>
          <a:p>
            <a:r>
              <a:rPr lang="en-US" dirty="0"/>
              <a:t>Source: FLVS.net – Florida Virtual School</a:t>
            </a:r>
            <a:br>
              <a:rPr lang="en-US" dirty="0"/>
            </a:br>
            <a:endParaRPr lang="en-US" dirty="0"/>
          </a:p>
        </p:txBody>
      </p:sp>
    </p:spTree>
    <p:extLst>
      <p:ext uri="{BB962C8B-B14F-4D97-AF65-F5344CB8AC3E}">
        <p14:creationId xmlns:p14="http://schemas.microsoft.com/office/powerpoint/2010/main" val="23650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56567"/>
            <a:ext cx="10364451" cy="695933"/>
          </a:xfrm>
        </p:spPr>
        <p:txBody>
          <a:bodyPr/>
          <a:lstStyle/>
          <a:p>
            <a:r>
              <a:rPr lang="en-US" b="1" dirty="0" smtClean="0"/>
              <a:t>Question 6</a:t>
            </a:r>
            <a:endParaRPr lang="en-US" b="1" dirty="0"/>
          </a:p>
        </p:txBody>
      </p:sp>
      <p:sp>
        <p:nvSpPr>
          <p:cNvPr id="3" name="Content Placeholder 2"/>
          <p:cNvSpPr>
            <a:spLocks noGrp="1"/>
          </p:cNvSpPr>
          <p:nvPr>
            <p:ph idx="1"/>
          </p:nvPr>
        </p:nvSpPr>
        <p:spPr>
          <a:xfrm>
            <a:off x="323850" y="1402915"/>
            <a:ext cx="11506200" cy="5074085"/>
          </a:xfrm>
        </p:spPr>
        <p:txBody>
          <a:bodyPr>
            <a:normAutofit lnSpcReduction="10000"/>
          </a:bodyPr>
          <a:lstStyle/>
          <a:p>
            <a:endParaRPr lang="en-US" sz="3200" dirty="0" smtClean="0"/>
          </a:p>
          <a:p>
            <a:pPr marL="0" indent="0">
              <a:buNone/>
            </a:pPr>
            <a:r>
              <a:rPr lang="en-US" sz="3200" dirty="0" smtClean="0"/>
              <a:t>Which </a:t>
            </a:r>
            <a:r>
              <a:rPr lang="en-US" sz="3200" dirty="0"/>
              <a:t>of the following was a weakness of the Articles of Confederation</a:t>
            </a:r>
            <a:r>
              <a:rPr lang="en-US" sz="3200" dirty="0" smtClean="0"/>
              <a:t>?</a:t>
            </a:r>
          </a:p>
          <a:p>
            <a:endParaRPr lang="en-US" sz="3200" dirty="0"/>
          </a:p>
          <a:p>
            <a:r>
              <a:rPr lang="en-US" sz="3200" dirty="0"/>
              <a:t>A. The government did not have a separate judicial branch.</a:t>
            </a:r>
          </a:p>
          <a:p>
            <a:r>
              <a:rPr lang="en-US" sz="3200" dirty="0"/>
              <a:t>B. The judicial branch of government was too strong.</a:t>
            </a:r>
          </a:p>
          <a:p>
            <a:r>
              <a:rPr lang="en-US" sz="3200" dirty="0"/>
              <a:t>C. The president was able to spend taxes too freely.</a:t>
            </a:r>
          </a:p>
          <a:p>
            <a:r>
              <a:rPr lang="en-US" sz="3200" dirty="0"/>
              <a:t>D. The government had too much power over trade.</a:t>
            </a:r>
          </a:p>
        </p:txBody>
      </p:sp>
    </p:spTree>
    <p:extLst>
      <p:ext uri="{BB962C8B-B14F-4D97-AF65-F5344CB8AC3E}">
        <p14:creationId xmlns:p14="http://schemas.microsoft.com/office/powerpoint/2010/main" val="93583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56567"/>
            <a:ext cx="10364451" cy="695933"/>
          </a:xfrm>
        </p:spPr>
        <p:txBody>
          <a:bodyPr/>
          <a:lstStyle/>
          <a:p>
            <a:r>
              <a:rPr lang="en-US" b="1" dirty="0" smtClean="0">
                <a:solidFill>
                  <a:srgbClr val="FF0000"/>
                </a:solidFill>
              </a:rPr>
              <a:t>Answer 6</a:t>
            </a:r>
            <a:endParaRPr lang="en-US" b="1" dirty="0">
              <a:solidFill>
                <a:srgbClr val="FF0000"/>
              </a:solidFill>
            </a:endParaRPr>
          </a:p>
        </p:txBody>
      </p:sp>
      <p:sp>
        <p:nvSpPr>
          <p:cNvPr id="3" name="Content Placeholder 2"/>
          <p:cNvSpPr>
            <a:spLocks noGrp="1"/>
          </p:cNvSpPr>
          <p:nvPr>
            <p:ph idx="1"/>
          </p:nvPr>
        </p:nvSpPr>
        <p:spPr>
          <a:xfrm>
            <a:off x="323850" y="1716066"/>
            <a:ext cx="11506200" cy="4760934"/>
          </a:xfrm>
        </p:spPr>
        <p:txBody>
          <a:bodyPr>
            <a:normAutofit/>
          </a:bodyPr>
          <a:lstStyle/>
          <a:p>
            <a:pPr marL="0" indent="0">
              <a:buNone/>
            </a:pPr>
            <a:r>
              <a:rPr lang="en-US" sz="3200" dirty="0" smtClean="0"/>
              <a:t>Which </a:t>
            </a:r>
            <a:r>
              <a:rPr lang="en-US" sz="3200" dirty="0"/>
              <a:t>of the following was a weakness of the Articles of Confederation</a:t>
            </a:r>
            <a:r>
              <a:rPr lang="en-US" sz="3200" dirty="0" smtClean="0"/>
              <a:t>?</a:t>
            </a:r>
          </a:p>
          <a:p>
            <a:endParaRPr lang="en-US" sz="3200" dirty="0"/>
          </a:p>
          <a:p>
            <a:r>
              <a:rPr lang="en-US" sz="3200" b="1" dirty="0">
                <a:solidFill>
                  <a:srgbClr val="FF0000"/>
                </a:solidFill>
              </a:rPr>
              <a:t>A. The government did not have a separate judicial branch.</a:t>
            </a:r>
          </a:p>
          <a:p>
            <a:r>
              <a:rPr lang="en-US" sz="3200" dirty="0"/>
              <a:t>B. The judicial branch of government was too strong.</a:t>
            </a:r>
          </a:p>
          <a:p>
            <a:r>
              <a:rPr lang="en-US" sz="3200" dirty="0"/>
              <a:t>C. The president was able to spend taxes too freely.</a:t>
            </a:r>
          </a:p>
          <a:p>
            <a:r>
              <a:rPr lang="en-US" sz="3200" dirty="0"/>
              <a:t>D. The government had too much power over trade.</a:t>
            </a:r>
          </a:p>
        </p:txBody>
      </p:sp>
    </p:spTree>
    <p:extLst>
      <p:ext uri="{BB962C8B-B14F-4D97-AF65-F5344CB8AC3E}">
        <p14:creationId xmlns:p14="http://schemas.microsoft.com/office/powerpoint/2010/main" val="136071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75617"/>
            <a:ext cx="10364451" cy="753083"/>
          </a:xfrm>
        </p:spPr>
        <p:txBody>
          <a:bodyPr/>
          <a:lstStyle/>
          <a:p>
            <a:r>
              <a:rPr lang="en-US" b="1" dirty="0" smtClean="0"/>
              <a:t>Question 7</a:t>
            </a:r>
            <a:endParaRPr lang="en-US" b="1" dirty="0"/>
          </a:p>
        </p:txBody>
      </p:sp>
      <p:sp>
        <p:nvSpPr>
          <p:cNvPr id="3" name="Content Placeholder 2"/>
          <p:cNvSpPr>
            <a:spLocks noGrp="1"/>
          </p:cNvSpPr>
          <p:nvPr>
            <p:ph idx="1"/>
          </p:nvPr>
        </p:nvSpPr>
        <p:spPr>
          <a:xfrm>
            <a:off x="152400" y="1164921"/>
            <a:ext cx="11887200" cy="5464479"/>
          </a:xfrm>
        </p:spPr>
        <p:txBody>
          <a:bodyPr>
            <a:noAutofit/>
          </a:bodyPr>
          <a:lstStyle/>
          <a:p>
            <a:pPr marL="0" indent="0">
              <a:buNone/>
            </a:pPr>
            <a:r>
              <a:rPr lang="en-US" sz="3200" dirty="0" smtClean="0"/>
              <a:t>How </a:t>
            </a:r>
            <a:r>
              <a:rPr lang="en-US" sz="3200" dirty="0"/>
              <a:t>did the U.S. Constitution address the problem under the Articles of Confederation </a:t>
            </a:r>
            <a:r>
              <a:rPr lang="en-US" sz="3200" dirty="0" smtClean="0"/>
              <a:t>that Congress </a:t>
            </a:r>
            <a:r>
              <a:rPr lang="en-US" sz="3200" dirty="0"/>
              <a:t>had no power to ensure its laws were followed by the states</a:t>
            </a:r>
            <a:r>
              <a:rPr lang="en-US" sz="3200" dirty="0" smtClean="0"/>
              <a:t>?</a:t>
            </a:r>
          </a:p>
          <a:p>
            <a:endParaRPr lang="en-US" sz="3200" dirty="0"/>
          </a:p>
          <a:p>
            <a:r>
              <a:rPr lang="en-US" sz="3200" dirty="0"/>
              <a:t>A. It created an executive branch to enforce laws.</a:t>
            </a:r>
          </a:p>
          <a:p>
            <a:r>
              <a:rPr lang="en-US" sz="3200" dirty="0"/>
              <a:t>B. It gave each state sovereign authority over its laws.</a:t>
            </a:r>
          </a:p>
          <a:p>
            <a:r>
              <a:rPr lang="en-US" sz="3200" dirty="0"/>
              <a:t>C. It required the president to resolve disputes between states.</a:t>
            </a:r>
          </a:p>
          <a:p>
            <a:r>
              <a:rPr lang="en-US" sz="3200" dirty="0"/>
              <a:t>D. It required unanimous consent of states to create new laws.</a:t>
            </a:r>
          </a:p>
        </p:txBody>
      </p:sp>
    </p:spTree>
    <p:extLst>
      <p:ext uri="{BB962C8B-B14F-4D97-AF65-F5344CB8AC3E}">
        <p14:creationId xmlns:p14="http://schemas.microsoft.com/office/powerpoint/2010/main" val="21661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75617"/>
            <a:ext cx="10364451" cy="753083"/>
          </a:xfrm>
        </p:spPr>
        <p:txBody>
          <a:bodyPr/>
          <a:lstStyle/>
          <a:p>
            <a:r>
              <a:rPr lang="en-US" b="1" dirty="0" smtClean="0">
                <a:solidFill>
                  <a:srgbClr val="FF0000"/>
                </a:solidFill>
              </a:rPr>
              <a:t>Answer 7</a:t>
            </a:r>
            <a:endParaRPr lang="en-US" b="1" dirty="0">
              <a:solidFill>
                <a:srgbClr val="FF0000"/>
              </a:solidFill>
            </a:endParaRPr>
          </a:p>
        </p:txBody>
      </p:sp>
      <p:sp>
        <p:nvSpPr>
          <p:cNvPr id="3" name="Content Placeholder 2"/>
          <p:cNvSpPr>
            <a:spLocks noGrp="1"/>
          </p:cNvSpPr>
          <p:nvPr>
            <p:ph idx="1"/>
          </p:nvPr>
        </p:nvSpPr>
        <p:spPr>
          <a:xfrm>
            <a:off x="152400" y="1177447"/>
            <a:ext cx="11887200" cy="5451953"/>
          </a:xfrm>
        </p:spPr>
        <p:txBody>
          <a:bodyPr>
            <a:noAutofit/>
          </a:bodyPr>
          <a:lstStyle/>
          <a:p>
            <a:pPr marL="0" indent="0">
              <a:buNone/>
            </a:pPr>
            <a:r>
              <a:rPr lang="en-US" sz="3200" dirty="0"/>
              <a:t>How did the U.S. Constitution address the problem under the Articles of Confederation </a:t>
            </a:r>
            <a:r>
              <a:rPr lang="en-US" sz="3200" dirty="0" smtClean="0"/>
              <a:t>that Congress </a:t>
            </a:r>
            <a:r>
              <a:rPr lang="en-US" sz="3200" dirty="0"/>
              <a:t>had no power to ensure its laws were followed by the states</a:t>
            </a:r>
            <a:r>
              <a:rPr lang="en-US" sz="3200" dirty="0" smtClean="0"/>
              <a:t>?</a:t>
            </a:r>
          </a:p>
          <a:p>
            <a:endParaRPr lang="en-US" sz="3200" dirty="0"/>
          </a:p>
          <a:p>
            <a:r>
              <a:rPr lang="en-US" sz="3200" b="1" dirty="0">
                <a:solidFill>
                  <a:srgbClr val="FF0000"/>
                </a:solidFill>
              </a:rPr>
              <a:t>A. It created an executive branch to enforce laws.</a:t>
            </a:r>
          </a:p>
          <a:p>
            <a:r>
              <a:rPr lang="en-US" sz="3200" dirty="0"/>
              <a:t>B. It gave each state sovereign authority over its laws.</a:t>
            </a:r>
          </a:p>
          <a:p>
            <a:r>
              <a:rPr lang="en-US" sz="3200" dirty="0"/>
              <a:t>C. It required the president to resolve disputes between states.</a:t>
            </a:r>
          </a:p>
          <a:p>
            <a:r>
              <a:rPr lang="en-US" sz="3200" dirty="0"/>
              <a:t>D. It required unanimous consent of states to create new laws.</a:t>
            </a:r>
          </a:p>
        </p:txBody>
      </p:sp>
    </p:spTree>
    <p:extLst>
      <p:ext uri="{BB962C8B-B14F-4D97-AF65-F5344CB8AC3E}">
        <p14:creationId xmlns:p14="http://schemas.microsoft.com/office/powerpoint/2010/main" val="134677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37517"/>
            <a:ext cx="10364451" cy="657833"/>
          </a:xfrm>
        </p:spPr>
        <p:txBody>
          <a:bodyPr>
            <a:normAutofit fontScale="90000"/>
          </a:bodyPr>
          <a:lstStyle/>
          <a:p>
            <a:r>
              <a:rPr lang="en-US" b="1" dirty="0" smtClean="0"/>
              <a:t>Question 8 </a:t>
            </a:r>
            <a:endParaRPr lang="en-US" b="1" dirty="0"/>
          </a:p>
        </p:txBody>
      </p:sp>
      <p:sp>
        <p:nvSpPr>
          <p:cNvPr id="3" name="Content Placeholder 2"/>
          <p:cNvSpPr>
            <a:spLocks noGrp="1"/>
          </p:cNvSpPr>
          <p:nvPr>
            <p:ph idx="1"/>
          </p:nvPr>
        </p:nvSpPr>
        <p:spPr>
          <a:xfrm>
            <a:off x="361950" y="1543050"/>
            <a:ext cx="11544300" cy="5067300"/>
          </a:xfrm>
        </p:spPr>
        <p:txBody>
          <a:bodyPr>
            <a:noAutofit/>
          </a:bodyPr>
          <a:lstStyle/>
          <a:p>
            <a:pPr marL="0" indent="0">
              <a:buNone/>
            </a:pPr>
            <a:r>
              <a:rPr lang="en-US" sz="3600" dirty="0"/>
              <a:t>What does the phrase "insure domestic tranquility" in the Preamble of the Constitution mean</a:t>
            </a:r>
            <a:r>
              <a:rPr lang="en-US" sz="3600" dirty="0" smtClean="0"/>
              <a:t>?</a:t>
            </a:r>
          </a:p>
          <a:p>
            <a:endParaRPr lang="en-US" sz="3600" dirty="0"/>
          </a:p>
          <a:p>
            <a:r>
              <a:rPr lang="en-US" sz="3600" dirty="0"/>
              <a:t>A. Give land to the homeless.</a:t>
            </a:r>
          </a:p>
          <a:p>
            <a:r>
              <a:rPr lang="en-US" sz="3600" dirty="0"/>
              <a:t>B. Fight wars on foreign soil.</a:t>
            </a:r>
          </a:p>
          <a:p>
            <a:r>
              <a:rPr lang="en-US" sz="3600" dirty="0"/>
              <a:t>C. Keep the homeland at peace.</a:t>
            </a:r>
          </a:p>
          <a:p>
            <a:r>
              <a:rPr lang="en-US" sz="3600" dirty="0"/>
              <a:t>D. Provide citizens with insurance.</a:t>
            </a:r>
          </a:p>
        </p:txBody>
      </p:sp>
    </p:spTree>
    <p:extLst>
      <p:ext uri="{BB962C8B-B14F-4D97-AF65-F5344CB8AC3E}">
        <p14:creationId xmlns:p14="http://schemas.microsoft.com/office/powerpoint/2010/main" val="265805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37517"/>
            <a:ext cx="10364451" cy="943583"/>
          </a:xfrm>
        </p:spPr>
        <p:txBody>
          <a:bodyPr/>
          <a:lstStyle/>
          <a:p>
            <a:r>
              <a:rPr lang="en-US" b="1" dirty="0" smtClean="0">
                <a:solidFill>
                  <a:srgbClr val="FF0000"/>
                </a:solidFill>
              </a:rPr>
              <a:t>Answer 8 </a:t>
            </a:r>
            <a:endParaRPr lang="en-US" b="1" dirty="0">
              <a:solidFill>
                <a:srgbClr val="FF0000"/>
              </a:solidFill>
            </a:endParaRPr>
          </a:p>
        </p:txBody>
      </p:sp>
      <p:sp>
        <p:nvSpPr>
          <p:cNvPr id="3" name="Content Placeholder 2"/>
          <p:cNvSpPr>
            <a:spLocks noGrp="1"/>
          </p:cNvSpPr>
          <p:nvPr>
            <p:ph idx="1"/>
          </p:nvPr>
        </p:nvSpPr>
        <p:spPr>
          <a:xfrm>
            <a:off x="361950" y="1543050"/>
            <a:ext cx="11544300" cy="5067300"/>
          </a:xfrm>
        </p:spPr>
        <p:txBody>
          <a:bodyPr>
            <a:noAutofit/>
          </a:bodyPr>
          <a:lstStyle/>
          <a:p>
            <a:pPr marL="0" indent="0">
              <a:buNone/>
            </a:pPr>
            <a:r>
              <a:rPr lang="en-US" sz="3600" dirty="0"/>
              <a:t>What does the phrase "insure domestic tranquility" in the Preamble of the Constitution mean</a:t>
            </a:r>
            <a:r>
              <a:rPr lang="en-US" sz="3600" dirty="0" smtClean="0"/>
              <a:t>?</a:t>
            </a:r>
          </a:p>
          <a:p>
            <a:endParaRPr lang="en-US" sz="3600" dirty="0"/>
          </a:p>
          <a:p>
            <a:r>
              <a:rPr lang="en-US" sz="3600" dirty="0"/>
              <a:t>A. Give land to the homeless.</a:t>
            </a:r>
          </a:p>
          <a:p>
            <a:r>
              <a:rPr lang="en-US" sz="3600" dirty="0"/>
              <a:t>B. Fight wars on foreign soil.</a:t>
            </a:r>
          </a:p>
          <a:p>
            <a:r>
              <a:rPr lang="en-US" sz="3600" b="1" dirty="0" smtClean="0">
                <a:solidFill>
                  <a:srgbClr val="FF0000"/>
                </a:solidFill>
              </a:rPr>
              <a:t>C. Keep the homeland at peace.</a:t>
            </a:r>
          </a:p>
          <a:p>
            <a:r>
              <a:rPr lang="en-US" sz="3600" dirty="0" smtClean="0"/>
              <a:t>D. Provide citizens with insurance.</a:t>
            </a:r>
            <a:endParaRPr lang="en-US" sz="3600" dirty="0"/>
          </a:p>
        </p:txBody>
      </p:sp>
    </p:spTree>
    <p:extLst>
      <p:ext uri="{BB962C8B-B14F-4D97-AF65-F5344CB8AC3E}">
        <p14:creationId xmlns:p14="http://schemas.microsoft.com/office/powerpoint/2010/main" val="338198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84" y="144392"/>
            <a:ext cx="9404723" cy="808108"/>
          </a:xfrm>
        </p:spPr>
        <p:txBody>
          <a:bodyPr/>
          <a:lstStyle/>
          <a:p>
            <a:r>
              <a:rPr lang="en-US" b="1" dirty="0" smtClean="0"/>
              <a:t>Question 9</a:t>
            </a:r>
            <a:endParaRPr lang="en-US" b="1" dirty="0"/>
          </a:p>
        </p:txBody>
      </p:sp>
      <p:sp>
        <p:nvSpPr>
          <p:cNvPr id="3" name="Content Placeholder 2"/>
          <p:cNvSpPr>
            <a:spLocks noGrp="1"/>
          </p:cNvSpPr>
          <p:nvPr>
            <p:ph sz="half" idx="1"/>
          </p:nvPr>
        </p:nvSpPr>
        <p:spPr>
          <a:xfrm>
            <a:off x="204884" y="1152983"/>
            <a:ext cx="4396339" cy="4195763"/>
          </a:xfrm>
        </p:spPr>
        <p:txBody>
          <a:bodyPr>
            <a:normAutofit lnSpcReduction="10000"/>
          </a:bodyPr>
          <a:lstStyle/>
          <a:p>
            <a:r>
              <a:rPr lang="en-US" dirty="0"/>
              <a:t>This diagram shows the purpose of government according to the Preamble of the Constitution</a:t>
            </a:r>
            <a:r>
              <a:rPr lang="en-US" dirty="0" smtClean="0"/>
              <a:t>.</a:t>
            </a:r>
          </a:p>
          <a:p>
            <a:endParaRPr lang="en-US" dirty="0"/>
          </a:p>
          <a:p>
            <a:endParaRPr lang="en-US" dirty="0" smtClean="0"/>
          </a:p>
          <a:p>
            <a:endParaRPr lang="en-US" dirty="0"/>
          </a:p>
          <a:p>
            <a:endParaRPr lang="en-US" dirty="0" smtClean="0"/>
          </a:p>
          <a:p>
            <a:endParaRPr lang="en-US" dirty="0"/>
          </a:p>
        </p:txBody>
      </p:sp>
      <p:sp>
        <p:nvSpPr>
          <p:cNvPr id="5" name="Content Placeholder 4"/>
          <p:cNvSpPr>
            <a:spLocks noGrp="1"/>
          </p:cNvSpPr>
          <p:nvPr>
            <p:ph sz="half" idx="2"/>
          </p:nvPr>
        </p:nvSpPr>
        <p:spPr>
          <a:xfrm>
            <a:off x="6111693" y="1446492"/>
            <a:ext cx="5756457" cy="5005846"/>
          </a:xfrm>
        </p:spPr>
        <p:txBody>
          <a:bodyPr>
            <a:normAutofit lnSpcReduction="10000"/>
          </a:bodyPr>
          <a:lstStyle/>
          <a:p>
            <a:pPr marL="0" indent="0">
              <a:buNone/>
            </a:pPr>
            <a:r>
              <a:rPr lang="en-US" sz="2800" dirty="0"/>
              <a:t>Which phrases complete the diagram</a:t>
            </a:r>
            <a:r>
              <a:rPr lang="en-US" sz="2800" dirty="0" smtClean="0"/>
              <a:t>?</a:t>
            </a:r>
          </a:p>
          <a:p>
            <a:pPr marL="0" indent="0">
              <a:buNone/>
            </a:pPr>
            <a:endParaRPr lang="en-US" sz="2800" dirty="0"/>
          </a:p>
          <a:p>
            <a:r>
              <a:rPr lang="en-US" sz="2800" dirty="0"/>
              <a:t>A. depends on people; serve the people</a:t>
            </a:r>
          </a:p>
          <a:p>
            <a:r>
              <a:rPr lang="en-US" sz="2800" dirty="0"/>
              <a:t>B. depends on law; maintain the law</a:t>
            </a:r>
          </a:p>
          <a:p>
            <a:r>
              <a:rPr lang="en-US" sz="2800" dirty="0"/>
              <a:t>C. depends on God; serve the people</a:t>
            </a:r>
          </a:p>
          <a:p>
            <a:r>
              <a:rPr lang="en-US" sz="2800" dirty="0"/>
              <a:t>D. depends on liberty; maintain those liberties</a:t>
            </a:r>
          </a:p>
          <a:p>
            <a:endParaRPr lang="en-US" sz="2800" dirty="0"/>
          </a:p>
        </p:txBody>
      </p:sp>
      <p:pic>
        <p:nvPicPr>
          <p:cNvPr id="4" name="Picture 3"/>
          <p:cNvPicPr>
            <a:picLocks noChangeAspect="1"/>
          </p:cNvPicPr>
          <p:nvPr/>
        </p:nvPicPr>
        <p:blipFill>
          <a:blip r:embed="rId2"/>
          <a:stretch>
            <a:fillRect/>
          </a:stretch>
        </p:blipFill>
        <p:spPr>
          <a:xfrm>
            <a:off x="204884" y="2360892"/>
            <a:ext cx="5605366" cy="4091446"/>
          </a:xfrm>
          <a:prstGeom prst="rect">
            <a:avLst/>
          </a:prstGeom>
        </p:spPr>
      </p:pic>
    </p:spTree>
    <p:extLst>
      <p:ext uri="{BB962C8B-B14F-4D97-AF65-F5344CB8AC3E}">
        <p14:creationId xmlns:p14="http://schemas.microsoft.com/office/powerpoint/2010/main" val="306654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84" y="144392"/>
            <a:ext cx="9404723" cy="808108"/>
          </a:xfrm>
        </p:spPr>
        <p:txBody>
          <a:bodyPr/>
          <a:lstStyle/>
          <a:p>
            <a:r>
              <a:rPr lang="en-US" b="1" dirty="0" smtClean="0">
                <a:solidFill>
                  <a:srgbClr val="FF0000"/>
                </a:solidFill>
              </a:rPr>
              <a:t>Answer 9</a:t>
            </a:r>
            <a:endParaRPr lang="en-US" b="1" dirty="0">
              <a:solidFill>
                <a:srgbClr val="FF0000"/>
              </a:solidFill>
            </a:endParaRPr>
          </a:p>
        </p:txBody>
      </p:sp>
      <p:sp>
        <p:nvSpPr>
          <p:cNvPr id="3" name="Content Placeholder 2"/>
          <p:cNvSpPr>
            <a:spLocks noGrp="1"/>
          </p:cNvSpPr>
          <p:nvPr>
            <p:ph sz="half" idx="1"/>
          </p:nvPr>
        </p:nvSpPr>
        <p:spPr>
          <a:xfrm>
            <a:off x="204884" y="1152983"/>
            <a:ext cx="4396339" cy="4195763"/>
          </a:xfrm>
        </p:spPr>
        <p:txBody>
          <a:bodyPr>
            <a:normAutofit lnSpcReduction="10000"/>
          </a:bodyPr>
          <a:lstStyle/>
          <a:p>
            <a:r>
              <a:rPr lang="en-US" dirty="0"/>
              <a:t>This diagram shows the purpose of government according to the Preamble of the Constitution</a:t>
            </a:r>
            <a:r>
              <a:rPr lang="en-US" dirty="0" smtClean="0"/>
              <a:t>.</a:t>
            </a:r>
          </a:p>
          <a:p>
            <a:endParaRPr lang="en-US" dirty="0"/>
          </a:p>
          <a:p>
            <a:endParaRPr lang="en-US" dirty="0" smtClean="0"/>
          </a:p>
          <a:p>
            <a:endParaRPr lang="en-US" dirty="0"/>
          </a:p>
          <a:p>
            <a:endParaRPr lang="en-US" dirty="0" smtClean="0"/>
          </a:p>
          <a:p>
            <a:endParaRPr lang="en-US" dirty="0"/>
          </a:p>
        </p:txBody>
      </p:sp>
      <p:sp>
        <p:nvSpPr>
          <p:cNvPr id="5" name="Content Placeholder 4"/>
          <p:cNvSpPr>
            <a:spLocks noGrp="1"/>
          </p:cNvSpPr>
          <p:nvPr>
            <p:ph sz="half" idx="2"/>
          </p:nvPr>
        </p:nvSpPr>
        <p:spPr>
          <a:xfrm>
            <a:off x="6111693" y="1446492"/>
            <a:ext cx="5756457" cy="5005846"/>
          </a:xfrm>
        </p:spPr>
        <p:txBody>
          <a:bodyPr>
            <a:normAutofit lnSpcReduction="10000"/>
          </a:bodyPr>
          <a:lstStyle/>
          <a:p>
            <a:pPr marL="0" indent="0">
              <a:buNone/>
            </a:pPr>
            <a:r>
              <a:rPr lang="en-US" sz="2800" dirty="0"/>
              <a:t>Which phrases complete the diagram</a:t>
            </a:r>
            <a:r>
              <a:rPr lang="en-US" sz="2800" dirty="0" smtClean="0"/>
              <a:t>?</a:t>
            </a:r>
          </a:p>
          <a:p>
            <a:pPr marL="0" indent="0">
              <a:buNone/>
            </a:pPr>
            <a:endParaRPr lang="en-US" sz="2800" dirty="0"/>
          </a:p>
          <a:p>
            <a:r>
              <a:rPr lang="en-US" sz="2800" b="1" dirty="0">
                <a:solidFill>
                  <a:srgbClr val="FF0000"/>
                </a:solidFill>
              </a:rPr>
              <a:t>A. depends on people; serve the people</a:t>
            </a:r>
          </a:p>
          <a:p>
            <a:r>
              <a:rPr lang="en-US" sz="2800" dirty="0"/>
              <a:t>B. depends on law; maintain the law</a:t>
            </a:r>
          </a:p>
          <a:p>
            <a:r>
              <a:rPr lang="en-US" sz="2800" dirty="0"/>
              <a:t>C. depends on God; serve the people</a:t>
            </a:r>
          </a:p>
          <a:p>
            <a:r>
              <a:rPr lang="en-US" sz="2800" dirty="0"/>
              <a:t>D. depends on liberty; maintain those liberties</a:t>
            </a:r>
          </a:p>
          <a:p>
            <a:endParaRPr lang="en-US" sz="2800" dirty="0"/>
          </a:p>
        </p:txBody>
      </p:sp>
      <p:pic>
        <p:nvPicPr>
          <p:cNvPr id="4" name="Picture 3"/>
          <p:cNvPicPr>
            <a:picLocks noChangeAspect="1"/>
          </p:cNvPicPr>
          <p:nvPr/>
        </p:nvPicPr>
        <p:blipFill>
          <a:blip r:embed="rId2"/>
          <a:stretch>
            <a:fillRect/>
          </a:stretch>
        </p:blipFill>
        <p:spPr>
          <a:xfrm>
            <a:off x="204884" y="2360892"/>
            <a:ext cx="5605366" cy="4091446"/>
          </a:xfrm>
          <a:prstGeom prst="rect">
            <a:avLst/>
          </a:prstGeom>
        </p:spPr>
      </p:pic>
    </p:spTree>
    <p:extLst>
      <p:ext uri="{BB962C8B-B14F-4D97-AF65-F5344CB8AC3E}">
        <p14:creationId xmlns:p14="http://schemas.microsoft.com/office/powerpoint/2010/main" val="31615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267858"/>
            <a:ext cx="9404723" cy="798942"/>
          </a:xfrm>
        </p:spPr>
        <p:txBody>
          <a:bodyPr>
            <a:normAutofit/>
          </a:bodyPr>
          <a:lstStyle/>
          <a:p>
            <a:r>
              <a:rPr lang="en-US" b="1" dirty="0" smtClean="0"/>
              <a:t>Question 1</a:t>
            </a:r>
            <a:endParaRPr lang="en-US" b="1" dirty="0"/>
          </a:p>
        </p:txBody>
      </p:sp>
      <p:sp>
        <p:nvSpPr>
          <p:cNvPr id="3" name="Content Placeholder 2"/>
          <p:cNvSpPr>
            <a:spLocks noGrp="1"/>
          </p:cNvSpPr>
          <p:nvPr>
            <p:ph sz="half" idx="1"/>
          </p:nvPr>
        </p:nvSpPr>
        <p:spPr>
          <a:xfrm>
            <a:off x="169862" y="1066801"/>
            <a:ext cx="8364538" cy="685800"/>
          </a:xfrm>
        </p:spPr>
        <p:txBody>
          <a:bodyPr>
            <a:normAutofit/>
          </a:bodyPr>
          <a:lstStyle/>
          <a:p>
            <a:r>
              <a:rPr lang="en-US" dirty="0"/>
              <a:t>The statements below are from the Declaration of Independence</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5" name="Content Placeholder 4"/>
          <p:cNvSpPr>
            <a:spLocks noGrp="1"/>
          </p:cNvSpPr>
          <p:nvPr>
            <p:ph sz="half" idx="2"/>
          </p:nvPr>
        </p:nvSpPr>
        <p:spPr>
          <a:xfrm>
            <a:off x="7452614" y="1619252"/>
            <a:ext cx="4396341" cy="5124449"/>
          </a:xfrm>
        </p:spPr>
        <p:txBody>
          <a:bodyPr>
            <a:normAutofit/>
          </a:bodyPr>
          <a:lstStyle/>
          <a:p>
            <a:pPr marL="0" indent="0">
              <a:buNone/>
            </a:pPr>
            <a:r>
              <a:rPr lang="en-US" sz="3200" dirty="0"/>
              <a:t>Which statement reflects the Enlightenment ideas of natural law as expressed by Locke?</a:t>
            </a:r>
          </a:p>
          <a:p>
            <a:r>
              <a:rPr lang="en-US" sz="3200" dirty="0"/>
              <a:t>A. A						</a:t>
            </a:r>
          </a:p>
          <a:p>
            <a:r>
              <a:rPr lang="en-US" sz="3200" dirty="0"/>
              <a:t>B. B					</a:t>
            </a:r>
            <a:endParaRPr lang="en-US" sz="3200" dirty="0" smtClean="0"/>
          </a:p>
          <a:p>
            <a:r>
              <a:rPr lang="en-US" sz="3200" dirty="0" smtClean="0"/>
              <a:t>C. C</a:t>
            </a:r>
          </a:p>
          <a:p>
            <a:r>
              <a:rPr lang="en-US" sz="3200" dirty="0" smtClean="0"/>
              <a:t>D. D</a:t>
            </a:r>
            <a:endParaRPr lang="en-US" sz="3200" dirty="0"/>
          </a:p>
          <a:p>
            <a:endParaRPr lang="en-US" dirty="0"/>
          </a:p>
        </p:txBody>
      </p:sp>
      <p:pic>
        <p:nvPicPr>
          <p:cNvPr id="6" name="Picture 5"/>
          <p:cNvPicPr>
            <a:picLocks noChangeAspect="1"/>
          </p:cNvPicPr>
          <p:nvPr/>
        </p:nvPicPr>
        <p:blipFill>
          <a:blip r:embed="rId2"/>
          <a:stretch>
            <a:fillRect/>
          </a:stretch>
        </p:blipFill>
        <p:spPr>
          <a:xfrm>
            <a:off x="246062" y="1409701"/>
            <a:ext cx="7031038" cy="5276849"/>
          </a:xfrm>
          <a:prstGeom prst="rect">
            <a:avLst/>
          </a:prstGeom>
        </p:spPr>
      </p:pic>
    </p:spTree>
    <p:extLst>
      <p:ext uri="{BB962C8B-B14F-4D97-AF65-F5344CB8AC3E}">
        <p14:creationId xmlns:p14="http://schemas.microsoft.com/office/powerpoint/2010/main" val="2484689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1" y="205068"/>
            <a:ext cx="9404723" cy="823632"/>
          </a:xfrm>
        </p:spPr>
        <p:txBody>
          <a:bodyPr/>
          <a:lstStyle/>
          <a:p>
            <a:r>
              <a:rPr lang="en-US" b="1" dirty="0" smtClean="0"/>
              <a:t>Question 10</a:t>
            </a:r>
            <a:endParaRPr lang="en-US" b="1" dirty="0"/>
          </a:p>
        </p:txBody>
      </p:sp>
      <p:sp>
        <p:nvSpPr>
          <p:cNvPr id="3" name="Content Placeholder 2"/>
          <p:cNvSpPr>
            <a:spLocks noGrp="1"/>
          </p:cNvSpPr>
          <p:nvPr>
            <p:ph sz="half" idx="1"/>
          </p:nvPr>
        </p:nvSpPr>
        <p:spPr>
          <a:xfrm>
            <a:off x="311270" y="1028701"/>
            <a:ext cx="4396339" cy="723900"/>
          </a:xfrm>
        </p:spPr>
        <p:txBody>
          <a:bodyPr>
            <a:normAutofit/>
          </a:bodyPr>
          <a:lstStyle/>
          <a:p>
            <a:r>
              <a:rPr lang="en-US" dirty="0"/>
              <a:t>These boxes describe two events relating </a:t>
            </a:r>
            <a:r>
              <a:rPr lang="en-US" dirty="0" smtClean="0"/>
              <a:t>to </a:t>
            </a:r>
            <a:r>
              <a:rPr lang="en-US" dirty="0"/>
              <a:t>the U.S. government</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Content Placeholder 3"/>
          <p:cNvSpPr>
            <a:spLocks noGrp="1"/>
          </p:cNvSpPr>
          <p:nvPr>
            <p:ph sz="half" idx="2"/>
          </p:nvPr>
        </p:nvSpPr>
        <p:spPr>
          <a:xfrm>
            <a:off x="6076950" y="1390651"/>
            <a:ext cx="5886450" cy="5257799"/>
          </a:xfrm>
        </p:spPr>
        <p:txBody>
          <a:bodyPr>
            <a:noAutofit/>
          </a:bodyPr>
          <a:lstStyle/>
          <a:p>
            <a:pPr marL="0" indent="0">
              <a:buNone/>
            </a:pPr>
            <a:r>
              <a:rPr lang="en-US" sz="2400" dirty="0"/>
              <a:t>What constitutional principles are demonstrated in examples A and B</a:t>
            </a:r>
            <a:r>
              <a:rPr lang="en-US" sz="2400" dirty="0" smtClean="0"/>
              <a:t>?</a:t>
            </a:r>
          </a:p>
          <a:p>
            <a:pPr marL="0" indent="0">
              <a:buNone/>
            </a:pPr>
            <a:endParaRPr lang="en-US" sz="2400" dirty="0"/>
          </a:p>
          <a:p>
            <a:r>
              <a:rPr lang="en-US" sz="2400" dirty="0"/>
              <a:t>A. Example A: checks and balances; Example B: separation of powers</a:t>
            </a:r>
          </a:p>
          <a:p>
            <a:r>
              <a:rPr lang="en-US" sz="2400" dirty="0"/>
              <a:t>B. Example A: checks and balances; Example B: judicial review</a:t>
            </a:r>
          </a:p>
          <a:p>
            <a:r>
              <a:rPr lang="en-US" sz="2400" dirty="0"/>
              <a:t>C. Example A: separation of powers; Example B: individual rights</a:t>
            </a:r>
          </a:p>
          <a:p>
            <a:r>
              <a:rPr lang="en-US" sz="2400" dirty="0"/>
              <a:t>D. Example A: separation of powers; Example B: checks and balances</a:t>
            </a:r>
          </a:p>
          <a:p>
            <a:endParaRPr lang="en-US" sz="2400" dirty="0"/>
          </a:p>
        </p:txBody>
      </p:sp>
      <p:pic>
        <p:nvPicPr>
          <p:cNvPr id="5" name="Picture 4"/>
          <p:cNvPicPr>
            <a:picLocks noChangeAspect="1"/>
          </p:cNvPicPr>
          <p:nvPr/>
        </p:nvPicPr>
        <p:blipFill>
          <a:blip r:embed="rId2"/>
          <a:stretch>
            <a:fillRect/>
          </a:stretch>
        </p:blipFill>
        <p:spPr>
          <a:xfrm>
            <a:off x="169861" y="2056092"/>
            <a:ext cx="5907089" cy="4592358"/>
          </a:xfrm>
          <a:prstGeom prst="rect">
            <a:avLst/>
          </a:prstGeom>
        </p:spPr>
      </p:pic>
    </p:spTree>
    <p:extLst>
      <p:ext uri="{BB962C8B-B14F-4D97-AF65-F5344CB8AC3E}">
        <p14:creationId xmlns:p14="http://schemas.microsoft.com/office/powerpoint/2010/main" val="18390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1" y="205068"/>
            <a:ext cx="9404723" cy="823632"/>
          </a:xfrm>
        </p:spPr>
        <p:txBody>
          <a:bodyPr/>
          <a:lstStyle/>
          <a:p>
            <a:r>
              <a:rPr lang="en-US" b="1" dirty="0" smtClean="0">
                <a:solidFill>
                  <a:srgbClr val="FF0000"/>
                </a:solidFill>
              </a:rPr>
              <a:t>Answer 10</a:t>
            </a:r>
            <a:endParaRPr lang="en-US" b="1" dirty="0">
              <a:solidFill>
                <a:srgbClr val="FF0000"/>
              </a:solidFill>
            </a:endParaRPr>
          </a:p>
        </p:txBody>
      </p:sp>
      <p:sp>
        <p:nvSpPr>
          <p:cNvPr id="3" name="Content Placeholder 2"/>
          <p:cNvSpPr>
            <a:spLocks noGrp="1"/>
          </p:cNvSpPr>
          <p:nvPr>
            <p:ph sz="half" idx="1"/>
          </p:nvPr>
        </p:nvSpPr>
        <p:spPr>
          <a:xfrm>
            <a:off x="311270" y="1028701"/>
            <a:ext cx="4396339" cy="723900"/>
          </a:xfrm>
        </p:spPr>
        <p:txBody>
          <a:bodyPr>
            <a:normAutofit/>
          </a:bodyPr>
          <a:lstStyle/>
          <a:p>
            <a:r>
              <a:rPr lang="en-US" dirty="0"/>
              <a:t>These boxes describe two events relating </a:t>
            </a:r>
            <a:r>
              <a:rPr lang="en-US" dirty="0" smtClean="0"/>
              <a:t>to </a:t>
            </a:r>
            <a:r>
              <a:rPr lang="en-US" dirty="0"/>
              <a:t>the U.S. government</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Content Placeholder 3"/>
          <p:cNvSpPr>
            <a:spLocks noGrp="1"/>
          </p:cNvSpPr>
          <p:nvPr>
            <p:ph sz="half" idx="2"/>
          </p:nvPr>
        </p:nvSpPr>
        <p:spPr>
          <a:xfrm>
            <a:off x="6076950" y="1390651"/>
            <a:ext cx="5886450" cy="5257799"/>
          </a:xfrm>
        </p:spPr>
        <p:txBody>
          <a:bodyPr>
            <a:noAutofit/>
          </a:bodyPr>
          <a:lstStyle/>
          <a:p>
            <a:pPr marL="0" indent="0">
              <a:buNone/>
            </a:pPr>
            <a:r>
              <a:rPr lang="en-US" sz="2400" dirty="0"/>
              <a:t>What constitutional principles are demonstrated in examples A and B</a:t>
            </a:r>
            <a:r>
              <a:rPr lang="en-US" sz="2400" dirty="0" smtClean="0"/>
              <a:t>?</a:t>
            </a:r>
          </a:p>
          <a:p>
            <a:pPr marL="0" indent="0">
              <a:buNone/>
            </a:pPr>
            <a:endParaRPr lang="en-US" sz="2400" dirty="0"/>
          </a:p>
          <a:p>
            <a:r>
              <a:rPr lang="en-US" sz="2400" b="1" dirty="0">
                <a:solidFill>
                  <a:srgbClr val="FF0000"/>
                </a:solidFill>
              </a:rPr>
              <a:t>A. Example A: checks and balances; Example B: separation of powers</a:t>
            </a:r>
          </a:p>
          <a:p>
            <a:r>
              <a:rPr lang="en-US" sz="2400" dirty="0"/>
              <a:t>B. Example A: checks and balances; Example B: judicial review</a:t>
            </a:r>
          </a:p>
          <a:p>
            <a:r>
              <a:rPr lang="en-US" sz="2400" dirty="0"/>
              <a:t>C. Example A: separation of powers; Example B: individual rights</a:t>
            </a:r>
          </a:p>
          <a:p>
            <a:r>
              <a:rPr lang="en-US" sz="2400" dirty="0"/>
              <a:t>D. Example A: separation of powers; Example B: checks and balances</a:t>
            </a:r>
          </a:p>
          <a:p>
            <a:endParaRPr lang="en-US" sz="2400" dirty="0"/>
          </a:p>
        </p:txBody>
      </p:sp>
      <p:pic>
        <p:nvPicPr>
          <p:cNvPr id="5" name="Picture 4"/>
          <p:cNvPicPr>
            <a:picLocks noChangeAspect="1"/>
          </p:cNvPicPr>
          <p:nvPr/>
        </p:nvPicPr>
        <p:blipFill>
          <a:blip r:embed="rId2"/>
          <a:stretch>
            <a:fillRect/>
          </a:stretch>
        </p:blipFill>
        <p:spPr>
          <a:xfrm>
            <a:off x="169861" y="2056092"/>
            <a:ext cx="5907089" cy="4592358"/>
          </a:xfrm>
          <a:prstGeom prst="rect">
            <a:avLst/>
          </a:prstGeom>
        </p:spPr>
      </p:pic>
    </p:spTree>
    <p:extLst>
      <p:ext uri="{BB962C8B-B14F-4D97-AF65-F5344CB8AC3E}">
        <p14:creationId xmlns:p14="http://schemas.microsoft.com/office/powerpoint/2010/main" val="130621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88" y="272695"/>
            <a:ext cx="9404723" cy="813155"/>
          </a:xfrm>
        </p:spPr>
        <p:txBody>
          <a:bodyPr/>
          <a:lstStyle/>
          <a:p>
            <a:r>
              <a:rPr lang="en-US" b="1" dirty="0" smtClean="0"/>
              <a:t>Question 11</a:t>
            </a:r>
            <a:endParaRPr lang="en-US" b="1" dirty="0"/>
          </a:p>
        </p:txBody>
      </p:sp>
      <p:sp>
        <p:nvSpPr>
          <p:cNvPr id="3" name="Content Placeholder 2"/>
          <p:cNvSpPr>
            <a:spLocks noGrp="1"/>
          </p:cNvSpPr>
          <p:nvPr>
            <p:ph sz="half" idx="1"/>
          </p:nvPr>
        </p:nvSpPr>
        <p:spPr>
          <a:xfrm>
            <a:off x="340088" y="1085850"/>
            <a:ext cx="4612912" cy="885825"/>
          </a:xfrm>
        </p:spPr>
        <p:txBody>
          <a:bodyPr>
            <a:normAutofit fontScale="92500" lnSpcReduction="10000"/>
          </a:bodyPr>
          <a:lstStyle/>
          <a:p>
            <a:r>
              <a:rPr lang="en-US" sz="1900" dirty="0"/>
              <a:t>The passage below </a:t>
            </a:r>
            <a:r>
              <a:rPr lang="en-US" sz="1900" dirty="0" smtClean="0"/>
              <a:t>Is </a:t>
            </a:r>
            <a:r>
              <a:rPr lang="en-US" sz="1900" dirty="0"/>
              <a:t>from Federalist 51, written by James Madison in 1788</a:t>
            </a:r>
            <a:r>
              <a:rPr lang="en-US" sz="1900" dirty="0" smtClean="0"/>
              <a:t>.</a:t>
            </a:r>
          </a:p>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5" name="Content Placeholder 4"/>
          <p:cNvSpPr>
            <a:spLocks noGrp="1"/>
          </p:cNvSpPr>
          <p:nvPr>
            <p:ph sz="half" idx="2"/>
          </p:nvPr>
        </p:nvSpPr>
        <p:spPr>
          <a:xfrm>
            <a:off x="5505451" y="1528762"/>
            <a:ext cx="6400800" cy="4967288"/>
          </a:xfrm>
        </p:spPr>
        <p:txBody>
          <a:bodyPr>
            <a:normAutofit fontScale="92500" lnSpcReduction="10000"/>
          </a:bodyPr>
          <a:lstStyle/>
          <a:p>
            <a:pPr marL="0" indent="0">
              <a:buNone/>
            </a:pPr>
            <a:r>
              <a:rPr lang="en-US" sz="4000" dirty="0"/>
              <a:t>Which constitutional principle does Madison describe in the passage</a:t>
            </a:r>
            <a:r>
              <a:rPr lang="en-US" sz="4000" dirty="0" smtClean="0"/>
              <a:t>?</a:t>
            </a:r>
          </a:p>
          <a:p>
            <a:endParaRPr lang="en-US" sz="4000" dirty="0"/>
          </a:p>
          <a:p>
            <a:r>
              <a:rPr lang="en-US" sz="4000" dirty="0"/>
              <a:t>A. Popular sovereignty</a:t>
            </a:r>
          </a:p>
          <a:p>
            <a:r>
              <a:rPr lang="en-US" sz="4000" dirty="0"/>
              <a:t>B. Judicial review</a:t>
            </a:r>
          </a:p>
          <a:p>
            <a:r>
              <a:rPr lang="en-US" sz="4000" dirty="0"/>
              <a:t>C. Checks and balances</a:t>
            </a:r>
          </a:p>
          <a:p>
            <a:r>
              <a:rPr lang="en-US" sz="4000" dirty="0"/>
              <a:t>D. Separation of powers</a:t>
            </a:r>
          </a:p>
          <a:p>
            <a:endParaRPr lang="en-US" dirty="0"/>
          </a:p>
        </p:txBody>
      </p:sp>
      <p:sp>
        <p:nvSpPr>
          <p:cNvPr id="4" name="Rectangle 3"/>
          <p:cNvSpPr/>
          <p:nvPr/>
        </p:nvSpPr>
        <p:spPr>
          <a:xfrm>
            <a:off x="187688" y="2333624"/>
            <a:ext cx="4765312" cy="374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the interior structure of the government </a:t>
            </a:r>
            <a:r>
              <a:rPr lang="en-US" sz="2800" dirty="0" smtClean="0"/>
              <a:t>as that </a:t>
            </a:r>
            <a:r>
              <a:rPr lang="en-US" sz="2800" dirty="0"/>
              <a:t>its several constituent parts may, by their</a:t>
            </a:r>
          </a:p>
          <a:p>
            <a:r>
              <a:rPr lang="en-US" sz="2800" dirty="0"/>
              <a:t>mutual relations, be the means of </a:t>
            </a:r>
            <a:r>
              <a:rPr lang="en-US" sz="2800" dirty="0" smtClean="0"/>
              <a:t>keeping each </a:t>
            </a:r>
            <a:r>
              <a:rPr lang="en-US" sz="2800" dirty="0"/>
              <a:t>other in their proper places. ”</a:t>
            </a:r>
          </a:p>
        </p:txBody>
      </p:sp>
    </p:spTree>
    <p:extLst>
      <p:ext uri="{BB962C8B-B14F-4D97-AF65-F5344CB8AC3E}">
        <p14:creationId xmlns:p14="http://schemas.microsoft.com/office/powerpoint/2010/main" val="95645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88" y="272695"/>
            <a:ext cx="9404723" cy="813155"/>
          </a:xfrm>
        </p:spPr>
        <p:txBody>
          <a:bodyPr/>
          <a:lstStyle/>
          <a:p>
            <a:r>
              <a:rPr lang="en-US" b="1" dirty="0" smtClean="0">
                <a:solidFill>
                  <a:srgbClr val="FF0000"/>
                </a:solidFill>
              </a:rPr>
              <a:t>Answer 11</a:t>
            </a:r>
            <a:endParaRPr lang="en-US" b="1" dirty="0">
              <a:solidFill>
                <a:srgbClr val="FF0000"/>
              </a:solidFill>
            </a:endParaRPr>
          </a:p>
        </p:txBody>
      </p:sp>
      <p:sp>
        <p:nvSpPr>
          <p:cNvPr id="3" name="Content Placeholder 2"/>
          <p:cNvSpPr>
            <a:spLocks noGrp="1"/>
          </p:cNvSpPr>
          <p:nvPr>
            <p:ph sz="half" idx="1"/>
          </p:nvPr>
        </p:nvSpPr>
        <p:spPr>
          <a:xfrm>
            <a:off x="340088" y="1085850"/>
            <a:ext cx="4822462" cy="933450"/>
          </a:xfrm>
        </p:spPr>
        <p:txBody>
          <a:bodyPr>
            <a:normAutofit fontScale="92500" lnSpcReduction="10000"/>
          </a:bodyPr>
          <a:lstStyle/>
          <a:p>
            <a:r>
              <a:rPr lang="en-US" sz="1900" dirty="0"/>
              <a:t>The passage below </a:t>
            </a:r>
            <a:r>
              <a:rPr lang="en-US" sz="1900" dirty="0" smtClean="0"/>
              <a:t>Is </a:t>
            </a:r>
            <a:r>
              <a:rPr lang="en-US" sz="1900" dirty="0"/>
              <a:t>from Federalist 51, written by James Madison in 1788</a:t>
            </a:r>
            <a:r>
              <a:rPr lang="en-US" sz="1900" dirty="0" smtClean="0"/>
              <a:t>.</a:t>
            </a:r>
          </a:p>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5" name="Content Placeholder 4"/>
          <p:cNvSpPr>
            <a:spLocks noGrp="1"/>
          </p:cNvSpPr>
          <p:nvPr>
            <p:ph sz="half" idx="2"/>
          </p:nvPr>
        </p:nvSpPr>
        <p:spPr>
          <a:xfrm>
            <a:off x="5505451" y="1528762"/>
            <a:ext cx="6400800" cy="4967288"/>
          </a:xfrm>
        </p:spPr>
        <p:txBody>
          <a:bodyPr>
            <a:normAutofit fontScale="92500" lnSpcReduction="10000"/>
          </a:bodyPr>
          <a:lstStyle/>
          <a:p>
            <a:pPr marL="0" indent="0">
              <a:buNone/>
            </a:pPr>
            <a:r>
              <a:rPr lang="en-US" sz="4000" dirty="0"/>
              <a:t>Which constitutional principle does Madison describe in the passage</a:t>
            </a:r>
            <a:r>
              <a:rPr lang="en-US" sz="4000" dirty="0" smtClean="0"/>
              <a:t>?</a:t>
            </a:r>
          </a:p>
          <a:p>
            <a:pPr marL="0" indent="0">
              <a:buNone/>
            </a:pPr>
            <a:endParaRPr lang="en-US" sz="4000" dirty="0"/>
          </a:p>
          <a:p>
            <a:r>
              <a:rPr lang="en-US" sz="4000" dirty="0"/>
              <a:t>A. Popular sovereignty</a:t>
            </a:r>
          </a:p>
          <a:p>
            <a:r>
              <a:rPr lang="en-US" sz="4000" dirty="0"/>
              <a:t>B. Judicial review</a:t>
            </a:r>
          </a:p>
          <a:p>
            <a:r>
              <a:rPr lang="en-US" sz="4000" b="1" dirty="0">
                <a:solidFill>
                  <a:srgbClr val="FF0000"/>
                </a:solidFill>
              </a:rPr>
              <a:t>C. Checks and balances</a:t>
            </a:r>
          </a:p>
          <a:p>
            <a:r>
              <a:rPr lang="en-US" sz="4000" dirty="0"/>
              <a:t>D. Separation of powers</a:t>
            </a:r>
          </a:p>
          <a:p>
            <a:endParaRPr lang="en-US" dirty="0"/>
          </a:p>
        </p:txBody>
      </p:sp>
      <p:sp>
        <p:nvSpPr>
          <p:cNvPr id="4" name="Rectangle 3"/>
          <p:cNvSpPr/>
          <p:nvPr/>
        </p:nvSpPr>
        <p:spPr>
          <a:xfrm>
            <a:off x="187688" y="2333624"/>
            <a:ext cx="4765312" cy="374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the interior structure of the government </a:t>
            </a:r>
            <a:r>
              <a:rPr lang="en-US" sz="2800" dirty="0" smtClean="0"/>
              <a:t>as that </a:t>
            </a:r>
            <a:r>
              <a:rPr lang="en-US" sz="2800" dirty="0"/>
              <a:t>its several constituent parts may, by their</a:t>
            </a:r>
          </a:p>
          <a:p>
            <a:r>
              <a:rPr lang="en-US" sz="2800" dirty="0"/>
              <a:t>mutual relations, be the means of </a:t>
            </a:r>
            <a:r>
              <a:rPr lang="en-US" sz="2800" dirty="0" smtClean="0"/>
              <a:t>keeping each </a:t>
            </a:r>
            <a:r>
              <a:rPr lang="en-US" sz="2800" dirty="0"/>
              <a:t>other in their proper places. ”</a:t>
            </a:r>
          </a:p>
        </p:txBody>
      </p:sp>
    </p:spTree>
    <p:extLst>
      <p:ext uri="{BB962C8B-B14F-4D97-AF65-F5344CB8AC3E}">
        <p14:creationId xmlns:p14="http://schemas.microsoft.com/office/powerpoint/2010/main" val="228914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9417"/>
            <a:ext cx="10364451" cy="695933"/>
          </a:xfrm>
        </p:spPr>
        <p:txBody>
          <a:bodyPr/>
          <a:lstStyle/>
          <a:p>
            <a:r>
              <a:rPr lang="en-US" b="1" dirty="0" smtClean="0"/>
              <a:t>Question 12</a:t>
            </a:r>
            <a:endParaRPr lang="en-US" b="1" dirty="0"/>
          </a:p>
        </p:txBody>
      </p:sp>
      <p:sp>
        <p:nvSpPr>
          <p:cNvPr id="3" name="Content Placeholder 2"/>
          <p:cNvSpPr>
            <a:spLocks noGrp="1"/>
          </p:cNvSpPr>
          <p:nvPr>
            <p:ph idx="1"/>
          </p:nvPr>
        </p:nvSpPr>
        <p:spPr>
          <a:xfrm>
            <a:off x="190500" y="1853852"/>
            <a:ext cx="11753850" cy="4832698"/>
          </a:xfrm>
        </p:spPr>
        <p:txBody>
          <a:bodyPr>
            <a:noAutofit/>
          </a:bodyPr>
          <a:lstStyle/>
          <a:p>
            <a:pPr marL="0" indent="0">
              <a:buNone/>
            </a:pPr>
            <a:r>
              <a:rPr lang="en-US" sz="3200" dirty="0"/>
              <a:t>Which viewpoint was common among Anti-Federalists</a:t>
            </a:r>
            <a:r>
              <a:rPr lang="en-US" sz="3200" dirty="0" smtClean="0"/>
              <a:t>?</a:t>
            </a:r>
          </a:p>
          <a:p>
            <a:pPr marL="0" indent="0">
              <a:buNone/>
            </a:pPr>
            <a:endParaRPr lang="en-US" sz="3200" dirty="0"/>
          </a:p>
          <a:p>
            <a:r>
              <a:rPr lang="en-US" sz="3200" dirty="0"/>
              <a:t>A. There is no need for a separate Bill of Rights.</a:t>
            </a:r>
          </a:p>
          <a:p>
            <a:r>
              <a:rPr lang="en-US" sz="3200" dirty="0"/>
              <a:t>B. The Constitution does not give enough power to the states.</a:t>
            </a:r>
          </a:p>
          <a:p>
            <a:r>
              <a:rPr lang="en-US" sz="3200" dirty="0"/>
              <a:t>C. The Constitution will not strengthen the government.</a:t>
            </a:r>
          </a:p>
          <a:p>
            <a:r>
              <a:rPr lang="en-US" sz="3200" dirty="0"/>
              <a:t>D. A strong national government will protect the people in times of crisis.</a:t>
            </a:r>
          </a:p>
        </p:txBody>
      </p:sp>
    </p:spTree>
    <p:extLst>
      <p:ext uri="{BB962C8B-B14F-4D97-AF65-F5344CB8AC3E}">
        <p14:creationId xmlns:p14="http://schemas.microsoft.com/office/powerpoint/2010/main" val="34566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9417"/>
            <a:ext cx="10364451" cy="695933"/>
          </a:xfrm>
        </p:spPr>
        <p:txBody>
          <a:bodyPr/>
          <a:lstStyle/>
          <a:p>
            <a:r>
              <a:rPr lang="en-US" b="1" dirty="0" smtClean="0">
                <a:solidFill>
                  <a:srgbClr val="FF0000"/>
                </a:solidFill>
              </a:rPr>
              <a:t>Answer 12</a:t>
            </a:r>
            <a:endParaRPr lang="en-US" b="1" dirty="0">
              <a:solidFill>
                <a:srgbClr val="FF0000"/>
              </a:solidFill>
            </a:endParaRPr>
          </a:p>
        </p:txBody>
      </p:sp>
      <p:sp>
        <p:nvSpPr>
          <p:cNvPr id="3" name="Content Placeholder 2"/>
          <p:cNvSpPr>
            <a:spLocks noGrp="1"/>
          </p:cNvSpPr>
          <p:nvPr>
            <p:ph idx="1"/>
          </p:nvPr>
        </p:nvSpPr>
        <p:spPr>
          <a:xfrm>
            <a:off x="190500" y="1891430"/>
            <a:ext cx="11753850" cy="4795120"/>
          </a:xfrm>
        </p:spPr>
        <p:txBody>
          <a:bodyPr>
            <a:noAutofit/>
          </a:bodyPr>
          <a:lstStyle/>
          <a:p>
            <a:pPr marL="0" indent="0">
              <a:buNone/>
            </a:pPr>
            <a:r>
              <a:rPr lang="en-US" sz="3200" dirty="0"/>
              <a:t>Which viewpoint was common among Anti-Federalists</a:t>
            </a:r>
            <a:r>
              <a:rPr lang="en-US" sz="3200" dirty="0" smtClean="0"/>
              <a:t>?</a:t>
            </a:r>
          </a:p>
          <a:p>
            <a:pPr marL="0" indent="0">
              <a:buNone/>
            </a:pPr>
            <a:endParaRPr lang="en-US" sz="3200" dirty="0"/>
          </a:p>
          <a:p>
            <a:r>
              <a:rPr lang="en-US" sz="3200" dirty="0"/>
              <a:t>A. There is no need for a separate Bill of Rights.</a:t>
            </a:r>
          </a:p>
          <a:p>
            <a:r>
              <a:rPr lang="en-US" sz="3200" b="1" dirty="0">
                <a:solidFill>
                  <a:srgbClr val="FF0000"/>
                </a:solidFill>
              </a:rPr>
              <a:t>B. The Constitution does not give enough power to the states.</a:t>
            </a:r>
          </a:p>
          <a:p>
            <a:r>
              <a:rPr lang="en-US" sz="3200" dirty="0"/>
              <a:t>C. The Constitution will not strengthen the government.</a:t>
            </a:r>
          </a:p>
          <a:p>
            <a:r>
              <a:rPr lang="en-US" sz="3200" dirty="0"/>
              <a:t>D. A strong national government will protect the people in times of crisis.</a:t>
            </a:r>
          </a:p>
        </p:txBody>
      </p:sp>
    </p:spTree>
    <p:extLst>
      <p:ext uri="{BB962C8B-B14F-4D97-AF65-F5344CB8AC3E}">
        <p14:creationId xmlns:p14="http://schemas.microsoft.com/office/powerpoint/2010/main" val="187784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75617"/>
            <a:ext cx="10364451" cy="600683"/>
          </a:xfrm>
        </p:spPr>
        <p:txBody>
          <a:bodyPr>
            <a:normAutofit fontScale="90000"/>
          </a:bodyPr>
          <a:lstStyle/>
          <a:p>
            <a:r>
              <a:rPr lang="en-US" b="1" dirty="0" smtClean="0"/>
              <a:t>Question 13</a:t>
            </a:r>
            <a:endParaRPr lang="en-US" b="1" dirty="0"/>
          </a:p>
        </p:txBody>
      </p:sp>
      <p:sp>
        <p:nvSpPr>
          <p:cNvPr id="3" name="Content Placeholder 2"/>
          <p:cNvSpPr>
            <a:spLocks noGrp="1"/>
          </p:cNvSpPr>
          <p:nvPr>
            <p:ph idx="1"/>
          </p:nvPr>
        </p:nvSpPr>
        <p:spPr>
          <a:xfrm>
            <a:off x="342900" y="1485900"/>
            <a:ext cx="11525250" cy="5124450"/>
          </a:xfrm>
        </p:spPr>
        <p:txBody>
          <a:bodyPr>
            <a:normAutofit fontScale="92500" lnSpcReduction="10000"/>
          </a:bodyPr>
          <a:lstStyle/>
          <a:p>
            <a:pPr marL="0" indent="0">
              <a:buNone/>
            </a:pPr>
            <a:r>
              <a:rPr lang="en-US" sz="3000" dirty="0"/>
              <a:t>How does rule of law affect U.S. government officials and institutions</a:t>
            </a:r>
            <a:r>
              <a:rPr lang="en-US" sz="3000" dirty="0" smtClean="0"/>
              <a:t>?</a:t>
            </a:r>
          </a:p>
          <a:p>
            <a:endParaRPr lang="en-US" sz="3000" dirty="0"/>
          </a:p>
          <a:p>
            <a:r>
              <a:rPr lang="en-US" sz="3000" dirty="0"/>
              <a:t>A. It holds government officials and institutions accountable to the law.</a:t>
            </a:r>
          </a:p>
          <a:p>
            <a:r>
              <a:rPr lang="en-US" sz="3000" dirty="0"/>
              <a:t>B. It requires government officials and institutions to create new laws.</a:t>
            </a:r>
          </a:p>
          <a:p>
            <a:r>
              <a:rPr lang="en-US" sz="3000" dirty="0"/>
              <a:t>C. It prevents government officials and institutions from making their work public.</a:t>
            </a:r>
          </a:p>
          <a:p>
            <a:r>
              <a:rPr lang="en-US" sz="3000" dirty="0"/>
              <a:t>D. It ensures government officials and institutions are exempt from laws.</a:t>
            </a:r>
            <a:endParaRPr lang="en-US" dirty="0"/>
          </a:p>
        </p:txBody>
      </p:sp>
    </p:spTree>
    <p:extLst>
      <p:ext uri="{BB962C8B-B14F-4D97-AF65-F5344CB8AC3E}">
        <p14:creationId xmlns:p14="http://schemas.microsoft.com/office/powerpoint/2010/main" val="102437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75617"/>
            <a:ext cx="10364451" cy="600683"/>
          </a:xfrm>
        </p:spPr>
        <p:txBody>
          <a:bodyPr>
            <a:normAutofit fontScale="90000"/>
          </a:bodyPr>
          <a:lstStyle/>
          <a:p>
            <a:r>
              <a:rPr lang="en-US" b="1" dirty="0" smtClean="0">
                <a:solidFill>
                  <a:srgbClr val="FF0000"/>
                </a:solidFill>
              </a:rPr>
              <a:t>Answer 13</a:t>
            </a:r>
            <a:endParaRPr lang="en-US" b="1" dirty="0">
              <a:solidFill>
                <a:srgbClr val="FF0000"/>
              </a:solidFill>
            </a:endParaRPr>
          </a:p>
        </p:txBody>
      </p:sp>
      <p:sp>
        <p:nvSpPr>
          <p:cNvPr id="3" name="Content Placeholder 2"/>
          <p:cNvSpPr>
            <a:spLocks noGrp="1"/>
          </p:cNvSpPr>
          <p:nvPr>
            <p:ph idx="1"/>
          </p:nvPr>
        </p:nvSpPr>
        <p:spPr>
          <a:xfrm>
            <a:off x="342900" y="1485900"/>
            <a:ext cx="11525250" cy="5124450"/>
          </a:xfrm>
        </p:spPr>
        <p:txBody>
          <a:bodyPr>
            <a:normAutofit fontScale="92500" lnSpcReduction="10000"/>
          </a:bodyPr>
          <a:lstStyle/>
          <a:p>
            <a:pPr marL="0" indent="0">
              <a:buNone/>
            </a:pPr>
            <a:r>
              <a:rPr lang="en-US" sz="3000" dirty="0"/>
              <a:t>How does rule of law affect U.S. government officials and institutions</a:t>
            </a:r>
            <a:r>
              <a:rPr lang="en-US" sz="3000" dirty="0" smtClean="0"/>
              <a:t>?</a:t>
            </a:r>
          </a:p>
          <a:p>
            <a:endParaRPr lang="en-US" sz="3000" dirty="0"/>
          </a:p>
          <a:p>
            <a:r>
              <a:rPr lang="en-US" sz="3000" b="1" dirty="0">
                <a:solidFill>
                  <a:srgbClr val="FF0000"/>
                </a:solidFill>
              </a:rPr>
              <a:t>A. It holds government officials and institutions accountable to the law.</a:t>
            </a:r>
          </a:p>
          <a:p>
            <a:r>
              <a:rPr lang="en-US" sz="3000" dirty="0"/>
              <a:t>B. It requires government officials and institutions to create new laws.</a:t>
            </a:r>
          </a:p>
          <a:p>
            <a:r>
              <a:rPr lang="en-US" sz="3000" dirty="0"/>
              <a:t>C. It prevents government officials and institutions from making their work public.</a:t>
            </a:r>
          </a:p>
          <a:p>
            <a:r>
              <a:rPr lang="en-US" sz="3000" dirty="0"/>
              <a:t>D. It ensures government officials and institutions are exempt from laws.</a:t>
            </a:r>
            <a:endParaRPr lang="en-US" dirty="0"/>
          </a:p>
        </p:txBody>
      </p:sp>
    </p:spTree>
    <p:extLst>
      <p:ext uri="{BB962C8B-B14F-4D97-AF65-F5344CB8AC3E}">
        <p14:creationId xmlns:p14="http://schemas.microsoft.com/office/powerpoint/2010/main" val="215764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24" y="275617"/>
            <a:ext cx="10364451" cy="772133"/>
          </a:xfrm>
        </p:spPr>
        <p:txBody>
          <a:bodyPr/>
          <a:lstStyle/>
          <a:p>
            <a:r>
              <a:rPr lang="en-US" b="1" dirty="0" smtClean="0"/>
              <a:t>Question 14</a:t>
            </a:r>
            <a:endParaRPr lang="en-US" b="1" dirty="0"/>
          </a:p>
        </p:txBody>
      </p:sp>
      <p:sp>
        <p:nvSpPr>
          <p:cNvPr id="3" name="Content Placeholder 2"/>
          <p:cNvSpPr>
            <a:spLocks noGrp="1"/>
          </p:cNvSpPr>
          <p:nvPr>
            <p:ph idx="1"/>
          </p:nvPr>
        </p:nvSpPr>
        <p:spPr>
          <a:xfrm>
            <a:off x="228600" y="1295400"/>
            <a:ext cx="11677650" cy="5314950"/>
          </a:xfrm>
        </p:spPr>
        <p:txBody>
          <a:bodyPr>
            <a:normAutofit lnSpcReduction="10000"/>
          </a:bodyPr>
          <a:lstStyle/>
          <a:p>
            <a:pPr marL="0" indent="0">
              <a:buNone/>
            </a:pPr>
            <a:r>
              <a:rPr lang="en-US" sz="4400" dirty="0"/>
              <a:t>What is a government that is run by the people, either directly or indirectly</a:t>
            </a:r>
            <a:r>
              <a:rPr lang="en-US" sz="4400" dirty="0" smtClean="0"/>
              <a:t>?</a:t>
            </a:r>
          </a:p>
          <a:p>
            <a:endParaRPr lang="en-US" sz="4400" dirty="0"/>
          </a:p>
          <a:p>
            <a:r>
              <a:rPr lang="en-US" sz="4400" dirty="0"/>
              <a:t>A. Democracy</a:t>
            </a:r>
          </a:p>
          <a:p>
            <a:r>
              <a:rPr lang="en-US" sz="4400" dirty="0"/>
              <a:t>B. Oligarchy</a:t>
            </a:r>
          </a:p>
          <a:p>
            <a:r>
              <a:rPr lang="en-US" sz="4400" dirty="0"/>
              <a:t>C. Autocracy</a:t>
            </a:r>
          </a:p>
          <a:p>
            <a:r>
              <a:rPr lang="en-US" sz="4400" dirty="0"/>
              <a:t>D. Communism</a:t>
            </a:r>
          </a:p>
        </p:txBody>
      </p:sp>
    </p:spTree>
    <p:extLst>
      <p:ext uri="{BB962C8B-B14F-4D97-AF65-F5344CB8AC3E}">
        <p14:creationId xmlns:p14="http://schemas.microsoft.com/office/powerpoint/2010/main" val="329044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24" y="275617"/>
            <a:ext cx="10364451" cy="772133"/>
          </a:xfrm>
        </p:spPr>
        <p:txBody>
          <a:bodyPr/>
          <a:lstStyle/>
          <a:p>
            <a:r>
              <a:rPr lang="en-US" b="1" dirty="0" smtClean="0">
                <a:solidFill>
                  <a:srgbClr val="FF0000"/>
                </a:solidFill>
              </a:rPr>
              <a:t>Answer 14</a:t>
            </a:r>
            <a:endParaRPr lang="en-US" b="1" dirty="0">
              <a:solidFill>
                <a:srgbClr val="FF0000"/>
              </a:solidFill>
            </a:endParaRPr>
          </a:p>
        </p:txBody>
      </p:sp>
      <p:sp>
        <p:nvSpPr>
          <p:cNvPr id="3" name="Content Placeholder 2"/>
          <p:cNvSpPr>
            <a:spLocks noGrp="1"/>
          </p:cNvSpPr>
          <p:nvPr>
            <p:ph idx="1"/>
          </p:nvPr>
        </p:nvSpPr>
        <p:spPr>
          <a:xfrm>
            <a:off x="228600" y="1295400"/>
            <a:ext cx="11677650" cy="5314950"/>
          </a:xfrm>
        </p:spPr>
        <p:txBody>
          <a:bodyPr>
            <a:normAutofit lnSpcReduction="10000"/>
          </a:bodyPr>
          <a:lstStyle/>
          <a:p>
            <a:pPr marL="0" indent="0">
              <a:buNone/>
            </a:pPr>
            <a:r>
              <a:rPr lang="en-US" sz="4400" dirty="0"/>
              <a:t>What is a government that is run by the people, either directly or indirectly</a:t>
            </a:r>
            <a:r>
              <a:rPr lang="en-US" sz="4400" dirty="0" smtClean="0"/>
              <a:t>?</a:t>
            </a:r>
          </a:p>
          <a:p>
            <a:endParaRPr lang="en-US" sz="4400" dirty="0"/>
          </a:p>
          <a:p>
            <a:r>
              <a:rPr lang="en-US" sz="4400" b="1" dirty="0">
                <a:solidFill>
                  <a:srgbClr val="FF0000"/>
                </a:solidFill>
              </a:rPr>
              <a:t>A. Democracy</a:t>
            </a:r>
          </a:p>
          <a:p>
            <a:r>
              <a:rPr lang="en-US" sz="4400" dirty="0"/>
              <a:t>B. Oligarchy</a:t>
            </a:r>
          </a:p>
          <a:p>
            <a:r>
              <a:rPr lang="en-US" sz="4400" dirty="0"/>
              <a:t>C. Autocracy</a:t>
            </a:r>
          </a:p>
          <a:p>
            <a:r>
              <a:rPr lang="en-US" sz="4400" dirty="0"/>
              <a:t>D. Communism</a:t>
            </a:r>
          </a:p>
        </p:txBody>
      </p:sp>
    </p:spTree>
    <p:extLst>
      <p:ext uri="{BB962C8B-B14F-4D97-AF65-F5344CB8AC3E}">
        <p14:creationId xmlns:p14="http://schemas.microsoft.com/office/powerpoint/2010/main" val="374805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2" y="267858"/>
            <a:ext cx="9404723" cy="798942"/>
          </a:xfrm>
        </p:spPr>
        <p:txBody>
          <a:bodyPr>
            <a:normAutofit/>
          </a:bodyPr>
          <a:lstStyle/>
          <a:p>
            <a:r>
              <a:rPr lang="en-US" b="1" dirty="0" smtClean="0">
                <a:solidFill>
                  <a:srgbClr val="FF0000"/>
                </a:solidFill>
              </a:rPr>
              <a:t>Answer 1</a:t>
            </a:r>
            <a:endParaRPr lang="en-US" b="1" dirty="0">
              <a:solidFill>
                <a:srgbClr val="FF0000"/>
              </a:solidFill>
            </a:endParaRPr>
          </a:p>
        </p:txBody>
      </p:sp>
      <p:sp>
        <p:nvSpPr>
          <p:cNvPr id="3" name="Content Placeholder 2"/>
          <p:cNvSpPr>
            <a:spLocks noGrp="1"/>
          </p:cNvSpPr>
          <p:nvPr>
            <p:ph sz="half" idx="1"/>
          </p:nvPr>
        </p:nvSpPr>
        <p:spPr>
          <a:xfrm>
            <a:off x="169862" y="1066801"/>
            <a:ext cx="8364538" cy="685800"/>
          </a:xfrm>
        </p:spPr>
        <p:txBody>
          <a:bodyPr>
            <a:normAutofit/>
          </a:bodyPr>
          <a:lstStyle/>
          <a:p>
            <a:r>
              <a:rPr lang="en-US" dirty="0"/>
              <a:t>The statements below are from the Declaration of Independence</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5" name="Content Placeholder 4"/>
          <p:cNvSpPr>
            <a:spLocks noGrp="1"/>
          </p:cNvSpPr>
          <p:nvPr>
            <p:ph sz="half" idx="2"/>
          </p:nvPr>
        </p:nvSpPr>
        <p:spPr>
          <a:xfrm>
            <a:off x="7452614" y="1619252"/>
            <a:ext cx="4396341" cy="5124449"/>
          </a:xfrm>
        </p:spPr>
        <p:txBody>
          <a:bodyPr>
            <a:normAutofit/>
          </a:bodyPr>
          <a:lstStyle/>
          <a:p>
            <a:pPr marL="0" indent="0">
              <a:buNone/>
            </a:pPr>
            <a:r>
              <a:rPr lang="en-US" sz="3200" dirty="0"/>
              <a:t>Which statement reflects the Enlightenment ideas of natural law as expressed by Locke?</a:t>
            </a:r>
          </a:p>
          <a:p>
            <a:r>
              <a:rPr lang="en-US" sz="3200" b="1" dirty="0">
                <a:solidFill>
                  <a:srgbClr val="FF0000"/>
                </a:solidFill>
              </a:rPr>
              <a:t>A. A</a:t>
            </a:r>
            <a:r>
              <a:rPr lang="en-US" sz="3200" dirty="0"/>
              <a:t>						</a:t>
            </a:r>
          </a:p>
          <a:p>
            <a:r>
              <a:rPr lang="en-US" sz="3200" dirty="0"/>
              <a:t>B. B					</a:t>
            </a:r>
            <a:endParaRPr lang="en-US" sz="3200" dirty="0" smtClean="0"/>
          </a:p>
          <a:p>
            <a:r>
              <a:rPr lang="en-US" sz="3200" dirty="0" smtClean="0"/>
              <a:t>C. C</a:t>
            </a:r>
          </a:p>
          <a:p>
            <a:r>
              <a:rPr lang="en-US" sz="3200" dirty="0" smtClean="0"/>
              <a:t>D. D</a:t>
            </a:r>
            <a:endParaRPr lang="en-US" sz="3200" dirty="0"/>
          </a:p>
          <a:p>
            <a:endParaRPr lang="en-US" dirty="0"/>
          </a:p>
        </p:txBody>
      </p:sp>
      <p:pic>
        <p:nvPicPr>
          <p:cNvPr id="6" name="Picture 5"/>
          <p:cNvPicPr>
            <a:picLocks noChangeAspect="1"/>
          </p:cNvPicPr>
          <p:nvPr/>
        </p:nvPicPr>
        <p:blipFill>
          <a:blip r:embed="rId2"/>
          <a:stretch>
            <a:fillRect/>
          </a:stretch>
        </p:blipFill>
        <p:spPr>
          <a:xfrm>
            <a:off x="246062" y="1409701"/>
            <a:ext cx="7069138" cy="5276849"/>
          </a:xfrm>
          <a:prstGeom prst="rect">
            <a:avLst/>
          </a:prstGeom>
        </p:spPr>
      </p:pic>
    </p:spTree>
    <p:extLst>
      <p:ext uri="{BB962C8B-B14F-4D97-AF65-F5344CB8AC3E}">
        <p14:creationId xmlns:p14="http://schemas.microsoft.com/office/powerpoint/2010/main" val="129210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32767"/>
            <a:ext cx="10364451" cy="695933"/>
          </a:xfrm>
        </p:spPr>
        <p:txBody>
          <a:bodyPr/>
          <a:lstStyle/>
          <a:p>
            <a:r>
              <a:rPr lang="en-US" b="1" dirty="0" smtClean="0"/>
              <a:t>Question 15</a:t>
            </a:r>
            <a:endParaRPr lang="en-US" b="1" dirty="0"/>
          </a:p>
        </p:txBody>
      </p:sp>
      <p:sp>
        <p:nvSpPr>
          <p:cNvPr id="3" name="Content Placeholder 2"/>
          <p:cNvSpPr>
            <a:spLocks noGrp="1"/>
          </p:cNvSpPr>
          <p:nvPr>
            <p:ph idx="1"/>
          </p:nvPr>
        </p:nvSpPr>
        <p:spPr>
          <a:xfrm>
            <a:off x="400050" y="1524000"/>
            <a:ext cx="11563350" cy="5105400"/>
          </a:xfrm>
        </p:spPr>
        <p:txBody>
          <a:bodyPr>
            <a:noAutofit/>
          </a:bodyPr>
          <a:lstStyle/>
          <a:p>
            <a:pPr marL="0" indent="0">
              <a:buNone/>
            </a:pPr>
            <a:r>
              <a:rPr lang="en-US" sz="3600" dirty="0"/>
              <a:t>What is the term used in the Fourteenth Amendment to describe persons who are born </a:t>
            </a:r>
            <a:r>
              <a:rPr lang="en-US" sz="3600" dirty="0" smtClean="0"/>
              <a:t>or naturalized </a:t>
            </a:r>
            <a:r>
              <a:rPr lang="en-US" sz="3600" dirty="0"/>
              <a:t>in the United States</a:t>
            </a:r>
            <a:r>
              <a:rPr lang="en-US" sz="3600" dirty="0" smtClean="0"/>
              <a:t>?</a:t>
            </a:r>
          </a:p>
          <a:p>
            <a:endParaRPr lang="en-US" sz="3600" dirty="0"/>
          </a:p>
          <a:p>
            <a:r>
              <a:rPr lang="en-US" sz="3600" dirty="0"/>
              <a:t>A. Aliens</a:t>
            </a:r>
          </a:p>
          <a:p>
            <a:r>
              <a:rPr lang="en-US" sz="3600" dirty="0"/>
              <a:t>B. Citizens</a:t>
            </a:r>
          </a:p>
          <a:p>
            <a:r>
              <a:rPr lang="en-US" sz="3600" dirty="0"/>
              <a:t>C. Immigrants</a:t>
            </a:r>
          </a:p>
          <a:p>
            <a:r>
              <a:rPr lang="en-US" sz="3600" dirty="0"/>
              <a:t>D. Residents</a:t>
            </a:r>
          </a:p>
        </p:txBody>
      </p:sp>
    </p:spTree>
    <p:extLst>
      <p:ext uri="{BB962C8B-B14F-4D97-AF65-F5344CB8AC3E}">
        <p14:creationId xmlns:p14="http://schemas.microsoft.com/office/powerpoint/2010/main" val="100470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37517"/>
            <a:ext cx="10364451" cy="753083"/>
          </a:xfrm>
        </p:spPr>
        <p:txBody>
          <a:bodyPr/>
          <a:lstStyle/>
          <a:p>
            <a:r>
              <a:rPr lang="en-US" b="1" dirty="0" smtClean="0">
                <a:solidFill>
                  <a:srgbClr val="FF0000"/>
                </a:solidFill>
              </a:rPr>
              <a:t>Answer 15</a:t>
            </a:r>
            <a:endParaRPr lang="en-US" b="1" dirty="0">
              <a:solidFill>
                <a:srgbClr val="FF0000"/>
              </a:solidFill>
            </a:endParaRPr>
          </a:p>
        </p:txBody>
      </p:sp>
      <p:sp>
        <p:nvSpPr>
          <p:cNvPr id="3" name="Content Placeholder 2"/>
          <p:cNvSpPr>
            <a:spLocks noGrp="1"/>
          </p:cNvSpPr>
          <p:nvPr>
            <p:ph idx="1"/>
          </p:nvPr>
        </p:nvSpPr>
        <p:spPr>
          <a:xfrm>
            <a:off x="209550" y="1562100"/>
            <a:ext cx="11772900" cy="5067300"/>
          </a:xfrm>
        </p:spPr>
        <p:txBody>
          <a:bodyPr>
            <a:noAutofit/>
          </a:bodyPr>
          <a:lstStyle/>
          <a:p>
            <a:pPr marL="0" indent="0">
              <a:buNone/>
            </a:pPr>
            <a:r>
              <a:rPr lang="en-US" sz="3600" dirty="0"/>
              <a:t>What is the term used in the Fourteenth Amendment to describe persons who are born </a:t>
            </a:r>
            <a:r>
              <a:rPr lang="en-US" sz="3600" dirty="0" smtClean="0"/>
              <a:t>or naturalized </a:t>
            </a:r>
            <a:r>
              <a:rPr lang="en-US" sz="3600" dirty="0"/>
              <a:t>in the United States</a:t>
            </a:r>
            <a:r>
              <a:rPr lang="en-US" sz="3600" dirty="0" smtClean="0"/>
              <a:t>?</a:t>
            </a:r>
          </a:p>
          <a:p>
            <a:endParaRPr lang="en-US" sz="3600" dirty="0"/>
          </a:p>
          <a:p>
            <a:r>
              <a:rPr lang="en-US" sz="3600" dirty="0"/>
              <a:t>A. Aliens</a:t>
            </a:r>
          </a:p>
          <a:p>
            <a:r>
              <a:rPr lang="en-US" sz="3600" b="1" dirty="0">
                <a:solidFill>
                  <a:srgbClr val="FF0000"/>
                </a:solidFill>
              </a:rPr>
              <a:t>B. Citizens</a:t>
            </a:r>
          </a:p>
          <a:p>
            <a:r>
              <a:rPr lang="en-US" sz="3600" dirty="0"/>
              <a:t>C. Immigrants</a:t>
            </a:r>
          </a:p>
          <a:p>
            <a:r>
              <a:rPr lang="en-US" sz="3600" dirty="0"/>
              <a:t>D. Residents</a:t>
            </a:r>
          </a:p>
        </p:txBody>
      </p:sp>
    </p:spTree>
    <p:extLst>
      <p:ext uri="{BB962C8B-B14F-4D97-AF65-F5344CB8AC3E}">
        <p14:creationId xmlns:p14="http://schemas.microsoft.com/office/powerpoint/2010/main" val="3780901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43168"/>
            <a:ext cx="9404723" cy="886040"/>
          </a:xfrm>
        </p:spPr>
        <p:txBody>
          <a:bodyPr>
            <a:normAutofit/>
          </a:bodyPr>
          <a:lstStyle/>
          <a:p>
            <a:r>
              <a:rPr lang="en-US" b="1" dirty="0" smtClean="0"/>
              <a:t>Question 16</a:t>
            </a:r>
            <a:endParaRPr lang="en-US" b="1" dirty="0"/>
          </a:p>
        </p:txBody>
      </p:sp>
      <p:sp>
        <p:nvSpPr>
          <p:cNvPr id="3" name="Content Placeholder 2"/>
          <p:cNvSpPr>
            <a:spLocks noGrp="1"/>
          </p:cNvSpPr>
          <p:nvPr>
            <p:ph sz="half" idx="1"/>
          </p:nvPr>
        </p:nvSpPr>
        <p:spPr>
          <a:xfrm>
            <a:off x="227012" y="1108710"/>
            <a:ext cx="5468938" cy="911225"/>
          </a:xfrm>
        </p:spPr>
        <p:txBody>
          <a:bodyPr>
            <a:normAutofit fontScale="92500" lnSpcReduction="10000"/>
          </a:bodyPr>
          <a:lstStyle/>
          <a:p>
            <a:r>
              <a:rPr lang="en-US" dirty="0"/>
              <a:t>This graph shows the number of naturalized U.S. citizens from 2000 to 2008</a:t>
            </a:r>
            <a:r>
              <a:rPr lang="en-US" dirty="0" smtClean="0"/>
              <a:t>.</a:t>
            </a:r>
          </a:p>
          <a:p>
            <a:endParaRPr lang="en-US" dirty="0"/>
          </a:p>
          <a:p>
            <a:endParaRPr lang="en-US" dirty="0" smtClean="0"/>
          </a:p>
          <a:p>
            <a:endParaRPr lang="en-US" dirty="0" smtClean="0"/>
          </a:p>
          <a:p>
            <a:endParaRPr lang="en-US" dirty="0"/>
          </a:p>
          <a:p>
            <a:endParaRPr lang="en-US" dirty="0"/>
          </a:p>
          <a:p>
            <a:endParaRPr lang="en-US" dirty="0" smtClean="0"/>
          </a:p>
          <a:p>
            <a:endParaRPr lang="en-US" dirty="0"/>
          </a:p>
        </p:txBody>
      </p:sp>
      <p:sp>
        <p:nvSpPr>
          <p:cNvPr id="5" name="Content Placeholder 4"/>
          <p:cNvSpPr>
            <a:spLocks noGrp="1"/>
          </p:cNvSpPr>
          <p:nvPr>
            <p:ph sz="half" idx="2"/>
          </p:nvPr>
        </p:nvSpPr>
        <p:spPr>
          <a:xfrm>
            <a:off x="7433564" y="1332052"/>
            <a:ext cx="4396341" cy="5305147"/>
          </a:xfrm>
        </p:spPr>
        <p:txBody>
          <a:bodyPr>
            <a:normAutofit fontScale="92500" lnSpcReduction="10000"/>
          </a:bodyPr>
          <a:lstStyle/>
          <a:p>
            <a:pPr marL="0" indent="0">
              <a:buNone/>
            </a:pPr>
            <a:r>
              <a:rPr lang="en-US" sz="2400" dirty="0"/>
              <a:t>Which of the following statements can be inferred from this graph</a:t>
            </a:r>
            <a:r>
              <a:rPr lang="en-US" sz="2400" dirty="0" smtClean="0"/>
              <a:t>?</a:t>
            </a:r>
          </a:p>
          <a:p>
            <a:pPr marL="0" indent="0">
              <a:buNone/>
            </a:pPr>
            <a:endParaRPr lang="en-US" sz="2400" dirty="0"/>
          </a:p>
          <a:p>
            <a:r>
              <a:rPr lang="en-US" sz="2400" dirty="0"/>
              <a:t>A. Naturalization has become less popular than it was in the past.</a:t>
            </a:r>
          </a:p>
          <a:p>
            <a:r>
              <a:rPr lang="en-US" sz="2400" dirty="0"/>
              <a:t>B. Naturalization has steadily increased voter turnout.</a:t>
            </a:r>
          </a:p>
          <a:p>
            <a:r>
              <a:rPr lang="en-US" sz="2400" dirty="0"/>
              <a:t>C. Naturalization laws have become increasingly strict over time.</a:t>
            </a:r>
          </a:p>
          <a:p>
            <a:r>
              <a:rPr lang="en-US" sz="2400" dirty="0"/>
              <a:t>D. Naturalization leads to a larger pool of voters.</a:t>
            </a:r>
          </a:p>
          <a:p>
            <a:endParaRPr lang="en-US" dirty="0"/>
          </a:p>
        </p:txBody>
      </p:sp>
      <p:pic>
        <p:nvPicPr>
          <p:cNvPr id="4" name="Picture 3"/>
          <p:cNvPicPr>
            <a:picLocks noChangeAspect="1"/>
          </p:cNvPicPr>
          <p:nvPr/>
        </p:nvPicPr>
        <p:blipFill>
          <a:blip r:embed="rId2"/>
          <a:stretch>
            <a:fillRect/>
          </a:stretch>
        </p:blipFill>
        <p:spPr>
          <a:xfrm>
            <a:off x="227012" y="1847851"/>
            <a:ext cx="6992938" cy="4789348"/>
          </a:xfrm>
          <a:prstGeom prst="rect">
            <a:avLst/>
          </a:prstGeom>
        </p:spPr>
      </p:pic>
    </p:spTree>
    <p:extLst>
      <p:ext uri="{BB962C8B-B14F-4D97-AF65-F5344CB8AC3E}">
        <p14:creationId xmlns:p14="http://schemas.microsoft.com/office/powerpoint/2010/main" val="284456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43168"/>
            <a:ext cx="9404723" cy="886040"/>
          </a:xfrm>
        </p:spPr>
        <p:txBody>
          <a:bodyPr>
            <a:normAutofit/>
          </a:bodyPr>
          <a:lstStyle/>
          <a:p>
            <a:r>
              <a:rPr lang="en-US" b="1" dirty="0" smtClean="0">
                <a:solidFill>
                  <a:srgbClr val="FF0000"/>
                </a:solidFill>
              </a:rPr>
              <a:t>Answer 16</a:t>
            </a:r>
            <a:endParaRPr lang="en-US" b="1" dirty="0">
              <a:solidFill>
                <a:srgbClr val="FF0000"/>
              </a:solidFill>
            </a:endParaRPr>
          </a:p>
        </p:txBody>
      </p:sp>
      <p:sp>
        <p:nvSpPr>
          <p:cNvPr id="3" name="Content Placeholder 2"/>
          <p:cNvSpPr>
            <a:spLocks noGrp="1"/>
          </p:cNvSpPr>
          <p:nvPr>
            <p:ph sz="half" idx="1"/>
          </p:nvPr>
        </p:nvSpPr>
        <p:spPr>
          <a:xfrm>
            <a:off x="227012" y="1108710"/>
            <a:ext cx="5468938" cy="911225"/>
          </a:xfrm>
        </p:spPr>
        <p:txBody>
          <a:bodyPr>
            <a:normAutofit fontScale="92500" lnSpcReduction="10000"/>
          </a:bodyPr>
          <a:lstStyle/>
          <a:p>
            <a:r>
              <a:rPr lang="en-US" dirty="0"/>
              <a:t>This graph shows the number of naturalized U.S. citizens from 2000 to 2008</a:t>
            </a:r>
            <a:r>
              <a:rPr lang="en-US" dirty="0" smtClean="0"/>
              <a:t>.</a:t>
            </a:r>
          </a:p>
          <a:p>
            <a:endParaRPr lang="en-US" dirty="0"/>
          </a:p>
          <a:p>
            <a:endParaRPr lang="en-US" dirty="0" smtClean="0"/>
          </a:p>
          <a:p>
            <a:endParaRPr lang="en-US" dirty="0" smtClean="0"/>
          </a:p>
          <a:p>
            <a:endParaRPr lang="en-US" dirty="0"/>
          </a:p>
          <a:p>
            <a:endParaRPr lang="en-US" dirty="0"/>
          </a:p>
          <a:p>
            <a:endParaRPr lang="en-US" dirty="0" smtClean="0"/>
          </a:p>
          <a:p>
            <a:endParaRPr lang="en-US" dirty="0"/>
          </a:p>
        </p:txBody>
      </p:sp>
      <p:sp>
        <p:nvSpPr>
          <p:cNvPr id="5" name="Content Placeholder 4"/>
          <p:cNvSpPr>
            <a:spLocks noGrp="1"/>
          </p:cNvSpPr>
          <p:nvPr>
            <p:ph sz="half" idx="2"/>
          </p:nvPr>
        </p:nvSpPr>
        <p:spPr>
          <a:xfrm>
            <a:off x="7433564" y="1332052"/>
            <a:ext cx="4396341" cy="5305147"/>
          </a:xfrm>
        </p:spPr>
        <p:txBody>
          <a:bodyPr>
            <a:normAutofit fontScale="92500" lnSpcReduction="10000"/>
          </a:bodyPr>
          <a:lstStyle/>
          <a:p>
            <a:pPr marL="0" indent="0">
              <a:buNone/>
            </a:pPr>
            <a:r>
              <a:rPr lang="en-US" sz="2400" dirty="0"/>
              <a:t>Which of the following statements can be inferred from this graph</a:t>
            </a:r>
            <a:r>
              <a:rPr lang="en-US" sz="2400" dirty="0" smtClean="0"/>
              <a:t>?</a:t>
            </a:r>
          </a:p>
          <a:p>
            <a:endParaRPr lang="en-US" sz="2400" dirty="0"/>
          </a:p>
          <a:p>
            <a:r>
              <a:rPr lang="en-US" sz="2400" dirty="0"/>
              <a:t>A. Naturalization has become less popular than it was in the past.</a:t>
            </a:r>
          </a:p>
          <a:p>
            <a:r>
              <a:rPr lang="en-US" sz="2400" dirty="0"/>
              <a:t>B. Naturalization has steadily increased voter turnout.</a:t>
            </a:r>
          </a:p>
          <a:p>
            <a:r>
              <a:rPr lang="en-US" sz="2400" dirty="0"/>
              <a:t>C. Naturalization laws have become increasingly strict over time.</a:t>
            </a:r>
          </a:p>
          <a:p>
            <a:r>
              <a:rPr lang="en-US" sz="2400" b="1" dirty="0">
                <a:solidFill>
                  <a:srgbClr val="FF0000"/>
                </a:solidFill>
              </a:rPr>
              <a:t>D. Naturalization leads to a larger pool of voters.</a:t>
            </a:r>
          </a:p>
          <a:p>
            <a:endParaRPr lang="en-US" dirty="0"/>
          </a:p>
        </p:txBody>
      </p:sp>
      <p:pic>
        <p:nvPicPr>
          <p:cNvPr id="4" name="Picture 3"/>
          <p:cNvPicPr>
            <a:picLocks noChangeAspect="1"/>
          </p:cNvPicPr>
          <p:nvPr/>
        </p:nvPicPr>
        <p:blipFill>
          <a:blip r:embed="rId2"/>
          <a:stretch>
            <a:fillRect/>
          </a:stretch>
        </p:blipFill>
        <p:spPr>
          <a:xfrm>
            <a:off x="227012" y="1847851"/>
            <a:ext cx="6992938" cy="4789348"/>
          </a:xfrm>
          <a:prstGeom prst="rect">
            <a:avLst/>
          </a:prstGeom>
        </p:spPr>
      </p:pic>
    </p:spTree>
    <p:extLst>
      <p:ext uri="{BB962C8B-B14F-4D97-AF65-F5344CB8AC3E}">
        <p14:creationId xmlns:p14="http://schemas.microsoft.com/office/powerpoint/2010/main" val="995981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186018"/>
            <a:ext cx="9404723" cy="785532"/>
          </a:xfrm>
        </p:spPr>
        <p:txBody>
          <a:bodyPr>
            <a:normAutofit/>
          </a:bodyPr>
          <a:lstStyle/>
          <a:p>
            <a:r>
              <a:rPr lang="en-US" b="1" dirty="0" smtClean="0"/>
              <a:t>Question 17</a:t>
            </a:r>
            <a:endParaRPr lang="en-US" b="1" dirty="0"/>
          </a:p>
        </p:txBody>
      </p:sp>
      <p:sp>
        <p:nvSpPr>
          <p:cNvPr id="3" name="Content Placeholder 2"/>
          <p:cNvSpPr>
            <a:spLocks noGrp="1"/>
          </p:cNvSpPr>
          <p:nvPr>
            <p:ph sz="half" idx="1"/>
          </p:nvPr>
        </p:nvSpPr>
        <p:spPr>
          <a:xfrm>
            <a:off x="246061" y="971551"/>
            <a:ext cx="5408432" cy="723900"/>
          </a:xfrm>
        </p:spPr>
        <p:txBody>
          <a:bodyPr>
            <a:normAutofit/>
          </a:bodyPr>
          <a:lstStyle/>
          <a:p>
            <a:r>
              <a:rPr lang="en-US" dirty="0"/>
              <a:t>This box lists actions that citizens can take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p:txBody>
      </p:sp>
      <p:sp>
        <p:nvSpPr>
          <p:cNvPr id="5" name="Content Placeholder 4"/>
          <p:cNvSpPr>
            <a:spLocks noGrp="1"/>
          </p:cNvSpPr>
          <p:nvPr>
            <p:ph sz="half" idx="2"/>
          </p:nvPr>
        </p:nvSpPr>
        <p:spPr>
          <a:xfrm>
            <a:off x="4960308" y="1478070"/>
            <a:ext cx="6964470" cy="4958587"/>
          </a:xfrm>
        </p:spPr>
        <p:txBody>
          <a:bodyPr>
            <a:noAutofit/>
          </a:bodyPr>
          <a:lstStyle/>
          <a:p>
            <a:pPr marL="0" indent="0">
              <a:buNone/>
            </a:pPr>
            <a:r>
              <a:rPr lang="en-US" sz="3200" dirty="0"/>
              <a:t>What will happen if a citizen does NOT perform these actions</a:t>
            </a:r>
            <a:r>
              <a:rPr lang="en-US" sz="3200" dirty="0" smtClean="0"/>
              <a:t>?</a:t>
            </a:r>
          </a:p>
          <a:p>
            <a:endParaRPr lang="en-US" sz="3200" dirty="0"/>
          </a:p>
          <a:p>
            <a:r>
              <a:rPr lang="en-US" sz="3200" dirty="0"/>
              <a:t>A. The democracy will fail.</a:t>
            </a:r>
          </a:p>
          <a:p>
            <a:r>
              <a:rPr lang="en-US" sz="3200" dirty="0"/>
              <a:t>B. The common good will suffer.</a:t>
            </a:r>
          </a:p>
          <a:p>
            <a:r>
              <a:rPr lang="en-US" sz="3200" dirty="0"/>
              <a:t>C. The citizen will be charged with a crime.</a:t>
            </a:r>
          </a:p>
          <a:p>
            <a:r>
              <a:rPr lang="en-US" sz="3200" dirty="0"/>
              <a:t>D. The citizen will be fined.</a:t>
            </a:r>
          </a:p>
          <a:p>
            <a:endParaRPr lang="en-US" sz="3200" dirty="0"/>
          </a:p>
        </p:txBody>
      </p:sp>
      <p:pic>
        <p:nvPicPr>
          <p:cNvPr id="4" name="Picture 3"/>
          <p:cNvPicPr>
            <a:picLocks noChangeAspect="1"/>
          </p:cNvPicPr>
          <p:nvPr/>
        </p:nvPicPr>
        <p:blipFill>
          <a:blip r:embed="rId2"/>
          <a:stretch>
            <a:fillRect/>
          </a:stretch>
        </p:blipFill>
        <p:spPr>
          <a:xfrm>
            <a:off x="246061" y="1875771"/>
            <a:ext cx="4363517" cy="4560886"/>
          </a:xfrm>
          <a:prstGeom prst="rect">
            <a:avLst/>
          </a:prstGeom>
        </p:spPr>
      </p:pic>
    </p:spTree>
    <p:extLst>
      <p:ext uri="{BB962C8B-B14F-4D97-AF65-F5344CB8AC3E}">
        <p14:creationId xmlns:p14="http://schemas.microsoft.com/office/powerpoint/2010/main" val="887518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186018"/>
            <a:ext cx="9404723" cy="785532"/>
          </a:xfrm>
        </p:spPr>
        <p:txBody>
          <a:bodyPr>
            <a:normAutofit/>
          </a:bodyPr>
          <a:lstStyle/>
          <a:p>
            <a:r>
              <a:rPr lang="en-US" b="1" dirty="0" smtClean="0">
                <a:solidFill>
                  <a:srgbClr val="FF0000"/>
                </a:solidFill>
              </a:rPr>
              <a:t>Answer 17</a:t>
            </a:r>
            <a:endParaRPr lang="en-US" b="1" dirty="0">
              <a:solidFill>
                <a:srgbClr val="FF0000"/>
              </a:solidFill>
            </a:endParaRPr>
          </a:p>
        </p:txBody>
      </p:sp>
      <p:sp>
        <p:nvSpPr>
          <p:cNvPr id="3" name="Content Placeholder 2"/>
          <p:cNvSpPr>
            <a:spLocks noGrp="1"/>
          </p:cNvSpPr>
          <p:nvPr>
            <p:ph sz="half" idx="1"/>
          </p:nvPr>
        </p:nvSpPr>
        <p:spPr>
          <a:xfrm>
            <a:off x="246061" y="971551"/>
            <a:ext cx="5408432" cy="723900"/>
          </a:xfrm>
        </p:spPr>
        <p:txBody>
          <a:bodyPr>
            <a:normAutofit/>
          </a:bodyPr>
          <a:lstStyle/>
          <a:p>
            <a:r>
              <a:rPr lang="en-US" dirty="0"/>
              <a:t>This box lists actions that citizens can take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p:txBody>
      </p:sp>
      <p:sp>
        <p:nvSpPr>
          <p:cNvPr id="5" name="Content Placeholder 4"/>
          <p:cNvSpPr>
            <a:spLocks noGrp="1"/>
          </p:cNvSpPr>
          <p:nvPr>
            <p:ph sz="half" idx="2"/>
          </p:nvPr>
        </p:nvSpPr>
        <p:spPr>
          <a:xfrm>
            <a:off x="5060515" y="1541742"/>
            <a:ext cx="6826685" cy="4894915"/>
          </a:xfrm>
        </p:spPr>
        <p:txBody>
          <a:bodyPr>
            <a:noAutofit/>
          </a:bodyPr>
          <a:lstStyle/>
          <a:p>
            <a:pPr marL="0" indent="0">
              <a:buNone/>
            </a:pPr>
            <a:r>
              <a:rPr lang="en-US" sz="3200" dirty="0"/>
              <a:t>What will happen if a citizen does NOT perform these actions?</a:t>
            </a:r>
          </a:p>
          <a:p>
            <a:endParaRPr lang="en-US" sz="3200" dirty="0"/>
          </a:p>
          <a:p>
            <a:r>
              <a:rPr lang="en-US" sz="3200" dirty="0"/>
              <a:t>A. The democracy will fail.</a:t>
            </a:r>
          </a:p>
          <a:p>
            <a:r>
              <a:rPr lang="en-US" sz="3200" b="1" dirty="0" smtClean="0">
                <a:solidFill>
                  <a:srgbClr val="FF0000"/>
                </a:solidFill>
              </a:rPr>
              <a:t>B. The common good will suffer.</a:t>
            </a:r>
          </a:p>
          <a:p>
            <a:r>
              <a:rPr lang="en-US" sz="3200" dirty="0" smtClean="0"/>
              <a:t>C. The citizen will be charged with a crime.</a:t>
            </a:r>
          </a:p>
          <a:p>
            <a:r>
              <a:rPr lang="en-US" sz="3200" dirty="0" smtClean="0"/>
              <a:t>D</a:t>
            </a:r>
            <a:r>
              <a:rPr lang="en-US" sz="3200" dirty="0"/>
              <a:t>. The citizen will be fined.</a:t>
            </a:r>
          </a:p>
          <a:p>
            <a:endParaRPr lang="en-US" sz="3200" dirty="0"/>
          </a:p>
        </p:txBody>
      </p:sp>
      <p:pic>
        <p:nvPicPr>
          <p:cNvPr id="4" name="Picture 3"/>
          <p:cNvPicPr>
            <a:picLocks noChangeAspect="1"/>
          </p:cNvPicPr>
          <p:nvPr/>
        </p:nvPicPr>
        <p:blipFill>
          <a:blip r:embed="rId2"/>
          <a:stretch>
            <a:fillRect/>
          </a:stretch>
        </p:blipFill>
        <p:spPr>
          <a:xfrm>
            <a:off x="246061" y="1875771"/>
            <a:ext cx="4588986" cy="4560886"/>
          </a:xfrm>
          <a:prstGeom prst="rect">
            <a:avLst/>
          </a:prstGeom>
        </p:spPr>
      </p:pic>
    </p:spTree>
    <p:extLst>
      <p:ext uri="{BB962C8B-B14F-4D97-AF65-F5344CB8AC3E}">
        <p14:creationId xmlns:p14="http://schemas.microsoft.com/office/powerpoint/2010/main" val="2956557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92" y="178546"/>
            <a:ext cx="9404723" cy="836062"/>
          </a:xfrm>
        </p:spPr>
        <p:txBody>
          <a:bodyPr/>
          <a:lstStyle/>
          <a:p>
            <a:r>
              <a:rPr lang="en-US" b="1" dirty="0" smtClean="0"/>
              <a:t>Question 18</a:t>
            </a:r>
            <a:endParaRPr lang="en-US" b="1" dirty="0"/>
          </a:p>
        </p:txBody>
      </p:sp>
      <p:sp>
        <p:nvSpPr>
          <p:cNvPr id="3" name="Content Placeholder 2"/>
          <p:cNvSpPr>
            <a:spLocks noGrp="1"/>
          </p:cNvSpPr>
          <p:nvPr>
            <p:ph sz="half" idx="1"/>
          </p:nvPr>
        </p:nvSpPr>
        <p:spPr>
          <a:xfrm>
            <a:off x="200088" y="1014608"/>
            <a:ext cx="4396339" cy="619995"/>
          </a:xfrm>
        </p:spPr>
        <p:txBody>
          <a:bodyPr>
            <a:normAutofit lnSpcReduction="10000"/>
          </a:bodyPr>
          <a:lstStyle/>
          <a:p>
            <a:r>
              <a:rPr lang="en-US" dirty="0"/>
              <a:t>The illustration below shows a legal tax document</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Content Placeholder 4"/>
          <p:cNvSpPr>
            <a:spLocks noGrp="1"/>
          </p:cNvSpPr>
          <p:nvPr>
            <p:ph sz="half" idx="2"/>
          </p:nvPr>
        </p:nvSpPr>
        <p:spPr>
          <a:xfrm>
            <a:off x="6212910" y="1252603"/>
            <a:ext cx="5686817" cy="5361139"/>
          </a:xfrm>
        </p:spPr>
        <p:txBody>
          <a:bodyPr>
            <a:noAutofit/>
          </a:bodyPr>
          <a:lstStyle/>
          <a:p>
            <a:pPr marL="0" indent="0">
              <a:buNone/>
            </a:pPr>
            <a:r>
              <a:rPr lang="en-US" sz="2400" dirty="0"/>
              <a:t>Which of the following is one reason why citizens are required to file such documents with the government</a:t>
            </a:r>
            <a:r>
              <a:rPr lang="en-US" sz="2400" dirty="0" smtClean="0"/>
              <a:t>?</a:t>
            </a:r>
          </a:p>
          <a:p>
            <a:pPr marL="0" indent="0">
              <a:buNone/>
            </a:pPr>
            <a:endParaRPr lang="en-US" sz="2400" dirty="0"/>
          </a:p>
          <a:p>
            <a:r>
              <a:rPr lang="en-US" sz="2400" dirty="0"/>
              <a:t>A. To ensure that students can go to private schools</a:t>
            </a:r>
          </a:p>
          <a:p>
            <a:r>
              <a:rPr lang="en-US" sz="2400" dirty="0"/>
              <a:t>B. To ensure the operation of international trade</a:t>
            </a:r>
          </a:p>
          <a:p>
            <a:r>
              <a:rPr lang="en-US" sz="2400" dirty="0"/>
              <a:t>C. To provide a fair report of business practices</a:t>
            </a:r>
          </a:p>
          <a:p>
            <a:r>
              <a:rPr lang="en-US" sz="2400" dirty="0"/>
              <a:t>D. To provide social programs for needy citizens</a:t>
            </a:r>
          </a:p>
          <a:p>
            <a:endParaRPr lang="en-US" sz="2400" dirty="0"/>
          </a:p>
        </p:txBody>
      </p:sp>
      <p:pic>
        <p:nvPicPr>
          <p:cNvPr id="4" name="Picture 3"/>
          <p:cNvPicPr>
            <a:picLocks noChangeAspect="1"/>
          </p:cNvPicPr>
          <p:nvPr/>
        </p:nvPicPr>
        <p:blipFill>
          <a:blip r:embed="rId2"/>
          <a:stretch>
            <a:fillRect/>
          </a:stretch>
        </p:blipFill>
        <p:spPr>
          <a:xfrm>
            <a:off x="250191" y="1634603"/>
            <a:ext cx="5799879" cy="4883039"/>
          </a:xfrm>
          <a:prstGeom prst="rect">
            <a:avLst/>
          </a:prstGeom>
        </p:spPr>
      </p:pic>
    </p:spTree>
    <p:extLst>
      <p:ext uri="{BB962C8B-B14F-4D97-AF65-F5344CB8AC3E}">
        <p14:creationId xmlns:p14="http://schemas.microsoft.com/office/powerpoint/2010/main" val="1839334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92" y="178546"/>
            <a:ext cx="9404723" cy="836062"/>
          </a:xfrm>
        </p:spPr>
        <p:txBody>
          <a:bodyPr/>
          <a:lstStyle/>
          <a:p>
            <a:r>
              <a:rPr lang="en-US" b="1" dirty="0" smtClean="0">
                <a:solidFill>
                  <a:srgbClr val="FF0000"/>
                </a:solidFill>
              </a:rPr>
              <a:t>Answer 18</a:t>
            </a:r>
            <a:endParaRPr lang="en-US" b="1" dirty="0">
              <a:solidFill>
                <a:srgbClr val="FF0000"/>
              </a:solidFill>
            </a:endParaRPr>
          </a:p>
        </p:txBody>
      </p:sp>
      <p:sp>
        <p:nvSpPr>
          <p:cNvPr id="3" name="Content Placeholder 2"/>
          <p:cNvSpPr>
            <a:spLocks noGrp="1"/>
          </p:cNvSpPr>
          <p:nvPr>
            <p:ph sz="half" idx="1"/>
          </p:nvPr>
        </p:nvSpPr>
        <p:spPr>
          <a:xfrm>
            <a:off x="200088" y="1014608"/>
            <a:ext cx="4396339" cy="619995"/>
          </a:xfrm>
        </p:spPr>
        <p:txBody>
          <a:bodyPr>
            <a:normAutofit lnSpcReduction="10000"/>
          </a:bodyPr>
          <a:lstStyle/>
          <a:p>
            <a:r>
              <a:rPr lang="en-US" dirty="0"/>
              <a:t>The illustration below shows a legal tax document</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Content Placeholder 4"/>
          <p:cNvSpPr>
            <a:spLocks noGrp="1"/>
          </p:cNvSpPr>
          <p:nvPr>
            <p:ph sz="half" idx="2"/>
          </p:nvPr>
        </p:nvSpPr>
        <p:spPr>
          <a:xfrm>
            <a:off x="6100173" y="1215025"/>
            <a:ext cx="5799554" cy="5398717"/>
          </a:xfrm>
        </p:spPr>
        <p:txBody>
          <a:bodyPr>
            <a:noAutofit/>
          </a:bodyPr>
          <a:lstStyle/>
          <a:p>
            <a:pPr marL="0" indent="0">
              <a:buNone/>
            </a:pPr>
            <a:r>
              <a:rPr lang="en-US" sz="2400" dirty="0"/>
              <a:t>Which of the following is one reason why citizens are required to file such documents with the government</a:t>
            </a:r>
            <a:r>
              <a:rPr lang="en-US" sz="2400" dirty="0" smtClean="0"/>
              <a:t>?</a:t>
            </a:r>
          </a:p>
          <a:p>
            <a:endParaRPr lang="en-US" sz="2400" dirty="0"/>
          </a:p>
          <a:p>
            <a:r>
              <a:rPr lang="en-US" sz="2400" dirty="0"/>
              <a:t>A. To ensure that students can go to private schools</a:t>
            </a:r>
          </a:p>
          <a:p>
            <a:r>
              <a:rPr lang="en-US" sz="2400" dirty="0"/>
              <a:t>B. To ensure the operation of international trade</a:t>
            </a:r>
          </a:p>
          <a:p>
            <a:r>
              <a:rPr lang="en-US" sz="2400" dirty="0"/>
              <a:t>C. To provide a fair report of business practices</a:t>
            </a:r>
          </a:p>
          <a:p>
            <a:r>
              <a:rPr lang="en-US" sz="2400" b="1" dirty="0">
                <a:solidFill>
                  <a:srgbClr val="FF0000"/>
                </a:solidFill>
              </a:rPr>
              <a:t>D. To provide social programs for needy citizens</a:t>
            </a:r>
          </a:p>
          <a:p>
            <a:endParaRPr lang="en-US" sz="2400" dirty="0"/>
          </a:p>
        </p:txBody>
      </p:sp>
      <p:pic>
        <p:nvPicPr>
          <p:cNvPr id="4" name="Picture 3"/>
          <p:cNvPicPr>
            <a:picLocks noChangeAspect="1"/>
          </p:cNvPicPr>
          <p:nvPr/>
        </p:nvPicPr>
        <p:blipFill>
          <a:blip r:embed="rId2"/>
          <a:stretch>
            <a:fillRect/>
          </a:stretch>
        </p:blipFill>
        <p:spPr>
          <a:xfrm>
            <a:off x="250191" y="1634603"/>
            <a:ext cx="5799879" cy="4883039"/>
          </a:xfrm>
          <a:prstGeom prst="rect">
            <a:avLst/>
          </a:prstGeom>
        </p:spPr>
      </p:pic>
    </p:spTree>
    <p:extLst>
      <p:ext uri="{BB962C8B-B14F-4D97-AF65-F5344CB8AC3E}">
        <p14:creationId xmlns:p14="http://schemas.microsoft.com/office/powerpoint/2010/main" val="2547338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37517"/>
            <a:ext cx="10364451" cy="714983"/>
          </a:xfrm>
        </p:spPr>
        <p:txBody>
          <a:bodyPr/>
          <a:lstStyle/>
          <a:p>
            <a:r>
              <a:rPr lang="en-US" b="1" dirty="0" smtClean="0"/>
              <a:t>Question 19</a:t>
            </a:r>
            <a:endParaRPr lang="en-US" b="1" dirty="0"/>
          </a:p>
        </p:txBody>
      </p:sp>
      <p:sp>
        <p:nvSpPr>
          <p:cNvPr id="3" name="Content Placeholder 2"/>
          <p:cNvSpPr>
            <a:spLocks noGrp="1"/>
          </p:cNvSpPr>
          <p:nvPr>
            <p:ph idx="1"/>
          </p:nvPr>
        </p:nvSpPr>
        <p:spPr>
          <a:xfrm>
            <a:off x="209550" y="1543050"/>
            <a:ext cx="11772900" cy="5143500"/>
          </a:xfrm>
        </p:spPr>
        <p:txBody>
          <a:bodyPr>
            <a:noAutofit/>
          </a:bodyPr>
          <a:lstStyle/>
          <a:p>
            <a:pPr marL="0" indent="0">
              <a:buNone/>
            </a:pPr>
            <a:r>
              <a:rPr lang="en-US" sz="3600" dirty="0"/>
              <a:t>Which situation does NOT involve a right protected by the Bill of Rights</a:t>
            </a:r>
            <a:r>
              <a:rPr lang="en-US" sz="3600" dirty="0" smtClean="0"/>
              <a:t>?</a:t>
            </a:r>
          </a:p>
          <a:p>
            <a:endParaRPr lang="en-US" sz="3600" dirty="0"/>
          </a:p>
          <a:p>
            <a:r>
              <a:rPr lang="en-US" sz="3600" dirty="0"/>
              <a:t>A. Freedom to write my opinions in the local newspaper</a:t>
            </a:r>
          </a:p>
          <a:p>
            <a:r>
              <a:rPr lang="en-US" sz="3600" dirty="0"/>
              <a:t>B. The ability to own a gun, as long as I follow laws</a:t>
            </a:r>
          </a:p>
          <a:p>
            <a:r>
              <a:rPr lang="en-US" sz="3600" dirty="0"/>
              <a:t>C. The guarantee of a well-paying job</a:t>
            </a:r>
          </a:p>
          <a:p>
            <a:r>
              <a:rPr lang="en-US" sz="3600" dirty="0"/>
              <a:t>D. Freedom to join the church of my choosing</a:t>
            </a:r>
          </a:p>
        </p:txBody>
      </p:sp>
    </p:spTree>
    <p:extLst>
      <p:ext uri="{BB962C8B-B14F-4D97-AF65-F5344CB8AC3E}">
        <p14:creationId xmlns:p14="http://schemas.microsoft.com/office/powerpoint/2010/main" val="3459733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77" y="149834"/>
            <a:ext cx="10364451" cy="714983"/>
          </a:xfrm>
        </p:spPr>
        <p:txBody>
          <a:bodyPr/>
          <a:lstStyle/>
          <a:p>
            <a:r>
              <a:rPr lang="en-US" b="1" dirty="0" smtClean="0">
                <a:solidFill>
                  <a:srgbClr val="FF0000"/>
                </a:solidFill>
              </a:rPr>
              <a:t>Answer 19</a:t>
            </a:r>
            <a:endParaRPr lang="en-US" b="1" dirty="0">
              <a:solidFill>
                <a:srgbClr val="FF0000"/>
              </a:solidFill>
            </a:endParaRPr>
          </a:p>
        </p:txBody>
      </p:sp>
      <p:sp>
        <p:nvSpPr>
          <p:cNvPr id="3" name="Content Placeholder 2"/>
          <p:cNvSpPr>
            <a:spLocks noGrp="1"/>
          </p:cNvSpPr>
          <p:nvPr>
            <p:ph idx="1"/>
          </p:nvPr>
        </p:nvSpPr>
        <p:spPr>
          <a:xfrm>
            <a:off x="209550" y="1428750"/>
            <a:ext cx="11772900" cy="5257799"/>
          </a:xfrm>
        </p:spPr>
        <p:txBody>
          <a:bodyPr>
            <a:noAutofit/>
          </a:bodyPr>
          <a:lstStyle/>
          <a:p>
            <a:pPr marL="0" indent="0">
              <a:buNone/>
            </a:pPr>
            <a:r>
              <a:rPr lang="en-US" sz="3600" dirty="0"/>
              <a:t>Which situation does </a:t>
            </a:r>
            <a:r>
              <a:rPr lang="en-US" sz="3600" dirty="0" smtClean="0"/>
              <a:t>NOT involve a right protected by the Bill of Rights?</a:t>
            </a:r>
          </a:p>
          <a:p>
            <a:endParaRPr lang="en-US" sz="3600" dirty="0"/>
          </a:p>
          <a:p>
            <a:r>
              <a:rPr lang="en-US" sz="3600" dirty="0"/>
              <a:t>A. Freedom to write my opinions in the local newspaper</a:t>
            </a:r>
          </a:p>
          <a:p>
            <a:r>
              <a:rPr lang="en-US" sz="3600" dirty="0"/>
              <a:t>B. The ability to own a gun, as long as I follow laws</a:t>
            </a:r>
          </a:p>
          <a:p>
            <a:r>
              <a:rPr lang="en-US" sz="3600" b="1" dirty="0">
                <a:solidFill>
                  <a:srgbClr val="FF0000"/>
                </a:solidFill>
              </a:rPr>
              <a:t>C. The guarantee of a well-paying job</a:t>
            </a:r>
          </a:p>
          <a:p>
            <a:r>
              <a:rPr lang="en-US" sz="3600" dirty="0"/>
              <a:t>D. Freedom to join the church of my choosing</a:t>
            </a:r>
          </a:p>
        </p:txBody>
      </p:sp>
    </p:spTree>
    <p:extLst>
      <p:ext uri="{BB962C8B-B14F-4D97-AF65-F5344CB8AC3E}">
        <p14:creationId xmlns:p14="http://schemas.microsoft.com/office/powerpoint/2010/main" val="46994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49" y="256567"/>
            <a:ext cx="10364451" cy="905483"/>
          </a:xfrm>
        </p:spPr>
        <p:txBody>
          <a:bodyPr/>
          <a:lstStyle/>
          <a:p>
            <a:r>
              <a:rPr lang="en-US" b="1" dirty="0" smtClean="0"/>
              <a:t>Question 2</a:t>
            </a:r>
            <a:endParaRPr lang="en-US" b="1" dirty="0"/>
          </a:p>
        </p:txBody>
      </p:sp>
      <p:sp>
        <p:nvSpPr>
          <p:cNvPr id="3" name="Content Placeholder 2"/>
          <p:cNvSpPr>
            <a:spLocks noGrp="1"/>
          </p:cNvSpPr>
          <p:nvPr>
            <p:ph idx="1"/>
          </p:nvPr>
        </p:nvSpPr>
        <p:spPr>
          <a:xfrm>
            <a:off x="190500" y="1162050"/>
            <a:ext cx="11715750" cy="5391150"/>
          </a:xfrm>
        </p:spPr>
        <p:txBody>
          <a:bodyPr>
            <a:normAutofit fontScale="92500" lnSpcReduction="10000"/>
          </a:bodyPr>
          <a:lstStyle/>
          <a:p>
            <a:pPr marL="0" indent="0">
              <a:buNone/>
            </a:pPr>
            <a:r>
              <a:rPr lang="en-US" sz="4400" dirty="0"/>
              <a:t>What did many American colonists use Thomas Paine's </a:t>
            </a:r>
            <a:r>
              <a:rPr lang="en-US" sz="4400" i="1" dirty="0"/>
              <a:t>Common Sense </a:t>
            </a:r>
            <a:r>
              <a:rPr lang="en-US" sz="4400" dirty="0"/>
              <a:t>to justify</a:t>
            </a:r>
            <a:r>
              <a:rPr lang="en-US" sz="4400" dirty="0" smtClean="0"/>
              <a:t>?</a:t>
            </a:r>
          </a:p>
          <a:p>
            <a:pPr marL="0" indent="0">
              <a:buNone/>
            </a:pPr>
            <a:endParaRPr lang="en-US" sz="4400" dirty="0"/>
          </a:p>
          <a:p>
            <a:r>
              <a:rPr lang="en-US" sz="4400" dirty="0"/>
              <a:t>A. Acts of sabotage against British merchants</a:t>
            </a:r>
          </a:p>
          <a:p>
            <a:r>
              <a:rPr lang="en-US" sz="4400" dirty="0"/>
              <a:t>B. Declaring independence from Britain</a:t>
            </a:r>
          </a:p>
          <a:p>
            <a:r>
              <a:rPr lang="en-US" sz="4400" dirty="0"/>
              <a:t>C. Joining the army instead of the militia</a:t>
            </a:r>
          </a:p>
          <a:p>
            <a:r>
              <a:rPr lang="en-US" sz="4400" dirty="0"/>
              <a:t>D. Supporting the British monarchy</a:t>
            </a:r>
          </a:p>
        </p:txBody>
      </p:sp>
    </p:spTree>
    <p:extLst>
      <p:ext uri="{BB962C8B-B14F-4D97-AF65-F5344CB8AC3E}">
        <p14:creationId xmlns:p14="http://schemas.microsoft.com/office/powerpoint/2010/main" val="3667910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9417"/>
            <a:ext cx="10364451" cy="791183"/>
          </a:xfrm>
        </p:spPr>
        <p:txBody>
          <a:bodyPr/>
          <a:lstStyle/>
          <a:p>
            <a:r>
              <a:rPr lang="en-US" b="1" dirty="0" smtClean="0"/>
              <a:t>Question 20 </a:t>
            </a:r>
            <a:endParaRPr lang="en-US" b="1" dirty="0"/>
          </a:p>
        </p:txBody>
      </p:sp>
      <p:sp>
        <p:nvSpPr>
          <p:cNvPr id="3" name="Content Placeholder 2"/>
          <p:cNvSpPr>
            <a:spLocks noGrp="1"/>
          </p:cNvSpPr>
          <p:nvPr>
            <p:ph idx="1"/>
          </p:nvPr>
        </p:nvSpPr>
        <p:spPr>
          <a:xfrm>
            <a:off x="304800" y="1181100"/>
            <a:ext cx="11620500" cy="5429250"/>
          </a:xfrm>
        </p:spPr>
        <p:txBody>
          <a:bodyPr>
            <a:noAutofit/>
          </a:bodyPr>
          <a:lstStyle/>
          <a:p>
            <a:pPr marL="0" indent="0">
              <a:buNone/>
            </a:pPr>
            <a:r>
              <a:rPr lang="en-US" sz="2400" dirty="0"/>
              <a:t>Peter Brown has lived in his home since he was a child. Now the city department of parks </a:t>
            </a:r>
            <a:r>
              <a:rPr lang="en-US" sz="2400" dirty="0" smtClean="0"/>
              <a:t>and recreation </a:t>
            </a:r>
            <a:r>
              <a:rPr lang="en-US" sz="2400" dirty="0"/>
              <a:t>wants to tear down his neighborhood to build a park. The city manager comes to </a:t>
            </a:r>
            <a:r>
              <a:rPr lang="en-US" sz="2400" dirty="0" smtClean="0"/>
              <a:t>visit Peter </a:t>
            </a:r>
            <a:r>
              <a:rPr lang="en-US" sz="2400" dirty="0"/>
              <a:t>and offers to buy the house from him. Peter refuses. The city manager says that the </a:t>
            </a:r>
            <a:r>
              <a:rPr lang="en-US" sz="2400" dirty="0" smtClean="0"/>
              <a:t>city will </a:t>
            </a:r>
            <a:r>
              <a:rPr lang="en-US" sz="2400" dirty="0"/>
              <a:t>now seize the property under the constitutional power of "eminent domain." According </a:t>
            </a:r>
            <a:r>
              <a:rPr lang="en-US" sz="2400" dirty="0" smtClean="0"/>
              <a:t>to the </a:t>
            </a:r>
            <a:r>
              <a:rPr lang="en-US" sz="2400" dirty="0"/>
              <a:t>U.S. Constitution, under what circumstances would Peter win his fight to keep his home</a:t>
            </a:r>
            <a:r>
              <a:rPr lang="en-US" sz="2400" dirty="0" smtClean="0"/>
              <a:t>?</a:t>
            </a:r>
          </a:p>
          <a:p>
            <a:r>
              <a:rPr lang="en-US" sz="2400" dirty="0" smtClean="0"/>
              <a:t>A. If Peter could prove that he had paid the full price of the house already</a:t>
            </a:r>
          </a:p>
          <a:p>
            <a:r>
              <a:rPr lang="en-US" sz="2400" dirty="0" smtClean="0"/>
              <a:t>B</a:t>
            </a:r>
            <a:r>
              <a:rPr lang="en-US" sz="2400" dirty="0"/>
              <a:t>. If Peter was born as a citizen of the United States, not a naturalized citizen or resident</a:t>
            </a:r>
          </a:p>
          <a:p>
            <a:r>
              <a:rPr lang="en-US" sz="2400" dirty="0"/>
              <a:t>C. If the city did not make a reasonable effort to build the park in an uninhabited area</a:t>
            </a:r>
          </a:p>
          <a:p>
            <a:r>
              <a:rPr lang="en-US" sz="2400" dirty="0"/>
              <a:t>D. If the city did not offer him fair market price for his home</a:t>
            </a:r>
          </a:p>
        </p:txBody>
      </p:sp>
    </p:spTree>
    <p:extLst>
      <p:ext uri="{BB962C8B-B14F-4D97-AF65-F5344CB8AC3E}">
        <p14:creationId xmlns:p14="http://schemas.microsoft.com/office/powerpoint/2010/main" val="3963205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9417"/>
            <a:ext cx="10364451" cy="791183"/>
          </a:xfrm>
        </p:spPr>
        <p:txBody>
          <a:bodyPr/>
          <a:lstStyle/>
          <a:p>
            <a:r>
              <a:rPr lang="en-US" b="1" dirty="0" smtClean="0">
                <a:solidFill>
                  <a:srgbClr val="FF0000"/>
                </a:solidFill>
              </a:rPr>
              <a:t>Answer 20 </a:t>
            </a:r>
            <a:endParaRPr lang="en-US" b="1" dirty="0">
              <a:solidFill>
                <a:srgbClr val="FF0000"/>
              </a:solidFill>
            </a:endParaRPr>
          </a:p>
        </p:txBody>
      </p:sp>
      <p:sp>
        <p:nvSpPr>
          <p:cNvPr id="3" name="Content Placeholder 2"/>
          <p:cNvSpPr>
            <a:spLocks noGrp="1"/>
          </p:cNvSpPr>
          <p:nvPr>
            <p:ph idx="1"/>
          </p:nvPr>
        </p:nvSpPr>
        <p:spPr>
          <a:xfrm>
            <a:off x="304800" y="1181100"/>
            <a:ext cx="11620500" cy="5429250"/>
          </a:xfrm>
        </p:spPr>
        <p:txBody>
          <a:bodyPr>
            <a:noAutofit/>
          </a:bodyPr>
          <a:lstStyle/>
          <a:p>
            <a:pPr marL="0" indent="0">
              <a:buNone/>
            </a:pPr>
            <a:r>
              <a:rPr lang="en-US" sz="2400" dirty="0"/>
              <a:t>Peter Brown has lived in his home since he was a child. Now the city department of parks </a:t>
            </a:r>
            <a:r>
              <a:rPr lang="en-US" sz="2400" dirty="0" smtClean="0"/>
              <a:t>and recreation </a:t>
            </a:r>
            <a:r>
              <a:rPr lang="en-US" sz="2400" dirty="0"/>
              <a:t>wants to tear down his neighborhood to build a park. The city manager comes to </a:t>
            </a:r>
            <a:r>
              <a:rPr lang="en-US" sz="2400" dirty="0" smtClean="0"/>
              <a:t>visit Peter </a:t>
            </a:r>
            <a:r>
              <a:rPr lang="en-US" sz="2400" dirty="0"/>
              <a:t>and offers to buy the house from him. Peter refuses. The city manager says that the </a:t>
            </a:r>
            <a:r>
              <a:rPr lang="en-US" sz="2400" dirty="0" smtClean="0"/>
              <a:t>city will </a:t>
            </a:r>
            <a:r>
              <a:rPr lang="en-US" sz="2400" dirty="0"/>
              <a:t>now seize the property under the constitutional power of "eminent domain." According </a:t>
            </a:r>
            <a:r>
              <a:rPr lang="en-US" sz="2400" dirty="0" smtClean="0"/>
              <a:t>to</a:t>
            </a:r>
            <a:r>
              <a:rPr lang="en-US" sz="2400" dirty="0"/>
              <a:t> </a:t>
            </a:r>
            <a:r>
              <a:rPr lang="en-US" sz="2400" dirty="0" smtClean="0"/>
              <a:t>the </a:t>
            </a:r>
            <a:r>
              <a:rPr lang="en-US" sz="2400" dirty="0"/>
              <a:t>U.S. Constitution, under what circumstances would Peter win his fight to keep his home?</a:t>
            </a:r>
          </a:p>
          <a:p>
            <a:r>
              <a:rPr lang="en-US" sz="2400" dirty="0"/>
              <a:t>A. If Peter could prove that he had paid the full price of the house already</a:t>
            </a:r>
          </a:p>
          <a:p>
            <a:r>
              <a:rPr lang="en-US" sz="2400" dirty="0"/>
              <a:t>B. If Peter was born as a citizen of the United States, not a naturalized citizen or resident</a:t>
            </a:r>
          </a:p>
          <a:p>
            <a:r>
              <a:rPr lang="en-US" sz="2400" dirty="0"/>
              <a:t>C. If the city did not make a reasonable effort to build the park in an uninhabited area</a:t>
            </a:r>
          </a:p>
          <a:p>
            <a:r>
              <a:rPr lang="en-US" sz="2400" b="1" dirty="0">
                <a:solidFill>
                  <a:srgbClr val="FF0000"/>
                </a:solidFill>
              </a:rPr>
              <a:t>D. If the city did not offer him fair market price for his home</a:t>
            </a:r>
          </a:p>
        </p:txBody>
      </p:sp>
    </p:spTree>
    <p:extLst>
      <p:ext uri="{BB962C8B-B14F-4D97-AF65-F5344CB8AC3E}">
        <p14:creationId xmlns:p14="http://schemas.microsoft.com/office/powerpoint/2010/main" val="1666703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75617"/>
            <a:ext cx="10364451" cy="600683"/>
          </a:xfrm>
        </p:spPr>
        <p:txBody>
          <a:bodyPr>
            <a:normAutofit fontScale="90000"/>
          </a:bodyPr>
          <a:lstStyle/>
          <a:p>
            <a:r>
              <a:rPr lang="en-US" b="1" dirty="0" smtClean="0"/>
              <a:t>Question 21</a:t>
            </a:r>
            <a:endParaRPr lang="en-US" b="1" dirty="0"/>
          </a:p>
        </p:txBody>
      </p:sp>
      <p:sp>
        <p:nvSpPr>
          <p:cNvPr id="3" name="Content Placeholder 2"/>
          <p:cNvSpPr>
            <a:spLocks noGrp="1"/>
          </p:cNvSpPr>
          <p:nvPr>
            <p:ph idx="1"/>
          </p:nvPr>
        </p:nvSpPr>
        <p:spPr>
          <a:xfrm>
            <a:off x="0" y="1252603"/>
            <a:ext cx="12192000" cy="5472047"/>
          </a:xfrm>
        </p:spPr>
        <p:txBody>
          <a:bodyPr>
            <a:noAutofit/>
          </a:bodyPr>
          <a:lstStyle/>
          <a:p>
            <a:pPr marL="0" indent="0">
              <a:buNone/>
            </a:pPr>
            <a:r>
              <a:rPr lang="en-US" sz="2800" dirty="0"/>
              <a:t>During his trial, he was denied the counsel of a lawyer. Two years later, the U.S. </a:t>
            </a:r>
            <a:r>
              <a:rPr lang="en-US" sz="2800" dirty="0" smtClean="0"/>
              <a:t>Supreme Court </a:t>
            </a:r>
            <a:r>
              <a:rPr lang="en-US" sz="2800" dirty="0"/>
              <a:t>overturned his conviction, explaining that the state had not guaranteed Ben’s </a:t>
            </a:r>
            <a:r>
              <a:rPr lang="en-US" sz="2800" dirty="0" smtClean="0"/>
              <a:t>constitutional rights</a:t>
            </a:r>
            <a:r>
              <a:rPr lang="en-US" sz="2800" dirty="0"/>
              <a:t>. Which amendments apply to this case?</a:t>
            </a:r>
          </a:p>
          <a:p>
            <a:r>
              <a:rPr lang="en-US" sz="2800" dirty="0"/>
              <a:t>A. Amendment I (free speech) and Amendment VI (due process)</a:t>
            </a:r>
          </a:p>
          <a:p>
            <a:r>
              <a:rPr lang="en-US" sz="2800" dirty="0"/>
              <a:t>B. Amendment I (free press) and Amendment IV (search and seizure)</a:t>
            </a:r>
          </a:p>
          <a:p>
            <a:r>
              <a:rPr lang="en-US" sz="2800" dirty="0"/>
              <a:t>C. Amendment IX (</a:t>
            </a:r>
            <a:r>
              <a:rPr lang="en-US" sz="2800" dirty="0" err="1"/>
              <a:t>unenumerated</a:t>
            </a:r>
            <a:r>
              <a:rPr lang="en-US" sz="2800" dirty="0"/>
              <a:t> rights) </a:t>
            </a:r>
            <a:r>
              <a:rPr lang="en-US" sz="2800" dirty="0" smtClean="0"/>
              <a:t>&amp; Amendment </a:t>
            </a:r>
            <a:r>
              <a:rPr lang="en-US" sz="2800" dirty="0"/>
              <a:t>VI (due process)</a:t>
            </a:r>
          </a:p>
          <a:p>
            <a:r>
              <a:rPr lang="en-US" sz="2800" dirty="0"/>
              <a:t>D. Amendment </a:t>
            </a:r>
            <a:r>
              <a:rPr lang="en-US" sz="2800" dirty="0" smtClean="0"/>
              <a:t>IX (</a:t>
            </a:r>
            <a:r>
              <a:rPr lang="en-US" sz="2800" dirty="0" err="1"/>
              <a:t>unenumerated</a:t>
            </a:r>
            <a:r>
              <a:rPr lang="en-US" sz="2800" dirty="0"/>
              <a:t> rights) </a:t>
            </a:r>
            <a:r>
              <a:rPr lang="en-US" sz="2800" dirty="0" smtClean="0"/>
              <a:t>&amp; Amendment </a:t>
            </a:r>
            <a:r>
              <a:rPr lang="en-US" sz="2800" dirty="0"/>
              <a:t>IV (search </a:t>
            </a:r>
            <a:r>
              <a:rPr lang="en-US" sz="2800" dirty="0" smtClean="0"/>
              <a:t>&amp; seizure</a:t>
            </a:r>
            <a:r>
              <a:rPr lang="en-US" sz="2800" dirty="0"/>
              <a:t>)</a:t>
            </a:r>
          </a:p>
        </p:txBody>
      </p:sp>
    </p:spTree>
    <p:extLst>
      <p:ext uri="{BB962C8B-B14F-4D97-AF65-F5344CB8AC3E}">
        <p14:creationId xmlns:p14="http://schemas.microsoft.com/office/powerpoint/2010/main" val="3609137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75617"/>
            <a:ext cx="10364451" cy="600683"/>
          </a:xfrm>
        </p:spPr>
        <p:txBody>
          <a:bodyPr>
            <a:normAutofit fontScale="90000"/>
          </a:bodyPr>
          <a:lstStyle/>
          <a:p>
            <a:r>
              <a:rPr lang="en-US" b="1" dirty="0" smtClean="0">
                <a:solidFill>
                  <a:srgbClr val="FF0000"/>
                </a:solidFill>
              </a:rPr>
              <a:t>Answer </a:t>
            </a:r>
            <a:r>
              <a:rPr lang="en-US" b="1" dirty="0" smtClean="0">
                <a:solidFill>
                  <a:srgbClr val="FF0000"/>
                </a:solidFill>
              </a:rPr>
              <a:t>21</a:t>
            </a:r>
            <a:endParaRPr lang="en-US" b="1" dirty="0">
              <a:solidFill>
                <a:srgbClr val="FF0000"/>
              </a:solidFill>
            </a:endParaRPr>
          </a:p>
        </p:txBody>
      </p:sp>
      <p:sp>
        <p:nvSpPr>
          <p:cNvPr id="3" name="Content Placeholder 2"/>
          <p:cNvSpPr>
            <a:spLocks noGrp="1"/>
          </p:cNvSpPr>
          <p:nvPr>
            <p:ph idx="1"/>
          </p:nvPr>
        </p:nvSpPr>
        <p:spPr>
          <a:xfrm>
            <a:off x="0" y="1415441"/>
            <a:ext cx="12192000" cy="5309209"/>
          </a:xfrm>
        </p:spPr>
        <p:txBody>
          <a:bodyPr>
            <a:noAutofit/>
          </a:bodyPr>
          <a:lstStyle/>
          <a:p>
            <a:pPr marL="0" indent="0">
              <a:buNone/>
            </a:pPr>
            <a:r>
              <a:rPr lang="en-US" sz="2800" dirty="0"/>
              <a:t>During his trial, he was denied the counsel of a lawyer. Two years later, the U.S. </a:t>
            </a:r>
            <a:r>
              <a:rPr lang="en-US" sz="2800" dirty="0" smtClean="0"/>
              <a:t>Supreme Court </a:t>
            </a:r>
            <a:r>
              <a:rPr lang="en-US" sz="2800" dirty="0"/>
              <a:t>overturned his conviction, explaining that the state had not guaranteed Ben’s </a:t>
            </a:r>
            <a:r>
              <a:rPr lang="en-US" sz="2800" dirty="0" smtClean="0"/>
              <a:t>constitutional rights</a:t>
            </a:r>
            <a:r>
              <a:rPr lang="en-US" sz="2800" dirty="0"/>
              <a:t>. Which amendments apply to this case?</a:t>
            </a:r>
          </a:p>
          <a:p>
            <a:r>
              <a:rPr lang="en-US" sz="2800" b="1" dirty="0">
                <a:solidFill>
                  <a:srgbClr val="FF0000"/>
                </a:solidFill>
              </a:rPr>
              <a:t>A. Amendment I (free speech) and Amendment VI (due process)</a:t>
            </a:r>
          </a:p>
          <a:p>
            <a:r>
              <a:rPr lang="en-US" sz="2800" dirty="0"/>
              <a:t>B. Amendment I (free press) and Amendment IV (search and seizure)</a:t>
            </a:r>
          </a:p>
          <a:p>
            <a:r>
              <a:rPr lang="en-US" sz="2800" dirty="0"/>
              <a:t>C. Amendment IX (</a:t>
            </a:r>
            <a:r>
              <a:rPr lang="en-US" sz="2800" dirty="0" err="1"/>
              <a:t>unenumerated</a:t>
            </a:r>
            <a:r>
              <a:rPr lang="en-US" sz="2800" dirty="0"/>
              <a:t> rights) </a:t>
            </a:r>
            <a:r>
              <a:rPr lang="en-US" sz="2800" dirty="0" smtClean="0"/>
              <a:t>&amp; Amendment </a:t>
            </a:r>
            <a:r>
              <a:rPr lang="en-US" sz="2800" dirty="0"/>
              <a:t>VI (due process)</a:t>
            </a:r>
          </a:p>
          <a:p>
            <a:r>
              <a:rPr lang="en-US" sz="2800" dirty="0"/>
              <a:t>D. Amendment </a:t>
            </a:r>
            <a:r>
              <a:rPr lang="en-US" sz="2800" dirty="0" smtClean="0"/>
              <a:t>IX (</a:t>
            </a:r>
            <a:r>
              <a:rPr lang="en-US" sz="2800" dirty="0" err="1"/>
              <a:t>unenumerated</a:t>
            </a:r>
            <a:r>
              <a:rPr lang="en-US" sz="2800" dirty="0"/>
              <a:t> rights) </a:t>
            </a:r>
            <a:r>
              <a:rPr lang="en-US" sz="2800" dirty="0" smtClean="0"/>
              <a:t>&amp; Amendment </a:t>
            </a:r>
            <a:r>
              <a:rPr lang="en-US" sz="2800" dirty="0"/>
              <a:t>IV (search </a:t>
            </a:r>
            <a:r>
              <a:rPr lang="en-US" sz="2800" dirty="0" smtClean="0"/>
              <a:t>&amp; seizure</a:t>
            </a:r>
            <a:r>
              <a:rPr lang="en-US" sz="2800" dirty="0"/>
              <a:t>)</a:t>
            </a:r>
          </a:p>
        </p:txBody>
      </p:sp>
    </p:spTree>
    <p:extLst>
      <p:ext uri="{BB962C8B-B14F-4D97-AF65-F5344CB8AC3E}">
        <p14:creationId xmlns:p14="http://schemas.microsoft.com/office/powerpoint/2010/main" val="3375533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8467"/>
            <a:ext cx="10364451" cy="714983"/>
          </a:xfrm>
        </p:spPr>
        <p:txBody>
          <a:bodyPr/>
          <a:lstStyle/>
          <a:p>
            <a:r>
              <a:rPr lang="en-US" b="1" dirty="0" smtClean="0"/>
              <a:t>Question 22</a:t>
            </a:r>
            <a:endParaRPr lang="en-US" b="1" dirty="0"/>
          </a:p>
        </p:txBody>
      </p:sp>
      <p:sp>
        <p:nvSpPr>
          <p:cNvPr id="3" name="Content Placeholder 2"/>
          <p:cNvSpPr>
            <a:spLocks noGrp="1"/>
          </p:cNvSpPr>
          <p:nvPr>
            <p:ph idx="1"/>
          </p:nvPr>
        </p:nvSpPr>
        <p:spPr>
          <a:xfrm>
            <a:off x="133350" y="1371600"/>
            <a:ext cx="11868150" cy="5353050"/>
          </a:xfrm>
        </p:spPr>
        <p:txBody>
          <a:bodyPr>
            <a:noAutofit/>
          </a:bodyPr>
          <a:lstStyle/>
          <a:p>
            <a:pPr marL="0" indent="0">
              <a:buNone/>
            </a:pPr>
            <a:r>
              <a:rPr lang="en-US" dirty="0"/>
              <a:t>Anne Tracy works as a journalist for </a:t>
            </a:r>
            <a:r>
              <a:rPr lang="en-US" i="1" dirty="0"/>
              <a:t>The Daily Mouth</a:t>
            </a:r>
            <a:r>
              <a:rPr lang="en-US" dirty="0"/>
              <a:t>. She wrote a story about how </a:t>
            </a:r>
            <a:r>
              <a:rPr lang="en-US" dirty="0" smtClean="0"/>
              <a:t>Senator Jones </a:t>
            </a:r>
            <a:r>
              <a:rPr lang="en-US" dirty="0"/>
              <a:t>cheated on a law school exam. She interviewed witnesses who saw the senator </a:t>
            </a:r>
            <a:r>
              <a:rPr lang="en-US" dirty="0" smtClean="0"/>
              <a:t>cheating. The </a:t>
            </a:r>
            <a:r>
              <a:rPr lang="en-US" dirty="0"/>
              <a:t>story ran on the front page. Senator Jones denied the charges. Then he resigned from </a:t>
            </a:r>
            <a:r>
              <a:rPr lang="en-US" dirty="0" smtClean="0"/>
              <a:t>office. He </a:t>
            </a:r>
            <a:r>
              <a:rPr lang="en-US" dirty="0"/>
              <a:t>plans to sue </a:t>
            </a:r>
            <a:r>
              <a:rPr lang="en-US" i="1" dirty="0"/>
              <a:t>The Daily Mouth </a:t>
            </a:r>
            <a:r>
              <a:rPr lang="en-US" dirty="0"/>
              <a:t>for damages. Under what circumstances could he sue the </a:t>
            </a:r>
            <a:r>
              <a:rPr lang="en-US" dirty="0" smtClean="0"/>
              <a:t>paper and </a:t>
            </a:r>
            <a:r>
              <a:rPr lang="en-US" dirty="0"/>
              <a:t>win his lawsuit</a:t>
            </a:r>
            <a:r>
              <a:rPr lang="en-US" dirty="0" smtClean="0"/>
              <a:t>?</a:t>
            </a:r>
          </a:p>
          <a:p>
            <a:endParaRPr lang="en-US" dirty="0"/>
          </a:p>
          <a:p>
            <a:r>
              <a:rPr lang="en-US" dirty="0"/>
              <a:t>A. He could sue the paper for libel and could win the case if he proved that Tracy had a </a:t>
            </a:r>
            <a:r>
              <a:rPr lang="en-US" dirty="0" smtClean="0"/>
              <a:t>grudge against </a:t>
            </a:r>
            <a:r>
              <a:rPr lang="en-US" dirty="0"/>
              <a:t>him.</a:t>
            </a:r>
          </a:p>
          <a:p>
            <a:r>
              <a:rPr lang="en-US" dirty="0"/>
              <a:t>B. He could sue the paper for slander and could win the case if he proved that Tracy had </a:t>
            </a:r>
            <a:r>
              <a:rPr lang="en-US" dirty="0" smtClean="0"/>
              <a:t>a grudge </a:t>
            </a:r>
            <a:r>
              <a:rPr lang="en-US" dirty="0"/>
              <a:t>against him.</a:t>
            </a:r>
          </a:p>
          <a:p>
            <a:r>
              <a:rPr lang="en-US" dirty="0"/>
              <a:t>C. He could sue the paper for libel and could win the case if he proved that the accusations </a:t>
            </a:r>
            <a:r>
              <a:rPr lang="en-US" dirty="0" smtClean="0"/>
              <a:t>were untrue </a:t>
            </a:r>
            <a:r>
              <a:rPr lang="en-US" dirty="0"/>
              <a:t>and his reputation was hurt.</a:t>
            </a:r>
          </a:p>
          <a:p>
            <a:r>
              <a:rPr lang="en-US" dirty="0"/>
              <a:t>D. He could sue the paper for slander and could win the case if he proved that the </a:t>
            </a:r>
            <a:r>
              <a:rPr lang="en-US" dirty="0" smtClean="0"/>
              <a:t>accusations were </a:t>
            </a:r>
            <a:r>
              <a:rPr lang="en-US" dirty="0"/>
              <a:t>untrue and his reputation was hurt.</a:t>
            </a:r>
            <a:endParaRPr lang="en-US" b="1" dirty="0"/>
          </a:p>
        </p:txBody>
      </p:sp>
    </p:spTree>
    <p:extLst>
      <p:ext uri="{BB962C8B-B14F-4D97-AF65-F5344CB8AC3E}">
        <p14:creationId xmlns:p14="http://schemas.microsoft.com/office/powerpoint/2010/main" val="4051173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8467"/>
            <a:ext cx="10364451" cy="714983"/>
          </a:xfrm>
        </p:spPr>
        <p:txBody>
          <a:bodyPr/>
          <a:lstStyle/>
          <a:p>
            <a:r>
              <a:rPr lang="en-US" b="1" dirty="0" smtClean="0">
                <a:solidFill>
                  <a:srgbClr val="FF0000"/>
                </a:solidFill>
              </a:rPr>
              <a:t>Answer 22</a:t>
            </a:r>
            <a:endParaRPr lang="en-US" b="1" dirty="0">
              <a:solidFill>
                <a:srgbClr val="FF0000"/>
              </a:solidFill>
            </a:endParaRPr>
          </a:p>
        </p:txBody>
      </p:sp>
      <p:sp>
        <p:nvSpPr>
          <p:cNvPr id="3" name="Content Placeholder 2"/>
          <p:cNvSpPr>
            <a:spLocks noGrp="1"/>
          </p:cNvSpPr>
          <p:nvPr>
            <p:ph idx="1"/>
          </p:nvPr>
        </p:nvSpPr>
        <p:spPr>
          <a:xfrm>
            <a:off x="133350" y="1276350"/>
            <a:ext cx="11868150" cy="5448299"/>
          </a:xfrm>
        </p:spPr>
        <p:txBody>
          <a:bodyPr>
            <a:normAutofit/>
          </a:bodyPr>
          <a:lstStyle/>
          <a:p>
            <a:pPr marL="0" indent="0">
              <a:buNone/>
            </a:pPr>
            <a:r>
              <a:rPr lang="en-US" dirty="0"/>
              <a:t>Anne Tracy works as a journalist for </a:t>
            </a:r>
            <a:r>
              <a:rPr lang="en-US" i="1" dirty="0"/>
              <a:t>The Daily Mouth</a:t>
            </a:r>
            <a:r>
              <a:rPr lang="en-US" dirty="0"/>
              <a:t>. She wrote a story about how </a:t>
            </a:r>
            <a:r>
              <a:rPr lang="en-US" dirty="0" smtClean="0"/>
              <a:t>Senator Jones </a:t>
            </a:r>
            <a:r>
              <a:rPr lang="en-US" dirty="0"/>
              <a:t>cheated on a law school exam. She interviewed witnesses who saw the senator </a:t>
            </a:r>
            <a:r>
              <a:rPr lang="en-US" dirty="0" smtClean="0"/>
              <a:t>cheating. The </a:t>
            </a:r>
            <a:r>
              <a:rPr lang="en-US" dirty="0"/>
              <a:t>story ran on the front page. Senator Jones denied the charges. Then he resigned from </a:t>
            </a:r>
            <a:r>
              <a:rPr lang="en-US" dirty="0" smtClean="0"/>
              <a:t>office. He </a:t>
            </a:r>
            <a:r>
              <a:rPr lang="en-US" dirty="0"/>
              <a:t>plans to sue </a:t>
            </a:r>
            <a:r>
              <a:rPr lang="en-US" i="1" dirty="0"/>
              <a:t>The Daily Mouth </a:t>
            </a:r>
            <a:r>
              <a:rPr lang="en-US" dirty="0"/>
              <a:t>for damages. Under what circumstances could he sue the </a:t>
            </a:r>
            <a:r>
              <a:rPr lang="en-US" dirty="0" smtClean="0"/>
              <a:t>paper and </a:t>
            </a:r>
            <a:r>
              <a:rPr lang="en-US" dirty="0"/>
              <a:t>win his lawsuit</a:t>
            </a:r>
            <a:r>
              <a:rPr lang="en-US" dirty="0" smtClean="0"/>
              <a:t>?</a:t>
            </a:r>
          </a:p>
          <a:p>
            <a:endParaRPr lang="en-US" dirty="0"/>
          </a:p>
          <a:p>
            <a:r>
              <a:rPr lang="en-US" dirty="0"/>
              <a:t>A. He could sue the paper for libel and could win the case if he proved that Tracy had a </a:t>
            </a:r>
            <a:r>
              <a:rPr lang="en-US" dirty="0" smtClean="0"/>
              <a:t>grudge against </a:t>
            </a:r>
            <a:r>
              <a:rPr lang="en-US" dirty="0"/>
              <a:t>him.</a:t>
            </a:r>
          </a:p>
          <a:p>
            <a:r>
              <a:rPr lang="en-US" dirty="0"/>
              <a:t>B. He could sue the paper for slander and could win the case if he proved that Tracy had </a:t>
            </a:r>
            <a:r>
              <a:rPr lang="en-US" dirty="0" smtClean="0"/>
              <a:t>a grudge </a:t>
            </a:r>
            <a:r>
              <a:rPr lang="en-US" dirty="0"/>
              <a:t>against him.</a:t>
            </a:r>
          </a:p>
          <a:p>
            <a:r>
              <a:rPr lang="en-US" b="1" dirty="0">
                <a:solidFill>
                  <a:srgbClr val="FF0000"/>
                </a:solidFill>
              </a:rPr>
              <a:t>C. He could sue the paper for libel and could win the case if he proved that the accusations </a:t>
            </a:r>
            <a:r>
              <a:rPr lang="en-US" b="1" dirty="0" smtClean="0">
                <a:solidFill>
                  <a:srgbClr val="FF0000"/>
                </a:solidFill>
              </a:rPr>
              <a:t>were untrue </a:t>
            </a:r>
            <a:r>
              <a:rPr lang="en-US" b="1" dirty="0">
                <a:solidFill>
                  <a:srgbClr val="FF0000"/>
                </a:solidFill>
              </a:rPr>
              <a:t>and his reputation was hurt.</a:t>
            </a:r>
          </a:p>
          <a:p>
            <a:r>
              <a:rPr lang="en-US" dirty="0"/>
              <a:t>D. He could sue the paper for slander and could win the case if he proved that the </a:t>
            </a:r>
            <a:r>
              <a:rPr lang="en-US" dirty="0" smtClean="0"/>
              <a:t>accusations were </a:t>
            </a:r>
            <a:r>
              <a:rPr lang="en-US" dirty="0"/>
              <a:t>untrue and his reputation was hurt.</a:t>
            </a:r>
            <a:endParaRPr lang="en-US" b="1" dirty="0"/>
          </a:p>
        </p:txBody>
      </p:sp>
    </p:spTree>
    <p:extLst>
      <p:ext uri="{BB962C8B-B14F-4D97-AF65-F5344CB8AC3E}">
        <p14:creationId xmlns:p14="http://schemas.microsoft.com/office/powerpoint/2010/main" val="1068259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37517"/>
            <a:ext cx="10364451" cy="829283"/>
          </a:xfrm>
        </p:spPr>
        <p:txBody>
          <a:bodyPr/>
          <a:lstStyle/>
          <a:p>
            <a:r>
              <a:rPr lang="en-US" b="1" dirty="0" smtClean="0"/>
              <a:t>Question 23</a:t>
            </a:r>
            <a:endParaRPr lang="en-US" b="1" dirty="0"/>
          </a:p>
        </p:txBody>
      </p:sp>
      <p:sp>
        <p:nvSpPr>
          <p:cNvPr id="3" name="Content Placeholder 2"/>
          <p:cNvSpPr>
            <a:spLocks noGrp="1"/>
          </p:cNvSpPr>
          <p:nvPr>
            <p:ph idx="1"/>
          </p:nvPr>
        </p:nvSpPr>
        <p:spPr>
          <a:xfrm>
            <a:off x="152400" y="1066800"/>
            <a:ext cx="11868150" cy="5697255"/>
          </a:xfrm>
        </p:spPr>
        <p:txBody>
          <a:bodyPr>
            <a:noAutofit/>
          </a:bodyPr>
          <a:lstStyle/>
          <a:p>
            <a:pPr marL="0" indent="0">
              <a:buNone/>
            </a:pPr>
            <a:r>
              <a:rPr lang="en-US" sz="3200" dirty="0"/>
              <a:t>The constitutional guarantee of a free press has resulted </a:t>
            </a:r>
            <a:r>
              <a:rPr lang="en-US" sz="3200" dirty="0" smtClean="0"/>
              <a:t>in</a:t>
            </a:r>
          </a:p>
          <a:p>
            <a:pPr marL="0" indent="0">
              <a:buNone/>
            </a:pPr>
            <a:endParaRPr lang="en-US" sz="3200" dirty="0"/>
          </a:p>
          <a:p>
            <a:r>
              <a:rPr lang="en-US" sz="3200" dirty="0"/>
              <a:t>A. a government more likely to hide its actions from the people</a:t>
            </a:r>
          </a:p>
          <a:p>
            <a:r>
              <a:rPr lang="en-US" sz="3200" dirty="0"/>
              <a:t>B. a government more responsive to the needs of the people</a:t>
            </a:r>
          </a:p>
          <a:p>
            <a:r>
              <a:rPr lang="en-US" sz="3200" dirty="0"/>
              <a:t>C. the establishment of English as the official language of the United States</a:t>
            </a:r>
          </a:p>
          <a:p>
            <a:r>
              <a:rPr lang="en-US" sz="3200" dirty="0"/>
              <a:t>D. the establishment of government-run news organizations</a:t>
            </a:r>
          </a:p>
        </p:txBody>
      </p:sp>
    </p:spTree>
    <p:extLst>
      <p:ext uri="{BB962C8B-B14F-4D97-AF65-F5344CB8AC3E}">
        <p14:creationId xmlns:p14="http://schemas.microsoft.com/office/powerpoint/2010/main" val="1675463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37517"/>
            <a:ext cx="10364451" cy="829283"/>
          </a:xfrm>
        </p:spPr>
        <p:txBody>
          <a:bodyPr/>
          <a:lstStyle/>
          <a:p>
            <a:r>
              <a:rPr lang="en-US" b="1" dirty="0" smtClean="0">
                <a:solidFill>
                  <a:srgbClr val="FF0000"/>
                </a:solidFill>
              </a:rPr>
              <a:t>Answer 23</a:t>
            </a:r>
            <a:endParaRPr lang="en-US" b="1" dirty="0">
              <a:solidFill>
                <a:srgbClr val="FF0000"/>
              </a:solidFill>
            </a:endParaRPr>
          </a:p>
        </p:txBody>
      </p:sp>
      <p:sp>
        <p:nvSpPr>
          <p:cNvPr id="3" name="Content Placeholder 2"/>
          <p:cNvSpPr>
            <a:spLocks noGrp="1"/>
          </p:cNvSpPr>
          <p:nvPr>
            <p:ph idx="1"/>
          </p:nvPr>
        </p:nvSpPr>
        <p:spPr>
          <a:xfrm>
            <a:off x="152400" y="1066800"/>
            <a:ext cx="11868150" cy="5619749"/>
          </a:xfrm>
        </p:spPr>
        <p:txBody>
          <a:bodyPr>
            <a:noAutofit/>
          </a:bodyPr>
          <a:lstStyle/>
          <a:p>
            <a:pPr marL="0" indent="0">
              <a:buNone/>
            </a:pPr>
            <a:r>
              <a:rPr lang="en-US" sz="3200" dirty="0"/>
              <a:t>The constitutional guarantee of a free press has resulted </a:t>
            </a:r>
            <a:r>
              <a:rPr lang="en-US" sz="3200" dirty="0" smtClean="0"/>
              <a:t>in</a:t>
            </a:r>
          </a:p>
          <a:p>
            <a:pPr marL="0" indent="0">
              <a:buNone/>
            </a:pPr>
            <a:endParaRPr lang="en-US" sz="3200" dirty="0"/>
          </a:p>
          <a:p>
            <a:r>
              <a:rPr lang="en-US" sz="3200" dirty="0"/>
              <a:t>A. a government more likely to hide its actions from the people</a:t>
            </a:r>
          </a:p>
          <a:p>
            <a:r>
              <a:rPr lang="en-US" sz="3200" b="1" dirty="0">
                <a:solidFill>
                  <a:srgbClr val="FF0000"/>
                </a:solidFill>
              </a:rPr>
              <a:t>B. a government more responsive to the needs of the people</a:t>
            </a:r>
          </a:p>
          <a:p>
            <a:r>
              <a:rPr lang="en-US" sz="3200" dirty="0"/>
              <a:t>C. the establishment of English as the official language of the United States</a:t>
            </a:r>
          </a:p>
          <a:p>
            <a:r>
              <a:rPr lang="en-US" sz="3200" dirty="0"/>
              <a:t>D. the establishment of government-run news organizations</a:t>
            </a:r>
          </a:p>
        </p:txBody>
      </p:sp>
    </p:spTree>
    <p:extLst>
      <p:ext uri="{BB962C8B-B14F-4D97-AF65-F5344CB8AC3E}">
        <p14:creationId xmlns:p14="http://schemas.microsoft.com/office/powerpoint/2010/main" val="2384916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13717"/>
            <a:ext cx="10364451" cy="772133"/>
          </a:xfrm>
        </p:spPr>
        <p:txBody>
          <a:bodyPr/>
          <a:lstStyle/>
          <a:p>
            <a:r>
              <a:rPr lang="en-US" b="1" dirty="0" smtClean="0"/>
              <a:t>Question 24</a:t>
            </a:r>
            <a:endParaRPr lang="en-US" b="1" dirty="0"/>
          </a:p>
        </p:txBody>
      </p:sp>
      <p:sp>
        <p:nvSpPr>
          <p:cNvPr id="3" name="Content Placeholder 2"/>
          <p:cNvSpPr>
            <a:spLocks noGrp="1"/>
          </p:cNvSpPr>
          <p:nvPr>
            <p:ph idx="1"/>
          </p:nvPr>
        </p:nvSpPr>
        <p:spPr>
          <a:xfrm>
            <a:off x="323850" y="1428750"/>
            <a:ext cx="11677650" cy="5238750"/>
          </a:xfrm>
        </p:spPr>
        <p:txBody>
          <a:bodyPr>
            <a:normAutofit lnSpcReduction="10000"/>
          </a:bodyPr>
          <a:lstStyle/>
          <a:p>
            <a:pPr marL="0" indent="0">
              <a:buNone/>
            </a:pPr>
            <a:r>
              <a:rPr lang="en-US" sz="4400" dirty="0"/>
              <a:t>A more informed society has resulted from which constitutional protection</a:t>
            </a:r>
            <a:r>
              <a:rPr lang="en-US" sz="4400" dirty="0" smtClean="0"/>
              <a:t>?</a:t>
            </a:r>
          </a:p>
          <a:p>
            <a:endParaRPr lang="en-US" sz="4400" dirty="0"/>
          </a:p>
          <a:p>
            <a:r>
              <a:rPr lang="en-US" sz="4400" dirty="0"/>
              <a:t>A. Trial by jury</a:t>
            </a:r>
          </a:p>
          <a:p>
            <a:r>
              <a:rPr lang="en-US" sz="4400" dirty="0"/>
              <a:t>B. Free speech</a:t>
            </a:r>
          </a:p>
          <a:p>
            <a:r>
              <a:rPr lang="en-US" sz="4400" dirty="0"/>
              <a:t>C. Right to bear arms</a:t>
            </a:r>
          </a:p>
          <a:p>
            <a:r>
              <a:rPr lang="en-US" sz="4400" dirty="0"/>
              <a:t>D. Due process</a:t>
            </a:r>
          </a:p>
        </p:txBody>
      </p:sp>
    </p:spTree>
    <p:extLst>
      <p:ext uri="{BB962C8B-B14F-4D97-AF65-F5344CB8AC3E}">
        <p14:creationId xmlns:p14="http://schemas.microsoft.com/office/powerpoint/2010/main" val="1083812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13717"/>
            <a:ext cx="10364451" cy="772133"/>
          </a:xfrm>
        </p:spPr>
        <p:txBody>
          <a:bodyPr/>
          <a:lstStyle/>
          <a:p>
            <a:r>
              <a:rPr lang="en-US" b="1" dirty="0" smtClean="0">
                <a:solidFill>
                  <a:srgbClr val="FF0000"/>
                </a:solidFill>
              </a:rPr>
              <a:t>Answer 24</a:t>
            </a:r>
            <a:endParaRPr lang="en-US" b="1" dirty="0">
              <a:solidFill>
                <a:srgbClr val="FF0000"/>
              </a:solidFill>
            </a:endParaRPr>
          </a:p>
        </p:txBody>
      </p:sp>
      <p:sp>
        <p:nvSpPr>
          <p:cNvPr id="3" name="Content Placeholder 2"/>
          <p:cNvSpPr>
            <a:spLocks noGrp="1"/>
          </p:cNvSpPr>
          <p:nvPr>
            <p:ph idx="1"/>
          </p:nvPr>
        </p:nvSpPr>
        <p:spPr>
          <a:xfrm>
            <a:off x="257174" y="1390650"/>
            <a:ext cx="11677650" cy="5238750"/>
          </a:xfrm>
        </p:spPr>
        <p:txBody>
          <a:bodyPr>
            <a:normAutofit lnSpcReduction="10000"/>
          </a:bodyPr>
          <a:lstStyle/>
          <a:p>
            <a:pPr marL="0" indent="0">
              <a:buNone/>
            </a:pPr>
            <a:r>
              <a:rPr lang="en-US" sz="4400" dirty="0"/>
              <a:t>A more informed society has resulted from which constitutional protection</a:t>
            </a:r>
            <a:r>
              <a:rPr lang="en-US" sz="4400" dirty="0" smtClean="0"/>
              <a:t>?</a:t>
            </a:r>
          </a:p>
          <a:p>
            <a:endParaRPr lang="en-US" sz="4400" dirty="0"/>
          </a:p>
          <a:p>
            <a:r>
              <a:rPr lang="en-US" sz="4400" dirty="0"/>
              <a:t>A. Trial by jury</a:t>
            </a:r>
          </a:p>
          <a:p>
            <a:r>
              <a:rPr lang="en-US" sz="4400" b="1" dirty="0">
                <a:solidFill>
                  <a:srgbClr val="FF0000"/>
                </a:solidFill>
              </a:rPr>
              <a:t>B. Free speech</a:t>
            </a:r>
          </a:p>
          <a:p>
            <a:r>
              <a:rPr lang="en-US" sz="4400" dirty="0"/>
              <a:t>C. Right to bear arms</a:t>
            </a:r>
          </a:p>
          <a:p>
            <a:r>
              <a:rPr lang="en-US" sz="4400" dirty="0"/>
              <a:t>D. Due process</a:t>
            </a:r>
          </a:p>
        </p:txBody>
      </p:sp>
    </p:spTree>
    <p:extLst>
      <p:ext uri="{BB962C8B-B14F-4D97-AF65-F5344CB8AC3E}">
        <p14:creationId xmlns:p14="http://schemas.microsoft.com/office/powerpoint/2010/main" val="317203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49" y="256567"/>
            <a:ext cx="10364451" cy="905483"/>
          </a:xfrm>
        </p:spPr>
        <p:txBody>
          <a:bodyPr/>
          <a:lstStyle/>
          <a:p>
            <a:r>
              <a:rPr lang="en-US" b="1" dirty="0" smtClean="0">
                <a:solidFill>
                  <a:srgbClr val="FF0000"/>
                </a:solidFill>
              </a:rPr>
              <a:t>Answer 2</a:t>
            </a:r>
            <a:endParaRPr lang="en-US" b="1" dirty="0">
              <a:solidFill>
                <a:srgbClr val="FF0000"/>
              </a:solidFill>
            </a:endParaRPr>
          </a:p>
        </p:txBody>
      </p:sp>
      <p:sp>
        <p:nvSpPr>
          <p:cNvPr id="3" name="Content Placeholder 2"/>
          <p:cNvSpPr>
            <a:spLocks noGrp="1"/>
          </p:cNvSpPr>
          <p:nvPr>
            <p:ph idx="1"/>
          </p:nvPr>
        </p:nvSpPr>
        <p:spPr>
          <a:xfrm>
            <a:off x="190500" y="1162050"/>
            <a:ext cx="11715750" cy="5391150"/>
          </a:xfrm>
        </p:spPr>
        <p:txBody>
          <a:bodyPr>
            <a:noAutofit/>
          </a:bodyPr>
          <a:lstStyle/>
          <a:p>
            <a:pPr marL="0" indent="0">
              <a:buNone/>
            </a:pPr>
            <a:r>
              <a:rPr lang="en-US" sz="4000" dirty="0"/>
              <a:t>What did many American colonists use Thomas Paine's </a:t>
            </a:r>
            <a:r>
              <a:rPr lang="en-US" sz="4000" i="1" dirty="0"/>
              <a:t>Common Sense </a:t>
            </a:r>
            <a:r>
              <a:rPr lang="en-US" sz="4000" dirty="0"/>
              <a:t>to justify</a:t>
            </a:r>
            <a:r>
              <a:rPr lang="en-US" sz="4000" dirty="0" smtClean="0"/>
              <a:t>?</a:t>
            </a:r>
          </a:p>
          <a:p>
            <a:pPr marL="0" indent="0">
              <a:buNone/>
            </a:pPr>
            <a:endParaRPr lang="en-US" sz="4000" dirty="0"/>
          </a:p>
          <a:p>
            <a:r>
              <a:rPr lang="en-US" sz="4000" dirty="0"/>
              <a:t>A. Acts of sabotage against British merchants</a:t>
            </a:r>
          </a:p>
          <a:p>
            <a:r>
              <a:rPr lang="en-US" sz="4000" b="1" dirty="0">
                <a:solidFill>
                  <a:srgbClr val="FF0000"/>
                </a:solidFill>
              </a:rPr>
              <a:t>B. Declaring independence from Britain</a:t>
            </a:r>
          </a:p>
          <a:p>
            <a:r>
              <a:rPr lang="en-US" sz="4000" dirty="0"/>
              <a:t>C. Joining the army instead of the militia</a:t>
            </a:r>
          </a:p>
          <a:p>
            <a:r>
              <a:rPr lang="en-US" sz="4000" dirty="0"/>
              <a:t>D. Supporting the British monarchy</a:t>
            </a:r>
          </a:p>
        </p:txBody>
      </p:sp>
    </p:spTree>
    <p:extLst>
      <p:ext uri="{BB962C8B-B14F-4D97-AF65-F5344CB8AC3E}">
        <p14:creationId xmlns:p14="http://schemas.microsoft.com/office/powerpoint/2010/main" val="3686447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25</a:t>
            </a:r>
            <a:endParaRPr lang="en-US" b="1" dirty="0"/>
          </a:p>
        </p:txBody>
      </p:sp>
      <p:sp>
        <p:nvSpPr>
          <p:cNvPr id="5" name="Content Placeholder 4"/>
          <p:cNvSpPr>
            <a:spLocks noGrp="1"/>
          </p:cNvSpPr>
          <p:nvPr>
            <p:ph sz="half" idx="2"/>
          </p:nvPr>
        </p:nvSpPr>
        <p:spPr>
          <a:xfrm>
            <a:off x="5654493" y="1240078"/>
            <a:ext cx="6320389" cy="5389322"/>
          </a:xfrm>
        </p:spPr>
        <p:txBody>
          <a:bodyPr>
            <a:normAutofit lnSpcReduction="10000"/>
          </a:bodyPr>
          <a:lstStyle/>
          <a:p>
            <a:pPr marL="0" indent="0">
              <a:buNone/>
            </a:pPr>
            <a:r>
              <a:rPr lang="en-US" sz="2400" dirty="0"/>
              <a:t>How did opinions like the one shown in this news story affect the political process in the United States</a:t>
            </a:r>
            <a:r>
              <a:rPr lang="en-US" sz="2400" dirty="0" smtClean="0"/>
              <a:t>?</a:t>
            </a:r>
          </a:p>
          <a:p>
            <a:endParaRPr lang="en-US" sz="2400" dirty="0"/>
          </a:p>
          <a:p>
            <a:r>
              <a:rPr lang="en-US" sz="2400" dirty="0"/>
              <a:t>A. It led to the Fifteenth Amendment, allowing racial minorities to vote.</a:t>
            </a:r>
          </a:p>
          <a:p>
            <a:r>
              <a:rPr lang="en-US" sz="2400" dirty="0"/>
              <a:t>B. It led to the Nineteenth Amendment, allowing women to vote.</a:t>
            </a:r>
          </a:p>
          <a:p>
            <a:r>
              <a:rPr lang="en-US" sz="2400" dirty="0"/>
              <a:t>C. It led to the Twenty-Sixth Amendment, allowing 18-year-olds to vote.</a:t>
            </a:r>
          </a:p>
          <a:p>
            <a:r>
              <a:rPr lang="en-US" sz="2400" dirty="0"/>
              <a:t>D. It led to the Twenty-Sixth Amendment, allowing 21-year-olds to vote.</a:t>
            </a:r>
          </a:p>
          <a:p>
            <a:endParaRPr lang="en-US" dirty="0"/>
          </a:p>
        </p:txBody>
      </p:sp>
      <p:pic>
        <p:nvPicPr>
          <p:cNvPr id="4" name="Picture 3"/>
          <p:cNvPicPr>
            <a:picLocks noChangeAspect="1"/>
          </p:cNvPicPr>
          <p:nvPr/>
        </p:nvPicPr>
        <p:blipFill>
          <a:blip r:embed="rId2"/>
          <a:stretch>
            <a:fillRect/>
          </a:stretch>
        </p:blipFill>
        <p:spPr>
          <a:xfrm>
            <a:off x="362629" y="1393789"/>
            <a:ext cx="4798095" cy="4593652"/>
          </a:xfrm>
          <a:prstGeom prst="rect">
            <a:avLst/>
          </a:prstGeom>
        </p:spPr>
      </p:pic>
    </p:spTree>
    <p:extLst>
      <p:ext uri="{BB962C8B-B14F-4D97-AF65-F5344CB8AC3E}">
        <p14:creationId xmlns:p14="http://schemas.microsoft.com/office/powerpoint/2010/main" val="3255558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Answer 25</a:t>
            </a:r>
            <a:endParaRPr lang="en-US" b="1" dirty="0">
              <a:solidFill>
                <a:srgbClr val="FF0000"/>
              </a:solidFill>
            </a:endParaRPr>
          </a:p>
        </p:txBody>
      </p:sp>
      <p:sp>
        <p:nvSpPr>
          <p:cNvPr id="5" name="Content Placeholder 4"/>
          <p:cNvSpPr>
            <a:spLocks noGrp="1"/>
          </p:cNvSpPr>
          <p:nvPr>
            <p:ph sz="half" idx="2"/>
          </p:nvPr>
        </p:nvSpPr>
        <p:spPr>
          <a:xfrm>
            <a:off x="5654493" y="1240078"/>
            <a:ext cx="6320389" cy="5389322"/>
          </a:xfrm>
        </p:spPr>
        <p:txBody>
          <a:bodyPr>
            <a:normAutofit lnSpcReduction="10000"/>
          </a:bodyPr>
          <a:lstStyle/>
          <a:p>
            <a:pPr marL="0" indent="0">
              <a:buNone/>
            </a:pPr>
            <a:r>
              <a:rPr lang="en-US" sz="2400" dirty="0"/>
              <a:t>How did opinions like the one shown in this news story affect the political process in the United States</a:t>
            </a:r>
            <a:r>
              <a:rPr lang="en-US" sz="2400" dirty="0" smtClean="0"/>
              <a:t>?</a:t>
            </a:r>
          </a:p>
          <a:p>
            <a:endParaRPr lang="en-US" sz="2400" dirty="0"/>
          </a:p>
          <a:p>
            <a:r>
              <a:rPr lang="en-US" sz="2400" dirty="0"/>
              <a:t>A. It led to the Fifteenth Amendment, allowing racial minorities to vote.</a:t>
            </a:r>
          </a:p>
          <a:p>
            <a:r>
              <a:rPr lang="en-US" sz="2400" dirty="0"/>
              <a:t>B. It led to the Nineteenth Amendment, allowing women to vote.</a:t>
            </a:r>
          </a:p>
          <a:p>
            <a:r>
              <a:rPr lang="en-US" sz="2400" b="1" dirty="0">
                <a:solidFill>
                  <a:srgbClr val="FF0000"/>
                </a:solidFill>
              </a:rPr>
              <a:t>C. It led to the Twenty-Sixth Amendment, allowing 18-year-olds to vote.</a:t>
            </a:r>
          </a:p>
          <a:p>
            <a:r>
              <a:rPr lang="en-US" sz="2400" dirty="0"/>
              <a:t>D. It led to the Twenty-Sixth Amendment, allowing 21-year-olds to vote.</a:t>
            </a:r>
          </a:p>
          <a:p>
            <a:endParaRPr lang="en-US" dirty="0"/>
          </a:p>
        </p:txBody>
      </p:sp>
      <p:pic>
        <p:nvPicPr>
          <p:cNvPr id="4" name="Picture 3"/>
          <p:cNvPicPr>
            <a:picLocks noChangeAspect="1"/>
          </p:cNvPicPr>
          <p:nvPr/>
        </p:nvPicPr>
        <p:blipFill>
          <a:blip r:embed="rId2"/>
          <a:stretch>
            <a:fillRect/>
          </a:stretch>
        </p:blipFill>
        <p:spPr>
          <a:xfrm>
            <a:off x="362629" y="1393789"/>
            <a:ext cx="4798095" cy="4593652"/>
          </a:xfrm>
          <a:prstGeom prst="rect">
            <a:avLst/>
          </a:prstGeom>
        </p:spPr>
      </p:pic>
    </p:spTree>
    <p:extLst>
      <p:ext uri="{BB962C8B-B14F-4D97-AF65-F5344CB8AC3E}">
        <p14:creationId xmlns:p14="http://schemas.microsoft.com/office/powerpoint/2010/main" val="1423681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26</a:t>
            </a:r>
            <a:endParaRPr lang="en-US" b="1" dirty="0"/>
          </a:p>
        </p:txBody>
      </p:sp>
      <p:sp>
        <p:nvSpPr>
          <p:cNvPr id="3" name="Content Placeholder 2"/>
          <p:cNvSpPr>
            <a:spLocks noGrp="1"/>
          </p:cNvSpPr>
          <p:nvPr>
            <p:ph sz="half" idx="1"/>
          </p:nvPr>
        </p:nvSpPr>
        <p:spPr>
          <a:xfrm>
            <a:off x="5511453" y="1177447"/>
            <a:ext cx="6400800" cy="5473873"/>
          </a:xfrm>
        </p:spPr>
        <p:txBody>
          <a:bodyPr>
            <a:noAutofit/>
          </a:bodyPr>
          <a:lstStyle/>
          <a:p>
            <a:pPr marL="0" indent="0">
              <a:buNone/>
            </a:pPr>
            <a:r>
              <a:rPr lang="en-US" sz="2400" dirty="0"/>
              <a:t>How did passage of this legislation affect the political process in the United States</a:t>
            </a:r>
            <a:r>
              <a:rPr lang="en-US" sz="2400" dirty="0" smtClean="0"/>
              <a:t>?</a:t>
            </a:r>
          </a:p>
          <a:p>
            <a:pPr marL="0" indent="0">
              <a:buNone/>
            </a:pPr>
            <a:endParaRPr lang="en-US" sz="2400" dirty="0"/>
          </a:p>
          <a:p>
            <a:r>
              <a:rPr lang="en-US" sz="2400" dirty="0"/>
              <a:t>A. It enforced the Fifteenth Amendment, protecting the right of racial minorities to vote.</a:t>
            </a:r>
          </a:p>
          <a:p>
            <a:r>
              <a:rPr lang="en-US" sz="2400" dirty="0"/>
              <a:t>B. It enforced the Nineteenth Amendment, protecting the right of women to vote.</a:t>
            </a:r>
          </a:p>
          <a:p>
            <a:r>
              <a:rPr lang="en-US" sz="2400" dirty="0"/>
              <a:t>C. It extended suffrage to U.S. citizens, allowing 18-year-olds to vote.</a:t>
            </a:r>
          </a:p>
          <a:p>
            <a:r>
              <a:rPr lang="en-US" sz="2400" dirty="0"/>
              <a:t>D. It extended suffrage to U.S. citizens, allowing 21-year-olds to vote.</a:t>
            </a:r>
          </a:p>
        </p:txBody>
      </p:sp>
      <p:pic>
        <p:nvPicPr>
          <p:cNvPr id="4" name="Picture 3"/>
          <p:cNvPicPr>
            <a:picLocks noChangeAspect="1"/>
          </p:cNvPicPr>
          <p:nvPr/>
        </p:nvPicPr>
        <p:blipFill>
          <a:blip r:embed="rId2"/>
          <a:stretch>
            <a:fillRect/>
          </a:stretch>
        </p:blipFill>
        <p:spPr>
          <a:xfrm>
            <a:off x="282856" y="1416080"/>
            <a:ext cx="4990602" cy="5072402"/>
          </a:xfrm>
          <a:prstGeom prst="rect">
            <a:avLst/>
          </a:prstGeom>
        </p:spPr>
      </p:pic>
    </p:spTree>
    <p:extLst>
      <p:ext uri="{BB962C8B-B14F-4D97-AF65-F5344CB8AC3E}">
        <p14:creationId xmlns:p14="http://schemas.microsoft.com/office/powerpoint/2010/main" val="4037533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Answer 26</a:t>
            </a:r>
            <a:endParaRPr lang="en-US" b="1" dirty="0">
              <a:solidFill>
                <a:srgbClr val="FF0000"/>
              </a:solidFill>
            </a:endParaRPr>
          </a:p>
        </p:txBody>
      </p:sp>
      <p:sp>
        <p:nvSpPr>
          <p:cNvPr id="3" name="Content Placeholder 2"/>
          <p:cNvSpPr>
            <a:spLocks noGrp="1"/>
          </p:cNvSpPr>
          <p:nvPr>
            <p:ph sz="half" idx="1"/>
          </p:nvPr>
        </p:nvSpPr>
        <p:spPr>
          <a:xfrm>
            <a:off x="5511453" y="1164921"/>
            <a:ext cx="6400800" cy="5486399"/>
          </a:xfrm>
        </p:spPr>
        <p:txBody>
          <a:bodyPr>
            <a:noAutofit/>
          </a:bodyPr>
          <a:lstStyle/>
          <a:p>
            <a:pPr marL="0" indent="0">
              <a:buNone/>
            </a:pPr>
            <a:r>
              <a:rPr lang="en-US" sz="2400" dirty="0"/>
              <a:t>How did passage of this legislation affect the political process in the United States</a:t>
            </a:r>
            <a:r>
              <a:rPr lang="en-US" sz="2400" dirty="0" smtClean="0"/>
              <a:t>?</a:t>
            </a:r>
          </a:p>
          <a:p>
            <a:pPr marL="0" indent="0">
              <a:buNone/>
            </a:pPr>
            <a:endParaRPr lang="en-US" sz="2400" dirty="0"/>
          </a:p>
          <a:p>
            <a:r>
              <a:rPr lang="en-US" sz="2400" b="1" dirty="0">
                <a:solidFill>
                  <a:srgbClr val="FF0000"/>
                </a:solidFill>
              </a:rPr>
              <a:t>A. It enforced the Fifteenth Amendment, protecting the right of racial minorities to vote.</a:t>
            </a:r>
          </a:p>
          <a:p>
            <a:r>
              <a:rPr lang="en-US" sz="2400" dirty="0"/>
              <a:t>B. It enforced the Nineteenth Amendment, protecting the right of women to vote.</a:t>
            </a:r>
          </a:p>
          <a:p>
            <a:r>
              <a:rPr lang="en-US" sz="2400" dirty="0"/>
              <a:t>C. It extended suffrage to U.S. citizens, allowing 18-year-olds to vote.</a:t>
            </a:r>
          </a:p>
          <a:p>
            <a:r>
              <a:rPr lang="en-US" sz="2400" dirty="0"/>
              <a:t>D. It extended suffrage to U.S. citizens, allowing 21-year-olds to vote.</a:t>
            </a:r>
          </a:p>
        </p:txBody>
      </p:sp>
      <p:pic>
        <p:nvPicPr>
          <p:cNvPr id="4" name="Picture 3"/>
          <p:cNvPicPr>
            <a:picLocks noChangeAspect="1"/>
          </p:cNvPicPr>
          <p:nvPr/>
        </p:nvPicPr>
        <p:blipFill>
          <a:blip r:embed="rId2"/>
          <a:stretch>
            <a:fillRect/>
          </a:stretch>
        </p:blipFill>
        <p:spPr>
          <a:xfrm>
            <a:off x="282856" y="1416080"/>
            <a:ext cx="4990602" cy="5072402"/>
          </a:xfrm>
          <a:prstGeom prst="rect">
            <a:avLst/>
          </a:prstGeom>
        </p:spPr>
      </p:pic>
    </p:spTree>
    <p:extLst>
      <p:ext uri="{BB962C8B-B14F-4D97-AF65-F5344CB8AC3E}">
        <p14:creationId xmlns:p14="http://schemas.microsoft.com/office/powerpoint/2010/main" val="2054062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75617"/>
            <a:ext cx="10364451" cy="619733"/>
          </a:xfrm>
        </p:spPr>
        <p:txBody>
          <a:bodyPr>
            <a:normAutofit fontScale="90000"/>
          </a:bodyPr>
          <a:lstStyle/>
          <a:p>
            <a:r>
              <a:rPr lang="en-US" b="1" dirty="0" smtClean="0"/>
              <a:t>Question 27</a:t>
            </a:r>
            <a:endParaRPr lang="en-US" b="1" dirty="0"/>
          </a:p>
        </p:txBody>
      </p:sp>
      <p:sp>
        <p:nvSpPr>
          <p:cNvPr id="3" name="Content Placeholder 2"/>
          <p:cNvSpPr>
            <a:spLocks noGrp="1"/>
          </p:cNvSpPr>
          <p:nvPr>
            <p:ph idx="1"/>
          </p:nvPr>
        </p:nvSpPr>
        <p:spPr>
          <a:xfrm>
            <a:off x="171450" y="1676400"/>
            <a:ext cx="11830050" cy="5048250"/>
          </a:xfrm>
        </p:spPr>
        <p:txBody>
          <a:bodyPr>
            <a:noAutofit/>
          </a:bodyPr>
          <a:lstStyle/>
          <a:p>
            <a:pPr marL="0" indent="0">
              <a:buNone/>
            </a:pPr>
            <a:r>
              <a:rPr lang="en-US" sz="2800" dirty="0"/>
              <a:t>What happened to American schools after the 1954 U.S. Supreme Court decision in </a:t>
            </a:r>
            <a:r>
              <a:rPr lang="en-US" sz="2800" i="1" dirty="0"/>
              <a:t>Brown </a:t>
            </a:r>
            <a:r>
              <a:rPr lang="en-US" sz="2800" i="1" dirty="0" smtClean="0"/>
              <a:t>v. Board </a:t>
            </a:r>
            <a:r>
              <a:rPr lang="en-US" sz="2800" i="1" dirty="0"/>
              <a:t>of Education</a:t>
            </a:r>
            <a:r>
              <a:rPr lang="en-US" sz="2800" dirty="0" smtClean="0"/>
              <a:t>?</a:t>
            </a:r>
          </a:p>
          <a:p>
            <a:endParaRPr lang="en-US" sz="2800" dirty="0"/>
          </a:p>
          <a:p>
            <a:r>
              <a:rPr lang="en-US" sz="2800" dirty="0"/>
              <a:t>A. States could continue segregation as long as facilities were separate but equal.</a:t>
            </a:r>
          </a:p>
          <a:p>
            <a:r>
              <a:rPr lang="en-US" sz="2800" dirty="0"/>
              <a:t>B. Individuals of different races voluntarily stopped all forms of school segregation.</a:t>
            </a:r>
          </a:p>
          <a:p>
            <a:r>
              <a:rPr lang="en-US" sz="2800" dirty="0"/>
              <a:t>C. The federal government ordered that states integrate classes.</a:t>
            </a:r>
          </a:p>
          <a:p>
            <a:r>
              <a:rPr lang="en-US" sz="2800" dirty="0"/>
              <a:t>D. Segregation continued in schools below the sixth-grade level.</a:t>
            </a:r>
          </a:p>
        </p:txBody>
      </p:sp>
    </p:spTree>
    <p:extLst>
      <p:ext uri="{BB962C8B-B14F-4D97-AF65-F5344CB8AC3E}">
        <p14:creationId xmlns:p14="http://schemas.microsoft.com/office/powerpoint/2010/main" val="4235288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75617"/>
            <a:ext cx="10364451" cy="619733"/>
          </a:xfrm>
        </p:spPr>
        <p:txBody>
          <a:bodyPr>
            <a:normAutofit fontScale="90000"/>
          </a:bodyPr>
          <a:lstStyle/>
          <a:p>
            <a:r>
              <a:rPr lang="en-US" b="1" dirty="0" smtClean="0">
                <a:solidFill>
                  <a:srgbClr val="FF0000"/>
                </a:solidFill>
              </a:rPr>
              <a:t>Answer 27</a:t>
            </a:r>
            <a:endParaRPr lang="en-US" b="1" dirty="0">
              <a:solidFill>
                <a:srgbClr val="FF0000"/>
              </a:solidFill>
            </a:endParaRPr>
          </a:p>
        </p:txBody>
      </p:sp>
      <p:sp>
        <p:nvSpPr>
          <p:cNvPr id="3" name="Content Placeholder 2"/>
          <p:cNvSpPr>
            <a:spLocks noGrp="1"/>
          </p:cNvSpPr>
          <p:nvPr>
            <p:ph idx="1"/>
          </p:nvPr>
        </p:nvSpPr>
        <p:spPr>
          <a:xfrm>
            <a:off x="171450" y="1485900"/>
            <a:ext cx="11830050" cy="5238750"/>
          </a:xfrm>
        </p:spPr>
        <p:txBody>
          <a:bodyPr>
            <a:noAutofit/>
          </a:bodyPr>
          <a:lstStyle/>
          <a:p>
            <a:pPr marL="0" indent="0">
              <a:buNone/>
            </a:pPr>
            <a:r>
              <a:rPr lang="en-US" sz="2800" dirty="0"/>
              <a:t>What happened to American schools after the 1954 U.S. Supreme Court decision in </a:t>
            </a:r>
            <a:r>
              <a:rPr lang="en-US" sz="2800" i="1" dirty="0"/>
              <a:t>Brown </a:t>
            </a:r>
            <a:r>
              <a:rPr lang="en-US" sz="2800" i="1" dirty="0" smtClean="0"/>
              <a:t>v. Board </a:t>
            </a:r>
            <a:r>
              <a:rPr lang="en-US" sz="2800" i="1" dirty="0"/>
              <a:t>of Education</a:t>
            </a:r>
            <a:r>
              <a:rPr lang="en-US" sz="2800" dirty="0" smtClean="0"/>
              <a:t>?</a:t>
            </a:r>
          </a:p>
          <a:p>
            <a:endParaRPr lang="en-US" sz="2800" dirty="0"/>
          </a:p>
          <a:p>
            <a:r>
              <a:rPr lang="en-US" sz="2800" dirty="0"/>
              <a:t>A. States could continue segregation as long as facilities were separate but equal.</a:t>
            </a:r>
          </a:p>
          <a:p>
            <a:r>
              <a:rPr lang="en-US" sz="2800" dirty="0"/>
              <a:t>B. Individuals of different races voluntarily stopped all forms of school segregation.</a:t>
            </a:r>
          </a:p>
          <a:p>
            <a:r>
              <a:rPr lang="en-US" sz="2800" b="1" dirty="0">
                <a:solidFill>
                  <a:srgbClr val="FF0000"/>
                </a:solidFill>
              </a:rPr>
              <a:t>C. The federal government ordered that states integrate classes.</a:t>
            </a:r>
          </a:p>
          <a:p>
            <a:r>
              <a:rPr lang="en-US" sz="2800" dirty="0"/>
              <a:t>D. Segregation continued in schools below the sixth-grade level.</a:t>
            </a:r>
          </a:p>
        </p:txBody>
      </p:sp>
    </p:spTree>
    <p:extLst>
      <p:ext uri="{BB962C8B-B14F-4D97-AF65-F5344CB8AC3E}">
        <p14:creationId xmlns:p14="http://schemas.microsoft.com/office/powerpoint/2010/main" val="1322181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41" y="338202"/>
            <a:ext cx="10364451" cy="695933"/>
          </a:xfrm>
        </p:spPr>
        <p:txBody>
          <a:bodyPr/>
          <a:lstStyle/>
          <a:p>
            <a:r>
              <a:rPr lang="en-US" b="1" dirty="0" smtClean="0"/>
              <a:t>Question 28</a:t>
            </a:r>
            <a:endParaRPr lang="en-US" b="1" dirty="0"/>
          </a:p>
        </p:txBody>
      </p:sp>
      <p:sp>
        <p:nvSpPr>
          <p:cNvPr id="3" name="Content Placeholder 2"/>
          <p:cNvSpPr>
            <a:spLocks noGrp="1"/>
          </p:cNvSpPr>
          <p:nvPr>
            <p:ph idx="1"/>
          </p:nvPr>
        </p:nvSpPr>
        <p:spPr>
          <a:xfrm>
            <a:off x="228600" y="1252603"/>
            <a:ext cx="11734800" cy="5433947"/>
          </a:xfrm>
        </p:spPr>
        <p:txBody>
          <a:bodyPr>
            <a:noAutofit/>
          </a:bodyPr>
          <a:lstStyle/>
          <a:p>
            <a:pPr marL="0" indent="0">
              <a:buNone/>
            </a:pPr>
            <a:r>
              <a:rPr lang="en-US" sz="2400" dirty="0"/>
              <a:t>Following the 1966 Supreme Court decision in </a:t>
            </a:r>
            <a:r>
              <a:rPr lang="en-US" sz="2400" i="1" dirty="0"/>
              <a:t>Miranda v. Arizona</a:t>
            </a:r>
            <a:r>
              <a:rPr lang="en-US" sz="2400" dirty="0"/>
              <a:t>, police began </a:t>
            </a:r>
            <a:r>
              <a:rPr lang="en-US" sz="2400" dirty="0" smtClean="0"/>
              <a:t>informing people </a:t>
            </a:r>
            <a:r>
              <a:rPr lang="en-US" sz="2400" dirty="0"/>
              <a:t>placed under arrest that they "have the right to remain silent." What basic freedom is </a:t>
            </a:r>
            <a:r>
              <a:rPr lang="en-US" sz="2400" dirty="0" smtClean="0"/>
              <a:t>this meant </a:t>
            </a:r>
            <a:r>
              <a:rPr lang="en-US" sz="2400" dirty="0"/>
              <a:t>to protect, and how does it affect arrested individuals</a:t>
            </a:r>
            <a:r>
              <a:rPr lang="en-US" sz="2400" dirty="0" smtClean="0"/>
              <a:t>?</a:t>
            </a:r>
          </a:p>
          <a:p>
            <a:pPr marL="0" indent="0">
              <a:buNone/>
            </a:pPr>
            <a:endParaRPr lang="en-US" sz="2400" dirty="0"/>
          </a:p>
          <a:p>
            <a:r>
              <a:rPr lang="en-US" sz="2400" dirty="0"/>
              <a:t>A. The right to freedom of speech; it provides them with the ability to speak to their </a:t>
            </a:r>
            <a:r>
              <a:rPr lang="en-US" sz="2400" dirty="0" smtClean="0"/>
              <a:t>attorneys without </a:t>
            </a:r>
            <a:r>
              <a:rPr lang="en-US" sz="2400" dirty="0"/>
              <a:t>fear of incrimination.</a:t>
            </a:r>
          </a:p>
          <a:p>
            <a:r>
              <a:rPr lang="en-US" sz="2400" dirty="0"/>
              <a:t>B. The protection against self-incrimination; it informs them that speaking to law </a:t>
            </a:r>
            <a:r>
              <a:rPr lang="en-US" sz="2400" dirty="0" smtClean="0"/>
              <a:t>enforcement could </a:t>
            </a:r>
            <a:r>
              <a:rPr lang="en-US" sz="2400" dirty="0"/>
              <a:t>incriminate them.</a:t>
            </a:r>
          </a:p>
          <a:p>
            <a:r>
              <a:rPr lang="en-US" sz="2400" dirty="0"/>
              <a:t>C. The protection of due process; it prevents convicted offenders from receiving cruel </a:t>
            </a:r>
            <a:r>
              <a:rPr lang="en-US" sz="2400" dirty="0" smtClean="0"/>
              <a:t>and unusual </a:t>
            </a:r>
            <a:r>
              <a:rPr lang="en-US" sz="2400" dirty="0"/>
              <a:t>punishments.</a:t>
            </a:r>
          </a:p>
          <a:p>
            <a:r>
              <a:rPr lang="en-US" sz="2400" dirty="0"/>
              <a:t>D. The right to freedom of assembly; it prevents law enforcement from asking them </a:t>
            </a:r>
            <a:r>
              <a:rPr lang="en-US" sz="2400" dirty="0" smtClean="0"/>
              <a:t>questions without </a:t>
            </a:r>
            <a:r>
              <a:rPr lang="en-US" sz="2400" dirty="0"/>
              <a:t>the presence of an attorney.</a:t>
            </a:r>
          </a:p>
        </p:txBody>
      </p:sp>
    </p:spTree>
    <p:extLst>
      <p:ext uri="{BB962C8B-B14F-4D97-AF65-F5344CB8AC3E}">
        <p14:creationId xmlns:p14="http://schemas.microsoft.com/office/powerpoint/2010/main" val="673378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06" y="300624"/>
            <a:ext cx="10364451" cy="695933"/>
          </a:xfrm>
        </p:spPr>
        <p:txBody>
          <a:bodyPr/>
          <a:lstStyle/>
          <a:p>
            <a:r>
              <a:rPr lang="en-US" b="1" dirty="0" smtClean="0">
                <a:solidFill>
                  <a:srgbClr val="FF0000"/>
                </a:solidFill>
              </a:rPr>
              <a:t>Answer 28</a:t>
            </a:r>
            <a:endParaRPr lang="en-US" b="1" dirty="0">
              <a:solidFill>
                <a:srgbClr val="FF0000"/>
              </a:solidFill>
            </a:endParaRPr>
          </a:p>
        </p:txBody>
      </p:sp>
      <p:sp>
        <p:nvSpPr>
          <p:cNvPr id="3" name="Content Placeholder 2"/>
          <p:cNvSpPr>
            <a:spLocks noGrp="1"/>
          </p:cNvSpPr>
          <p:nvPr>
            <p:ph idx="1"/>
          </p:nvPr>
        </p:nvSpPr>
        <p:spPr>
          <a:xfrm>
            <a:off x="228600" y="1215025"/>
            <a:ext cx="11734800" cy="5471525"/>
          </a:xfrm>
        </p:spPr>
        <p:txBody>
          <a:bodyPr>
            <a:noAutofit/>
          </a:bodyPr>
          <a:lstStyle/>
          <a:p>
            <a:pPr marL="0" indent="0">
              <a:buNone/>
            </a:pPr>
            <a:r>
              <a:rPr lang="en-US" sz="2400" dirty="0"/>
              <a:t>Following the 1966 Supreme Court decision in </a:t>
            </a:r>
            <a:r>
              <a:rPr lang="en-US" sz="2400" i="1" dirty="0"/>
              <a:t>Miranda v. Arizona</a:t>
            </a:r>
            <a:r>
              <a:rPr lang="en-US" sz="2400" dirty="0"/>
              <a:t>, police began </a:t>
            </a:r>
            <a:r>
              <a:rPr lang="en-US" sz="2400" dirty="0" smtClean="0"/>
              <a:t>informing people </a:t>
            </a:r>
            <a:r>
              <a:rPr lang="en-US" sz="2400" dirty="0"/>
              <a:t>placed under arrest that they "have the right to remain silent." What basic freedom is </a:t>
            </a:r>
            <a:r>
              <a:rPr lang="en-US" sz="2400" dirty="0" smtClean="0"/>
              <a:t>this meant </a:t>
            </a:r>
            <a:r>
              <a:rPr lang="en-US" sz="2400" dirty="0"/>
              <a:t>to protect, and how does it affect arrested individuals</a:t>
            </a:r>
            <a:r>
              <a:rPr lang="en-US" sz="2400" dirty="0" smtClean="0"/>
              <a:t>?</a:t>
            </a:r>
          </a:p>
          <a:p>
            <a:pPr marL="0" indent="0">
              <a:buNone/>
            </a:pPr>
            <a:endParaRPr lang="en-US" sz="2400" dirty="0"/>
          </a:p>
          <a:p>
            <a:r>
              <a:rPr lang="en-US" sz="2400" dirty="0"/>
              <a:t>A. The right to freedom of speech; it provides them with the ability to speak to their </a:t>
            </a:r>
            <a:r>
              <a:rPr lang="en-US" sz="2400" dirty="0" smtClean="0"/>
              <a:t>attorneys without </a:t>
            </a:r>
            <a:r>
              <a:rPr lang="en-US" sz="2400" dirty="0"/>
              <a:t>fear of incrimination.</a:t>
            </a:r>
          </a:p>
          <a:p>
            <a:r>
              <a:rPr lang="en-US" sz="2400" b="1" dirty="0">
                <a:solidFill>
                  <a:srgbClr val="FF0000"/>
                </a:solidFill>
              </a:rPr>
              <a:t>B. The protection against self-incrimination; it informs them that speaking to law </a:t>
            </a:r>
            <a:r>
              <a:rPr lang="en-US" sz="2400" b="1" dirty="0" smtClean="0">
                <a:solidFill>
                  <a:srgbClr val="FF0000"/>
                </a:solidFill>
              </a:rPr>
              <a:t>enforcement could </a:t>
            </a:r>
            <a:r>
              <a:rPr lang="en-US" sz="2400" b="1" dirty="0">
                <a:solidFill>
                  <a:srgbClr val="FF0000"/>
                </a:solidFill>
              </a:rPr>
              <a:t>incriminate them.</a:t>
            </a:r>
          </a:p>
          <a:p>
            <a:r>
              <a:rPr lang="en-US" sz="2400" dirty="0"/>
              <a:t>C. The protection of due process; it prevents convicted offenders from receiving cruel </a:t>
            </a:r>
            <a:r>
              <a:rPr lang="en-US" sz="2400" dirty="0" smtClean="0"/>
              <a:t>and unusual </a:t>
            </a:r>
            <a:r>
              <a:rPr lang="en-US" sz="2400" dirty="0"/>
              <a:t>punishments.</a:t>
            </a:r>
          </a:p>
          <a:p>
            <a:r>
              <a:rPr lang="en-US" sz="2400" dirty="0"/>
              <a:t>D. The right to freedom of assembly; it prevents law enforcement from asking them </a:t>
            </a:r>
            <a:r>
              <a:rPr lang="en-US" sz="2400" dirty="0" smtClean="0"/>
              <a:t>questions without </a:t>
            </a:r>
            <a:r>
              <a:rPr lang="en-US" sz="2400" dirty="0"/>
              <a:t>the presence of an attorney.</a:t>
            </a:r>
          </a:p>
        </p:txBody>
      </p:sp>
    </p:spTree>
    <p:extLst>
      <p:ext uri="{BB962C8B-B14F-4D97-AF65-F5344CB8AC3E}">
        <p14:creationId xmlns:p14="http://schemas.microsoft.com/office/powerpoint/2010/main" val="1965409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42267"/>
            <a:ext cx="10364451" cy="619733"/>
          </a:xfrm>
        </p:spPr>
        <p:txBody>
          <a:bodyPr>
            <a:normAutofit fontScale="90000"/>
          </a:bodyPr>
          <a:lstStyle/>
          <a:p>
            <a:r>
              <a:rPr lang="en-US" b="1" dirty="0" smtClean="0"/>
              <a:t>Question 29</a:t>
            </a:r>
            <a:endParaRPr lang="en-US" b="1" dirty="0"/>
          </a:p>
        </p:txBody>
      </p:sp>
      <p:sp>
        <p:nvSpPr>
          <p:cNvPr id="3" name="Content Placeholder 2"/>
          <p:cNvSpPr>
            <a:spLocks noGrp="1"/>
          </p:cNvSpPr>
          <p:nvPr>
            <p:ph idx="1"/>
          </p:nvPr>
        </p:nvSpPr>
        <p:spPr>
          <a:xfrm>
            <a:off x="190500" y="1581150"/>
            <a:ext cx="11753850" cy="5010150"/>
          </a:xfrm>
        </p:spPr>
        <p:txBody>
          <a:bodyPr>
            <a:noAutofit/>
          </a:bodyPr>
          <a:lstStyle/>
          <a:p>
            <a:pPr marL="0" indent="0">
              <a:buNone/>
            </a:pPr>
            <a:r>
              <a:rPr lang="en-US" sz="2800" dirty="0"/>
              <a:t>How do modern Democrats and Republicans view taxation</a:t>
            </a:r>
            <a:r>
              <a:rPr lang="en-US" sz="2800" dirty="0" smtClean="0"/>
              <a:t>?</a:t>
            </a:r>
          </a:p>
          <a:p>
            <a:endParaRPr lang="en-US" sz="2800" dirty="0"/>
          </a:p>
          <a:p>
            <a:r>
              <a:rPr lang="en-US" sz="2800" dirty="0"/>
              <a:t>A. Democrats tend to favor tax increases to support new social programs more </a:t>
            </a:r>
            <a:r>
              <a:rPr lang="en-US" sz="2800" dirty="0" smtClean="0"/>
              <a:t>than Republicans</a:t>
            </a:r>
            <a:r>
              <a:rPr lang="en-US" sz="2800" dirty="0"/>
              <a:t>.</a:t>
            </a:r>
          </a:p>
          <a:p>
            <a:r>
              <a:rPr lang="en-US" sz="2800" dirty="0"/>
              <a:t>B. Republicans tend to favor tax increases to support new social programs more </a:t>
            </a:r>
            <a:r>
              <a:rPr lang="en-US" sz="2800" dirty="0" smtClean="0"/>
              <a:t>than Democrats</a:t>
            </a:r>
            <a:r>
              <a:rPr lang="en-US" sz="2800" dirty="0"/>
              <a:t>.</a:t>
            </a:r>
          </a:p>
          <a:p>
            <a:r>
              <a:rPr lang="en-US" sz="2800" dirty="0"/>
              <a:t>C. Democrats tend to favor tax decreases, while Republicans tend to favor keeping tax rates </a:t>
            </a:r>
            <a:r>
              <a:rPr lang="en-US" sz="2800" dirty="0" smtClean="0"/>
              <a:t>the same</a:t>
            </a:r>
            <a:r>
              <a:rPr lang="en-US" sz="2800" dirty="0"/>
              <a:t>.</a:t>
            </a:r>
          </a:p>
          <a:p>
            <a:r>
              <a:rPr lang="en-US" sz="2800" dirty="0"/>
              <a:t>D. Republicans tend to favor tax increases, while Democrats tend to favor keeping tax rates </a:t>
            </a:r>
            <a:r>
              <a:rPr lang="en-US" sz="2800" dirty="0" smtClean="0"/>
              <a:t>the same</a:t>
            </a:r>
            <a:r>
              <a:rPr lang="en-US" sz="2800" dirty="0"/>
              <a:t>.</a:t>
            </a:r>
          </a:p>
        </p:txBody>
      </p:sp>
    </p:spTree>
    <p:extLst>
      <p:ext uri="{BB962C8B-B14F-4D97-AF65-F5344CB8AC3E}">
        <p14:creationId xmlns:p14="http://schemas.microsoft.com/office/powerpoint/2010/main" val="416530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42267"/>
            <a:ext cx="10364451" cy="619733"/>
          </a:xfrm>
        </p:spPr>
        <p:txBody>
          <a:bodyPr>
            <a:normAutofit fontScale="90000"/>
          </a:bodyPr>
          <a:lstStyle/>
          <a:p>
            <a:r>
              <a:rPr lang="en-US" b="1" dirty="0" smtClean="0">
                <a:solidFill>
                  <a:srgbClr val="FF0000"/>
                </a:solidFill>
              </a:rPr>
              <a:t>Answer 29</a:t>
            </a:r>
            <a:endParaRPr lang="en-US" b="1" dirty="0">
              <a:solidFill>
                <a:srgbClr val="FF0000"/>
              </a:solidFill>
            </a:endParaRPr>
          </a:p>
        </p:txBody>
      </p:sp>
      <p:sp>
        <p:nvSpPr>
          <p:cNvPr id="3" name="Content Placeholder 2"/>
          <p:cNvSpPr>
            <a:spLocks noGrp="1"/>
          </p:cNvSpPr>
          <p:nvPr>
            <p:ph idx="1"/>
          </p:nvPr>
        </p:nvSpPr>
        <p:spPr>
          <a:xfrm>
            <a:off x="190500" y="1676400"/>
            <a:ext cx="11753850" cy="4914900"/>
          </a:xfrm>
        </p:spPr>
        <p:txBody>
          <a:bodyPr>
            <a:noAutofit/>
          </a:bodyPr>
          <a:lstStyle/>
          <a:p>
            <a:pPr marL="0" indent="0">
              <a:buNone/>
            </a:pPr>
            <a:r>
              <a:rPr lang="en-US" sz="2800" dirty="0"/>
              <a:t>How do modern Democrats and Republicans view taxation</a:t>
            </a:r>
            <a:r>
              <a:rPr lang="en-US" sz="2800" dirty="0" smtClean="0"/>
              <a:t>?</a:t>
            </a:r>
          </a:p>
          <a:p>
            <a:endParaRPr lang="en-US" sz="2800" dirty="0"/>
          </a:p>
          <a:p>
            <a:r>
              <a:rPr lang="en-US" sz="2800" b="1" dirty="0">
                <a:solidFill>
                  <a:srgbClr val="FF0000"/>
                </a:solidFill>
              </a:rPr>
              <a:t>A. Democrats tend to favor tax increases to support new social programs more </a:t>
            </a:r>
            <a:r>
              <a:rPr lang="en-US" sz="2800" b="1" dirty="0" smtClean="0">
                <a:solidFill>
                  <a:srgbClr val="FF0000"/>
                </a:solidFill>
              </a:rPr>
              <a:t>than Republicans</a:t>
            </a:r>
            <a:r>
              <a:rPr lang="en-US" sz="2800" b="1" dirty="0">
                <a:solidFill>
                  <a:srgbClr val="FF0000"/>
                </a:solidFill>
              </a:rPr>
              <a:t>.</a:t>
            </a:r>
          </a:p>
          <a:p>
            <a:r>
              <a:rPr lang="en-US" sz="2800" dirty="0"/>
              <a:t>B. Republicans tend to favor tax increases to support new social programs more </a:t>
            </a:r>
            <a:r>
              <a:rPr lang="en-US" sz="2800" dirty="0" smtClean="0"/>
              <a:t>than Democrats</a:t>
            </a:r>
            <a:r>
              <a:rPr lang="en-US" sz="2800" dirty="0"/>
              <a:t>.</a:t>
            </a:r>
          </a:p>
          <a:p>
            <a:r>
              <a:rPr lang="en-US" sz="2800" dirty="0"/>
              <a:t>C. Democrats tend to favor tax decreases, while Republicans tend to favor keeping tax rates </a:t>
            </a:r>
            <a:r>
              <a:rPr lang="en-US" sz="2800" dirty="0" smtClean="0"/>
              <a:t>the same</a:t>
            </a:r>
            <a:r>
              <a:rPr lang="en-US" sz="2800" dirty="0"/>
              <a:t>.</a:t>
            </a:r>
          </a:p>
          <a:p>
            <a:r>
              <a:rPr lang="en-US" sz="2800" dirty="0"/>
              <a:t>D. Republicans tend to favor tax increases, while Democrats tend to favor keeping tax rates </a:t>
            </a:r>
            <a:r>
              <a:rPr lang="en-US" sz="2800" dirty="0" smtClean="0"/>
              <a:t>the same</a:t>
            </a:r>
            <a:r>
              <a:rPr lang="en-US" sz="2800" dirty="0"/>
              <a:t>.</a:t>
            </a:r>
          </a:p>
        </p:txBody>
      </p:sp>
    </p:spTree>
    <p:extLst>
      <p:ext uri="{BB962C8B-B14F-4D97-AF65-F5344CB8AC3E}">
        <p14:creationId xmlns:p14="http://schemas.microsoft.com/office/powerpoint/2010/main" val="133913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09476"/>
            <a:ext cx="9404723" cy="830167"/>
          </a:xfrm>
        </p:spPr>
        <p:txBody>
          <a:bodyPr/>
          <a:lstStyle/>
          <a:p>
            <a:r>
              <a:rPr lang="en-US" b="1" dirty="0" smtClean="0"/>
              <a:t>Question 3</a:t>
            </a:r>
            <a:endParaRPr lang="en-US" b="1" dirty="0"/>
          </a:p>
        </p:txBody>
      </p:sp>
      <p:sp>
        <p:nvSpPr>
          <p:cNvPr id="3" name="Content Placeholder 2"/>
          <p:cNvSpPr>
            <a:spLocks noGrp="1"/>
          </p:cNvSpPr>
          <p:nvPr>
            <p:ph sz="half" idx="1"/>
          </p:nvPr>
        </p:nvSpPr>
        <p:spPr>
          <a:xfrm>
            <a:off x="209550" y="815059"/>
            <a:ext cx="4396339" cy="975642"/>
          </a:xfrm>
        </p:spPr>
        <p:txBody>
          <a:bodyPr>
            <a:normAutofit lnSpcReduction="10000"/>
          </a:bodyPr>
          <a:lstStyle/>
          <a:p>
            <a:r>
              <a:rPr lang="en-US" sz="2000" dirty="0" smtClean="0"/>
              <a:t>The diagram describes a cause that led to the writing of the Declaration of Independence.</a:t>
            </a:r>
            <a:endParaRPr lang="en-US" sz="2000" dirty="0"/>
          </a:p>
        </p:txBody>
      </p:sp>
      <p:sp>
        <p:nvSpPr>
          <p:cNvPr id="6" name="Content Placeholder 5"/>
          <p:cNvSpPr>
            <a:spLocks noGrp="1"/>
          </p:cNvSpPr>
          <p:nvPr>
            <p:ph sz="half" idx="2"/>
          </p:nvPr>
        </p:nvSpPr>
        <p:spPr>
          <a:xfrm>
            <a:off x="7467600" y="1504951"/>
            <a:ext cx="4514850" cy="5048250"/>
          </a:xfrm>
        </p:spPr>
        <p:txBody>
          <a:bodyPr>
            <a:noAutofit/>
          </a:bodyPr>
          <a:lstStyle/>
          <a:p>
            <a:pPr marL="0" indent="0">
              <a:buNone/>
            </a:pPr>
            <a:r>
              <a:rPr lang="en-US" sz="2800" dirty="0">
                <a:latin typeface="TimesNewRomanPSMT"/>
              </a:rPr>
              <a:t>Which action completes the diagram?</a:t>
            </a:r>
          </a:p>
          <a:p>
            <a:r>
              <a:rPr lang="en-US" sz="2800" dirty="0">
                <a:latin typeface="TimesNewRomanPSMT"/>
              </a:rPr>
              <a:t>A. Americans expel quartered troops.	</a:t>
            </a:r>
          </a:p>
          <a:p>
            <a:r>
              <a:rPr lang="en-US" sz="2800" dirty="0">
                <a:latin typeface="TimesNewRomanPSMT"/>
              </a:rPr>
              <a:t>B. Americans form the Sons of Liberty.	</a:t>
            </a:r>
            <a:endParaRPr lang="en-US" sz="2800" dirty="0" smtClean="0">
              <a:latin typeface="TimesNewRomanPSMT"/>
            </a:endParaRPr>
          </a:p>
          <a:p>
            <a:r>
              <a:rPr lang="en-US" sz="2800" dirty="0">
                <a:latin typeface="TimesNewRomanPSMT"/>
              </a:rPr>
              <a:t>C. British pass the Intolerable </a:t>
            </a:r>
            <a:r>
              <a:rPr lang="en-US" sz="2800" dirty="0" smtClean="0">
                <a:latin typeface="TimesNewRomanPSMT"/>
              </a:rPr>
              <a:t>Acts</a:t>
            </a:r>
            <a:endParaRPr lang="en-US" sz="2800" dirty="0">
              <a:latin typeface="TimesNewRomanPSMT"/>
            </a:endParaRPr>
          </a:p>
          <a:p>
            <a:r>
              <a:rPr lang="en-US" sz="2800" dirty="0" smtClean="0">
                <a:latin typeface="TimesNewRomanPSMT"/>
              </a:rPr>
              <a:t>D. </a:t>
            </a:r>
            <a:r>
              <a:rPr lang="en-US" sz="2800" dirty="0">
                <a:latin typeface="TimesNewRomanPSMT"/>
              </a:rPr>
              <a:t>British pass the Townshend Acts</a:t>
            </a:r>
          </a:p>
          <a:p>
            <a:endParaRPr lang="en-US" sz="2400" dirty="0"/>
          </a:p>
        </p:txBody>
      </p:sp>
      <p:pic>
        <p:nvPicPr>
          <p:cNvPr id="4" name="Picture 3"/>
          <p:cNvPicPr>
            <a:picLocks noChangeAspect="1"/>
          </p:cNvPicPr>
          <p:nvPr/>
        </p:nvPicPr>
        <p:blipFill>
          <a:blip r:embed="rId2"/>
          <a:stretch>
            <a:fillRect/>
          </a:stretch>
        </p:blipFill>
        <p:spPr>
          <a:xfrm>
            <a:off x="209549" y="2158166"/>
            <a:ext cx="7124701" cy="4052134"/>
          </a:xfrm>
          <a:prstGeom prst="rect">
            <a:avLst/>
          </a:prstGeom>
        </p:spPr>
      </p:pic>
    </p:spTree>
    <p:extLst>
      <p:ext uri="{BB962C8B-B14F-4D97-AF65-F5344CB8AC3E}">
        <p14:creationId xmlns:p14="http://schemas.microsoft.com/office/powerpoint/2010/main" val="3431882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37517"/>
            <a:ext cx="10364451" cy="676883"/>
          </a:xfrm>
        </p:spPr>
        <p:txBody>
          <a:bodyPr>
            <a:normAutofit fontScale="90000"/>
          </a:bodyPr>
          <a:lstStyle/>
          <a:p>
            <a:r>
              <a:rPr lang="en-US" b="1" dirty="0" smtClean="0"/>
              <a:t>Question 30</a:t>
            </a:r>
            <a:endParaRPr lang="en-US" b="1" dirty="0"/>
          </a:p>
        </p:txBody>
      </p:sp>
      <p:sp>
        <p:nvSpPr>
          <p:cNvPr id="3" name="Content Placeholder 2"/>
          <p:cNvSpPr>
            <a:spLocks noGrp="1"/>
          </p:cNvSpPr>
          <p:nvPr>
            <p:ph idx="1"/>
          </p:nvPr>
        </p:nvSpPr>
        <p:spPr>
          <a:xfrm>
            <a:off x="133350" y="914400"/>
            <a:ext cx="12058650" cy="5772150"/>
          </a:xfrm>
        </p:spPr>
        <p:txBody>
          <a:bodyPr>
            <a:normAutofit fontScale="92500" lnSpcReduction="10000"/>
          </a:bodyPr>
          <a:lstStyle/>
          <a:p>
            <a:r>
              <a:rPr lang="en-US" dirty="0"/>
              <a:t>The political campaign posters below are for two candidates running for the U.S. Senate</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marL="0" indent="0">
              <a:buNone/>
            </a:pPr>
            <a:r>
              <a:rPr lang="en-US" sz="2600" dirty="0"/>
              <a:t>According to the information on the posters, which individual would more likely vote for </a:t>
            </a:r>
            <a:r>
              <a:rPr lang="en-US" sz="2600" dirty="0" err="1" smtClean="0"/>
              <a:t>Aleksi</a:t>
            </a:r>
            <a:r>
              <a:rPr lang="en-US" sz="2600" dirty="0"/>
              <a:t> </a:t>
            </a:r>
            <a:r>
              <a:rPr lang="en-US" sz="2600" dirty="0" err="1" smtClean="0"/>
              <a:t>Alho</a:t>
            </a:r>
            <a:r>
              <a:rPr lang="en-US" sz="2600" dirty="0" smtClean="0"/>
              <a:t>?</a:t>
            </a:r>
            <a:endParaRPr lang="en-US" sz="2600" dirty="0"/>
          </a:p>
          <a:p>
            <a:r>
              <a:rPr lang="en-US" sz="2600" dirty="0"/>
              <a:t>A. A voter concerned with about leadership experience</a:t>
            </a:r>
          </a:p>
          <a:p>
            <a:r>
              <a:rPr lang="en-US" sz="2600" dirty="0"/>
              <a:t>B. A voter concerned about women’s rights</a:t>
            </a:r>
          </a:p>
          <a:p>
            <a:r>
              <a:rPr lang="en-US" sz="2600" dirty="0"/>
              <a:t>C. A voter concerned about protecting the rights of the accused</a:t>
            </a:r>
          </a:p>
          <a:p>
            <a:r>
              <a:rPr lang="en-US" sz="2600" dirty="0"/>
              <a:t>D. A voter concerned about rising unemployment in the state</a:t>
            </a:r>
          </a:p>
        </p:txBody>
      </p:sp>
      <p:pic>
        <p:nvPicPr>
          <p:cNvPr id="4" name="Picture 3"/>
          <p:cNvPicPr>
            <a:picLocks noChangeAspect="1"/>
          </p:cNvPicPr>
          <p:nvPr/>
        </p:nvPicPr>
        <p:blipFill>
          <a:blip r:embed="rId2"/>
          <a:stretch>
            <a:fillRect/>
          </a:stretch>
        </p:blipFill>
        <p:spPr>
          <a:xfrm>
            <a:off x="285750" y="1285875"/>
            <a:ext cx="11144875" cy="2514600"/>
          </a:xfrm>
          <a:prstGeom prst="rect">
            <a:avLst/>
          </a:prstGeom>
        </p:spPr>
      </p:pic>
    </p:spTree>
    <p:extLst>
      <p:ext uri="{BB962C8B-B14F-4D97-AF65-F5344CB8AC3E}">
        <p14:creationId xmlns:p14="http://schemas.microsoft.com/office/powerpoint/2010/main" val="110820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37517"/>
            <a:ext cx="10364451" cy="676883"/>
          </a:xfrm>
        </p:spPr>
        <p:txBody>
          <a:bodyPr>
            <a:normAutofit fontScale="90000"/>
          </a:bodyPr>
          <a:lstStyle/>
          <a:p>
            <a:r>
              <a:rPr lang="en-US" b="1" dirty="0" smtClean="0">
                <a:solidFill>
                  <a:srgbClr val="FF0000"/>
                </a:solidFill>
              </a:rPr>
              <a:t>Answer 30</a:t>
            </a:r>
            <a:endParaRPr lang="en-US" b="1" dirty="0">
              <a:solidFill>
                <a:srgbClr val="FF0000"/>
              </a:solidFill>
            </a:endParaRPr>
          </a:p>
        </p:txBody>
      </p:sp>
      <p:sp>
        <p:nvSpPr>
          <p:cNvPr id="3" name="Content Placeholder 2"/>
          <p:cNvSpPr>
            <a:spLocks noGrp="1"/>
          </p:cNvSpPr>
          <p:nvPr>
            <p:ph idx="1"/>
          </p:nvPr>
        </p:nvSpPr>
        <p:spPr>
          <a:xfrm>
            <a:off x="133350" y="914400"/>
            <a:ext cx="12058650" cy="5772150"/>
          </a:xfrm>
        </p:spPr>
        <p:txBody>
          <a:bodyPr>
            <a:normAutofit fontScale="92500" lnSpcReduction="10000"/>
          </a:bodyPr>
          <a:lstStyle/>
          <a:p>
            <a:r>
              <a:rPr lang="en-US" dirty="0"/>
              <a:t>The political campaign posters below are for two candidates running for the U.S. Senate</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marL="0" indent="0">
              <a:buNone/>
            </a:pPr>
            <a:r>
              <a:rPr lang="en-US" sz="2600" dirty="0"/>
              <a:t>According to the information on the posters, which individual would more likely vote for </a:t>
            </a:r>
            <a:r>
              <a:rPr lang="en-US" sz="2600" dirty="0" err="1" smtClean="0"/>
              <a:t>Aleksi</a:t>
            </a:r>
            <a:r>
              <a:rPr lang="en-US" sz="2600" dirty="0"/>
              <a:t> </a:t>
            </a:r>
            <a:r>
              <a:rPr lang="en-US" sz="2600" dirty="0" err="1" smtClean="0"/>
              <a:t>Alho</a:t>
            </a:r>
            <a:r>
              <a:rPr lang="en-US" sz="2600" dirty="0" smtClean="0"/>
              <a:t>?</a:t>
            </a:r>
            <a:endParaRPr lang="en-US" sz="2600" dirty="0"/>
          </a:p>
          <a:p>
            <a:r>
              <a:rPr lang="en-US" sz="2600" dirty="0"/>
              <a:t>A. A voter concerned with about leadership experience</a:t>
            </a:r>
          </a:p>
          <a:p>
            <a:r>
              <a:rPr lang="en-US" sz="2600" dirty="0"/>
              <a:t>B. A voter concerned about women’s rights</a:t>
            </a:r>
          </a:p>
          <a:p>
            <a:r>
              <a:rPr lang="en-US" sz="2600" dirty="0"/>
              <a:t>C. A voter concerned about protecting the rights of the accused</a:t>
            </a:r>
          </a:p>
          <a:p>
            <a:r>
              <a:rPr lang="en-US" sz="2600" b="1" dirty="0">
                <a:solidFill>
                  <a:srgbClr val="FF0000"/>
                </a:solidFill>
              </a:rPr>
              <a:t>D. A voter concerned about rising unemployment in the state</a:t>
            </a:r>
          </a:p>
        </p:txBody>
      </p:sp>
      <p:pic>
        <p:nvPicPr>
          <p:cNvPr id="4" name="Picture 3"/>
          <p:cNvPicPr>
            <a:picLocks noChangeAspect="1"/>
          </p:cNvPicPr>
          <p:nvPr/>
        </p:nvPicPr>
        <p:blipFill>
          <a:blip r:embed="rId2"/>
          <a:stretch>
            <a:fillRect/>
          </a:stretch>
        </p:blipFill>
        <p:spPr>
          <a:xfrm>
            <a:off x="352111" y="1285875"/>
            <a:ext cx="11144875" cy="2514600"/>
          </a:xfrm>
          <a:prstGeom prst="rect">
            <a:avLst/>
          </a:prstGeom>
        </p:spPr>
      </p:pic>
    </p:spTree>
    <p:extLst>
      <p:ext uri="{BB962C8B-B14F-4D97-AF65-F5344CB8AC3E}">
        <p14:creationId xmlns:p14="http://schemas.microsoft.com/office/powerpoint/2010/main" val="42475340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2" y="153633"/>
            <a:ext cx="9404723" cy="808672"/>
          </a:xfrm>
        </p:spPr>
        <p:txBody>
          <a:bodyPr>
            <a:normAutofit/>
          </a:bodyPr>
          <a:lstStyle/>
          <a:p>
            <a:r>
              <a:rPr lang="en-US" b="1" dirty="0" smtClean="0"/>
              <a:t>Question 30</a:t>
            </a:r>
            <a:endParaRPr lang="en-US" b="1" dirty="0"/>
          </a:p>
        </p:txBody>
      </p:sp>
      <p:sp>
        <p:nvSpPr>
          <p:cNvPr id="3" name="Content Placeholder 2"/>
          <p:cNvSpPr>
            <a:spLocks noGrp="1"/>
          </p:cNvSpPr>
          <p:nvPr>
            <p:ph sz="half" idx="1"/>
          </p:nvPr>
        </p:nvSpPr>
        <p:spPr>
          <a:xfrm>
            <a:off x="322262" y="1123810"/>
            <a:ext cx="5087938" cy="681317"/>
          </a:xfrm>
        </p:spPr>
        <p:txBody>
          <a:bodyPr>
            <a:normAutofit fontScale="25000" lnSpcReduction="20000"/>
          </a:bodyPr>
          <a:lstStyle/>
          <a:p>
            <a:r>
              <a:rPr lang="en-US" sz="6400" dirty="0"/>
              <a:t>The political campaign posters below are for two candidates running for the U.S. Senate</a:t>
            </a:r>
            <a:r>
              <a:rPr lang="en-US" sz="6400" dirty="0" smtClean="0"/>
              <a: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sz="3200" dirty="0" smtClean="0"/>
          </a:p>
        </p:txBody>
      </p:sp>
      <p:sp>
        <p:nvSpPr>
          <p:cNvPr id="5" name="Content Placeholder 4"/>
          <p:cNvSpPr>
            <a:spLocks noGrp="1"/>
          </p:cNvSpPr>
          <p:nvPr>
            <p:ph sz="half" idx="2"/>
          </p:nvPr>
        </p:nvSpPr>
        <p:spPr>
          <a:xfrm>
            <a:off x="6629400" y="1409699"/>
            <a:ext cx="5410199" cy="5125641"/>
          </a:xfrm>
        </p:spPr>
        <p:txBody>
          <a:bodyPr>
            <a:normAutofit fontScale="25000" lnSpcReduction="20000"/>
          </a:bodyPr>
          <a:lstStyle/>
          <a:p>
            <a:pPr marL="0" indent="0">
              <a:buNone/>
            </a:pPr>
            <a:r>
              <a:rPr lang="en-US" sz="11200" dirty="0"/>
              <a:t>According to the information on the posters, what is one reason Petra could be considered more qualified than </a:t>
            </a:r>
            <a:r>
              <a:rPr lang="en-US" sz="11200" dirty="0" err="1"/>
              <a:t>Aleksi</a:t>
            </a:r>
            <a:r>
              <a:rPr lang="en-US" sz="11200" dirty="0"/>
              <a:t> to be elected to the U.S. Senate</a:t>
            </a:r>
            <a:r>
              <a:rPr lang="en-US" sz="11200" dirty="0" smtClean="0"/>
              <a:t>?</a:t>
            </a:r>
          </a:p>
          <a:p>
            <a:endParaRPr lang="en-US" sz="11200" dirty="0"/>
          </a:p>
          <a:p>
            <a:r>
              <a:rPr lang="en-US" sz="11200" dirty="0"/>
              <a:t>A. Her business experience</a:t>
            </a:r>
          </a:p>
          <a:p>
            <a:r>
              <a:rPr lang="en-US" sz="11200" dirty="0"/>
              <a:t>B. Her educational experience</a:t>
            </a:r>
          </a:p>
          <a:p>
            <a:r>
              <a:rPr lang="en-US" sz="11200" dirty="0"/>
              <a:t>C. Her political experience</a:t>
            </a:r>
          </a:p>
          <a:p>
            <a:r>
              <a:rPr lang="en-US" sz="11200" dirty="0"/>
              <a:t>D. Her lobbyist experience</a:t>
            </a:r>
            <a:endParaRPr lang="en-US" sz="11200" dirty="0">
              <a:solidFill>
                <a:srgbClr val="FF0000"/>
              </a:solidFill>
            </a:endParaRPr>
          </a:p>
          <a:p>
            <a:endParaRPr lang="en-US" sz="2000" dirty="0"/>
          </a:p>
        </p:txBody>
      </p:sp>
      <p:pic>
        <p:nvPicPr>
          <p:cNvPr id="4" name="Picture 3"/>
          <p:cNvPicPr>
            <a:picLocks noChangeAspect="1"/>
          </p:cNvPicPr>
          <p:nvPr/>
        </p:nvPicPr>
        <p:blipFill>
          <a:blip r:embed="rId2"/>
          <a:stretch>
            <a:fillRect/>
          </a:stretch>
        </p:blipFill>
        <p:spPr>
          <a:xfrm>
            <a:off x="169862" y="1791890"/>
            <a:ext cx="6307138" cy="4913709"/>
          </a:xfrm>
          <a:prstGeom prst="rect">
            <a:avLst/>
          </a:prstGeom>
        </p:spPr>
      </p:pic>
    </p:spTree>
    <p:extLst>
      <p:ext uri="{BB962C8B-B14F-4D97-AF65-F5344CB8AC3E}">
        <p14:creationId xmlns:p14="http://schemas.microsoft.com/office/powerpoint/2010/main" val="1599477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2" y="153633"/>
            <a:ext cx="9404723" cy="808672"/>
          </a:xfrm>
        </p:spPr>
        <p:txBody>
          <a:bodyPr>
            <a:normAutofit/>
          </a:bodyPr>
          <a:lstStyle/>
          <a:p>
            <a:r>
              <a:rPr lang="en-US" b="1" dirty="0" smtClean="0">
                <a:solidFill>
                  <a:srgbClr val="FF0000"/>
                </a:solidFill>
              </a:rPr>
              <a:t>Answer 30</a:t>
            </a:r>
            <a:endParaRPr lang="en-US" b="1" dirty="0">
              <a:solidFill>
                <a:srgbClr val="FF0000"/>
              </a:solidFill>
            </a:endParaRPr>
          </a:p>
        </p:txBody>
      </p:sp>
      <p:sp>
        <p:nvSpPr>
          <p:cNvPr id="3" name="Content Placeholder 2"/>
          <p:cNvSpPr>
            <a:spLocks noGrp="1"/>
          </p:cNvSpPr>
          <p:nvPr>
            <p:ph sz="half" idx="1"/>
          </p:nvPr>
        </p:nvSpPr>
        <p:spPr>
          <a:xfrm>
            <a:off x="322262" y="1123810"/>
            <a:ext cx="5087938" cy="681317"/>
          </a:xfrm>
        </p:spPr>
        <p:txBody>
          <a:bodyPr>
            <a:normAutofit fontScale="25000" lnSpcReduction="20000"/>
          </a:bodyPr>
          <a:lstStyle/>
          <a:p>
            <a:r>
              <a:rPr lang="en-US" sz="6400" dirty="0"/>
              <a:t>The political campaign posters below are for two candidates running for the U.S. Senate</a:t>
            </a:r>
            <a:r>
              <a:rPr lang="en-US" sz="6400" dirty="0" smtClean="0"/>
              <a: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sz="3200" dirty="0" smtClean="0"/>
          </a:p>
        </p:txBody>
      </p:sp>
      <p:sp>
        <p:nvSpPr>
          <p:cNvPr id="5" name="Content Placeholder 4"/>
          <p:cNvSpPr>
            <a:spLocks noGrp="1"/>
          </p:cNvSpPr>
          <p:nvPr>
            <p:ph sz="half" idx="2"/>
          </p:nvPr>
        </p:nvSpPr>
        <p:spPr>
          <a:xfrm>
            <a:off x="6629400" y="1409699"/>
            <a:ext cx="5410199" cy="5125641"/>
          </a:xfrm>
        </p:spPr>
        <p:txBody>
          <a:bodyPr>
            <a:normAutofit fontScale="25000" lnSpcReduction="20000"/>
          </a:bodyPr>
          <a:lstStyle/>
          <a:p>
            <a:pPr marL="0" indent="0">
              <a:buNone/>
            </a:pPr>
            <a:r>
              <a:rPr lang="en-US" sz="11200" dirty="0"/>
              <a:t>According to the information on the posters, what is one reason Petra could be considered more qualified than </a:t>
            </a:r>
            <a:r>
              <a:rPr lang="en-US" sz="11200" dirty="0" err="1"/>
              <a:t>Aleksi</a:t>
            </a:r>
            <a:r>
              <a:rPr lang="en-US" sz="11200" dirty="0"/>
              <a:t> to be elected to the U.S. Senate</a:t>
            </a:r>
            <a:r>
              <a:rPr lang="en-US" sz="11200" dirty="0" smtClean="0"/>
              <a:t>?</a:t>
            </a:r>
          </a:p>
          <a:p>
            <a:endParaRPr lang="en-US" sz="11200" dirty="0"/>
          </a:p>
          <a:p>
            <a:r>
              <a:rPr lang="en-US" sz="11200" dirty="0"/>
              <a:t>A. Her business experience</a:t>
            </a:r>
          </a:p>
          <a:p>
            <a:r>
              <a:rPr lang="en-US" sz="11200" dirty="0"/>
              <a:t>B. Her educational experience</a:t>
            </a:r>
          </a:p>
          <a:p>
            <a:r>
              <a:rPr lang="en-US" sz="11200" b="1" dirty="0">
                <a:solidFill>
                  <a:srgbClr val="FF0000"/>
                </a:solidFill>
              </a:rPr>
              <a:t>C. Her political experience</a:t>
            </a:r>
          </a:p>
          <a:p>
            <a:r>
              <a:rPr lang="en-US" sz="11200" dirty="0"/>
              <a:t>D. Her lobbyist experience</a:t>
            </a:r>
            <a:endParaRPr lang="en-US" sz="11200" dirty="0">
              <a:solidFill>
                <a:srgbClr val="FF0000"/>
              </a:solidFill>
            </a:endParaRPr>
          </a:p>
          <a:p>
            <a:endParaRPr lang="en-US" sz="2000" dirty="0"/>
          </a:p>
        </p:txBody>
      </p:sp>
      <p:pic>
        <p:nvPicPr>
          <p:cNvPr id="4" name="Picture 3"/>
          <p:cNvPicPr>
            <a:picLocks noChangeAspect="1"/>
          </p:cNvPicPr>
          <p:nvPr/>
        </p:nvPicPr>
        <p:blipFill>
          <a:blip r:embed="rId2"/>
          <a:stretch>
            <a:fillRect/>
          </a:stretch>
        </p:blipFill>
        <p:spPr>
          <a:xfrm>
            <a:off x="169862" y="1791890"/>
            <a:ext cx="6307138" cy="4913709"/>
          </a:xfrm>
          <a:prstGeom prst="rect">
            <a:avLst/>
          </a:prstGeom>
        </p:spPr>
      </p:pic>
    </p:spTree>
    <p:extLst>
      <p:ext uri="{BB962C8B-B14F-4D97-AF65-F5344CB8AC3E}">
        <p14:creationId xmlns:p14="http://schemas.microsoft.com/office/powerpoint/2010/main" val="20631567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166968"/>
            <a:ext cx="9404723" cy="785532"/>
          </a:xfrm>
        </p:spPr>
        <p:txBody>
          <a:bodyPr>
            <a:normAutofit/>
          </a:bodyPr>
          <a:lstStyle/>
          <a:p>
            <a:r>
              <a:rPr lang="en-US" b="1" dirty="0" smtClean="0"/>
              <a:t>Question 31</a:t>
            </a:r>
            <a:endParaRPr lang="en-US" b="1" dirty="0"/>
          </a:p>
        </p:txBody>
      </p:sp>
      <p:sp>
        <p:nvSpPr>
          <p:cNvPr id="3" name="Content Placeholder 2"/>
          <p:cNvSpPr>
            <a:spLocks noGrp="1"/>
          </p:cNvSpPr>
          <p:nvPr>
            <p:ph sz="half" idx="1"/>
          </p:nvPr>
        </p:nvSpPr>
        <p:spPr>
          <a:xfrm>
            <a:off x="5010150" y="1181100"/>
            <a:ext cx="6972300" cy="5486399"/>
          </a:xfrm>
        </p:spPr>
        <p:txBody>
          <a:bodyPr>
            <a:normAutofit fontScale="92500" lnSpcReduction="20000"/>
          </a:bodyPr>
          <a:lstStyle/>
          <a:p>
            <a:pPr marL="0" indent="0">
              <a:buNone/>
            </a:pPr>
            <a:endParaRPr lang="en-US" dirty="0" smtClean="0"/>
          </a:p>
          <a:p>
            <a:pPr marL="0" indent="0">
              <a:buNone/>
            </a:pPr>
            <a:r>
              <a:rPr lang="en-US" sz="2600" dirty="0" smtClean="0"/>
              <a:t>Lela </a:t>
            </a:r>
            <a:r>
              <a:rPr lang="en-US" sz="2600" dirty="0"/>
              <a:t>wants to show her district’s representative in Congress that there is a lot of popular </a:t>
            </a:r>
            <a:r>
              <a:rPr lang="en-US" sz="2600" dirty="0" smtClean="0"/>
              <a:t>support of </a:t>
            </a:r>
            <a:r>
              <a:rPr lang="en-US" sz="2600" dirty="0"/>
              <a:t>an upcoming bill. She has drawn up a chart of lobbying methods. She wants to </a:t>
            </a:r>
            <a:r>
              <a:rPr lang="en-US" sz="2600" dirty="0" smtClean="0"/>
              <a:t>lobby indirectly</a:t>
            </a:r>
            <a:r>
              <a:rPr lang="en-US" sz="2600" dirty="0"/>
              <a:t>, but she does not have much money, and her deadline is a month from now. Which </a:t>
            </a:r>
            <a:r>
              <a:rPr lang="en-US" sz="2600" dirty="0" smtClean="0"/>
              <a:t>are her </a:t>
            </a:r>
            <a:r>
              <a:rPr lang="en-US" sz="2600" dirty="0"/>
              <a:t>best options</a:t>
            </a:r>
            <a:r>
              <a:rPr lang="en-US" sz="2600" dirty="0" smtClean="0"/>
              <a:t>?</a:t>
            </a:r>
          </a:p>
          <a:p>
            <a:pPr marL="0" indent="0">
              <a:buNone/>
            </a:pPr>
            <a:endParaRPr lang="en-US" sz="2600" dirty="0" smtClean="0"/>
          </a:p>
          <a:p>
            <a:r>
              <a:rPr lang="en-US" sz="2600" dirty="0"/>
              <a:t>A. An online petition and letters to citizens</a:t>
            </a:r>
          </a:p>
          <a:p>
            <a:r>
              <a:rPr lang="en-US" sz="2600" dirty="0"/>
              <a:t>B. Calling citizens by phone and letters to citizens</a:t>
            </a:r>
          </a:p>
          <a:p>
            <a:r>
              <a:rPr lang="en-US" sz="2600" dirty="0"/>
              <a:t>C. Emailing the representative and an online petition</a:t>
            </a:r>
          </a:p>
          <a:p>
            <a:r>
              <a:rPr lang="en-US" sz="2600" dirty="0"/>
              <a:t>D. Group rally event and emailing the representative</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021829444"/>
              </p:ext>
            </p:extLst>
          </p:nvPr>
        </p:nvGraphicFramePr>
        <p:xfrm>
          <a:off x="360361" y="1179512"/>
          <a:ext cx="4516439" cy="5487987"/>
        </p:xfrm>
        <a:graphic>
          <a:graphicData uri="http://schemas.openxmlformats.org/drawingml/2006/table">
            <a:tbl>
              <a:tblPr firstRow="1" bandRow="1">
                <a:tableStyleId>{5C22544A-7EE6-4342-B048-85BDC9FD1C3A}</a:tableStyleId>
              </a:tblPr>
              <a:tblGrid>
                <a:gridCol w="1925639"/>
                <a:gridCol w="1276350"/>
                <a:gridCol w="1314450"/>
              </a:tblGrid>
              <a:tr h="1076076">
                <a:tc>
                  <a:txBody>
                    <a:bodyPr/>
                    <a:lstStyle/>
                    <a:p>
                      <a:pPr algn="ctr"/>
                      <a:r>
                        <a:rPr lang="en-US" dirty="0" smtClean="0"/>
                        <a:t>Method</a:t>
                      </a:r>
                      <a:endParaRPr lang="en-US" dirty="0"/>
                    </a:p>
                  </a:txBody>
                  <a:tcPr marL="45671" marR="45671"/>
                </a:tc>
                <a:tc>
                  <a:txBody>
                    <a:bodyPr/>
                    <a:lstStyle/>
                    <a:p>
                      <a:pPr algn="ctr"/>
                      <a:r>
                        <a:rPr lang="en-US" dirty="0" smtClean="0"/>
                        <a:t>Cost</a:t>
                      </a:r>
                      <a:endParaRPr lang="en-US" dirty="0"/>
                    </a:p>
                  </a:txBody>
                  <a:tcPr marL="45671" marR="45671"/>
                </a:tc>
                <a:tc>
                  <a:txBody>
                    <a:bodyPr/>
                    <a:lstStyle/>
                    <a:p>
                      <a:pPr algn="ctr"/>
                      <a:r>
                        <a:rPr lang="en-US" dirty="0" smtClean="0"/>
                        <a:t>Minimum Time Needed</a:t>
                      </a:r>
                      <a:endParaRPr lang="en-US" dirty="0"/>
                    </a:p>
                  </a:txBody>
                  <a:tcPr marL="45671" marR="45671"/>
                </a:tc>
              </a:tr>
              <a:tr h="753253">
                <a:tc>
                  <a:txBody>
                    <a:bodyPr/>
                    <a:lstStyle/>
                    <a:p>
                      <a:pPr algn="ctr"/>
                      <a:r>
                        <a:rPr lang="en-US" dirty="0" smtClean="0"/>
                        <a:t>Online Petition</a:t>
                      </a:r>
                      <a:endParaRPr lang="en-US" dirty="0"/>
                    </a:p>
                  </a:txBody>
                  <a:tcPr marL="45671" marR="45671"/>
                </a:tc>
                <a:tc>
                  <a:txBody>
                    <a:bodyPr/>
                    <a:lstStyle/>
                    <a:p>
                      <a:pPr algn="ctr"/>
                      <a:r>
                        <a:rPr lang="en-US" dirty="0" smtClean="0"/>
                        <a:t>Low</a:t>
                      </a:r>
                      <a:endParaRPr lang="en-US" dirty="0"/>
                    </a:p>
                  </a:txBody>
                  <a:tcPr marL="45671" marR="45671"/>
                </a:tc>
                <a:tc>
                  <a:txBody>
                    <a:bodyPr/>
                    <a:lstStyle/>
                    <a:p>
                      <a:pPr algn="ctr"/>
                      <a:r>
                        <a:rPr lang="en-US" dirty="0" smtClean="0"/>
                        <a:t>3 Weeks</a:t>
                      </a:r>
                      <a:endParaRPr lang="en-US" dirty="0"/>
                    </a:p>
                  </a:txBody>
                  <a:tcPr marL="45671" marR="45671"/>
                </a:tc>
              </a:tr>
              <a:tr h="1076076">
                <a:tc>
                  <a:txBody>
                    <a:bodyPr/>
                    <a:lstStyle/>
                    <a:p>
                      <a:pPr algn="ctr"/>
                      <a:r>
                        <a:rPr lang="en-US" dirty="0" smtClean="0"/>
                        <a:t>Calling Citizens</a:t>
                      </a:r>
                      <a:r>
                        <a:rPr lang="en-US" baseline="0" dirty="0" smtClean="0"/>
                        <a:t> by Phone</a:t>
                      </a:r>
                      <a:endParaRPr lang="en-US" dirty="0"/>
                    </a:p>
                  </a:txBody>
                  <a:tcPr marL="45671" marR="45671"/>
                </a:tc>
                <a:tc>
                  <a:txBody>
                    <a:bodyPr/>
                    <a:lstStyle/>
                    <a:p>
                      <a:pPr algn="ctr"/>
                      <a:r>
                        <a:rPr lang="en-US" dirty="0" smtClean="0"/>
                        <a:t>Moderate</a:t>
                      </a:r>
                      <a:endParaRPr lang="en-US" dirty="0"/>
                    </a:p>
                  </a:txBody>
                  <a:tcPr marL="45671" marR="45671"/>
                </a:tc>
                <a:tc>
                  <a:txBody>
                    <a:bodyPr/>
                    <a:lstStyle/>
                    <a:p>
                      <a:pPr algn="ctr"/>
                      <a:r>
                        <a:rPr lang="en-US" dirty="0" smtClean="0"/>
                        <a:t>5 Weeks</a:t>
                      </a:r>
                      <a:endParaRPr lang="en-US" dirty="0"/>
                    </a:p>
                  </a:txBody>
                  <a:tcPr marL="45671" marR="45671"/>
                </a:tc>
              </a:tr>
              <a:tr h="753253">
                <a:tc>
                  <a:txBody>
                    <a:bodyPr/>
                    <a:lstStyle/>
                    <a:p>
                      <a:pPr algn="ctr"/>
                      <a:r>
                        <a:rPr lang="en-US" dirty="0" smtClean="0"/>
                        <a:t>Letters to Citizens</a:t>
                      </a:r>
                      <a:endParaRPr lang="en-US" dirty="0"/>
                    </a:p>
                  </a:txBody>
                  <a:tcPr marL="45671" marR="45671"/>
                </a:tc>
                <a:tc>
                  <a:txBody>
                    <a:bodyPr/>
                    <a:lstStyle/>
                    <a:p>
                      <a:pPr algn="ctr"/>
                      <a:r>
                        <a:rPr lang="en-US" dirty="0" smtClean="0"/>
                        <a:t>Moderate</a:t>
                      </a:r>
                      <a:endParaRPr lang="en-US" dirty="0"/>
                    </a:p>
                  </a:txBody>
                  <a:tcPr marL="45671" marR="45671"/>
                </a:tc>
                <a:tc>
                  <a:txBody>
                    <a:bodyPr/>
                    <a:lstStyle/>
                    <a:p>
                      <a:pPr algn="ctr"/>
                      <a:r>
                        <a:rPr lang="en-US" dirty="0" smtClean="0"/>
                        <a:t>1 </a:t>
                      </a:r>
                      <a:r>
                        <a:rPr lang="en-US" baseline="0" dirty="0" smtClean="0"/>
                        <a:t>Month</a:t>
                      </a:r>
                      <a:endParaRPr lang="en-US" dirty="0"/>
                    </a:p>
                  </a:txBody>
                  <a:tcPr marL="45671" marR="45671"/>
                </a:tc>
              </a:tr>
              <a:tr h="753253">
                <a:tc>
                  <a:txBody>
                    <a:bodyPr/>
                    <a:lstStyle/>
                    <a:p>
                      <a:pPr algn="ctr"/>
                      <a:r>
                        <a:rPr lang="en-US" dirty="0" smtClean="0"/>
                        <a:t>Group Rally Event</a:t>
                      </a:r>
                      <a:endParaRPr lang="en-US" dirty="0"/>
                    </a:p>
                  </a:txBody>
                  <a:tcPr marL="45671" marR="45671"/>
                </a:tc>
                <a:tc>
                  <a:txBody>
                    <a:bodyPr/>
                    <a:lstStyle/>
                    <a:p>
                      <a:pPr algn="ctr"/>
                      <a:r>
                        <a:rPr lang="en-US" dirty="0" smtClean="0"/>
                        <a:t>High </a:t>
                      </a:r>
                      <a:endParaRPr lang="en-US" dirty="0"/>
                    </a:p>
                  </a:txBody>
                  <a:tcPr marL="45671" marR="45671"/>
                </a:tc>
                <a:tc>
                  <a:txBody>
                    <a:bodyPr/>
                    <a:lstStyle/>
                    <a:p>
                      <a:pPr algn="ctr"/>
                      <a:r>
                        <a:rPr lang="en-US" dirty="0" smtClean="0"/>
                        <a:t>2 Weeks</a:t>
                      </a:r>
                      <a:endParaRPr lang="en-US" dirty="0"/>
                    </a:p>
                  </a:txBody>
                  <a:tcPr marL="45671" marR="45671"/>
                </a:tc>
              </a:tr>
              <a:tr h="1076076">
                <a:tc>
                  <a:txBody>
                    <a:bodyPr/>
                    <a:lstStyle/>
                    <a:p>
                      <a:pPr algn="ctr"/>
                      <a:r>
                        <a:rPr lang="en-US" dirty="0" smtClean="0"/>
                        <a:t>Emailing</a:t>
                      </a:r>
                      <a:r>
                        <a:rPr lang="en-US" baseline="0" dirty="0" smtClean="0"/>
                        <a:t> the Representative</a:t>
                      </a:r>
                      <a:endParaRPr lang="en-US" dirty="0"/>
                    </a:p>
                  </a:txBody>
                  <a:tcPr marL="45671" marR="45671"/>
                </a:tc>
                <a:tc>
                  <a:txBody>
                    <a:bodyPr/>
                    <a:lstStyle/>
                    <a:p>
                      <a:pPr algn="ctr"/>
                      <a:r>
                        <a:rPr lang="en-US" dirty="0" smtClean="0"/>
                        <a:t>None</a:t>
                      </a:r>
                      <a:endParaRPr lang="en-US" dirty="0"/>
                    </a:p>
                  </a:txBody>
                  <a:tcPr marL="45671" marR="45671"/>
                </a:tc>
                <a:tc>
                  <a:txBody>
                    <a:bodyPr/>
                    <a:lstStyle/>
                    <a:p>
                      <a:pPr algn="ctr"/>
                      <a:r>
                        <a:rPr lang="en-US" dirty="0" smtClean="0"/>
                        <a:t>1 Hour</a:t>
                      </a:r>
                      <a:endParaRPr lang="en-US" dirty="0"/>
                    </a:p>
                  </a:txBody>
                  <a:tcPr marL="45671" marR="45671"/>
                </a:tc>
              </a:tr>
            </a:tbl>
          </a:graphicData>
        </a:graphic>
      </p:graphicFrame>
    </p:spTree>
    <p:extLst>
      <p:ext uri="{BB962C8B-B14F-4D97-AF65-F5344CB8AC3E}">
        <p14:creationId xmlns:p14="http://schemas.microsoft.com/office/powerpoint/2010/main" val="660249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166968"/>
            <a:ext cx="9404723" cy="785532"/>
          </a:xfrm>
        </p:spPr>
        <p:txBody>
          <a:bodyPr>
            <a:normAutofit/>
          </a:bodyPr>
          <a:lstStyle/>
          <a:p>
            <a:r>
              <a:rPr lang="en-US" b="1" dirty="0" smtClean="0">
                <a:solidFill>
                  <a:srgbClr val="FF0000"/>
                </a:solidFill>
              </a:rPr>
              <a:t>Answer 31</a:t>
            </a:r>
            <a:endParaRPr lang="en-US" b="1" dirty="0">
              <a:solidFill>
                <a:srgbClr val="FF0000"/>
              </a:solidFill>
            </a:endParaRPr>
          </a:p>
        </p:txBody>
      </p:sp>
      <p:sp>
        <p:nvSpPr>
          <p:cNvPr id="3" name="Content Placeholder 2"/>
          <p:cNvSpPr>
            <a:spLocks noGrp="1"/>
          </p:cNvSpPr>
          <p:nvPr>
            <p:ph sz="half" idx="1"/>
          </p:nvPr>
        </p:nvSpPr>
        <p:spPr>
          <a:xfrm>
            <a:off x="5010150" y="1181100"/>
            <a:ext cx="6972300" cy="5486399"/>
          </a:xfrm>
        </p:spPr>
        <p:txBody>
          <a:bodyPr>
            <a:normAutofit fontScale="92500" lnSpcReduction="20000"/>
          </a:bodyPr>
          <a:lstStyle/>
          <a:p>
            <a:pPr marL="0" indent="0">
              <a:buNone/>
            </a:pPr>
            <a:endParaRPr lang="en-US" dirty="0" smtClean="0"/>
          </a:p>
          <a:p>
            <a:pPr marL="0" indent="0">
              <a:buNone/>
            </a:pPr>
            <a:r>
              <a:rPr lang="en-US" sz="2600" dirty="0" smtClean="0"/>
              <a:t>Lela </a:t>
            </a:r>
            <a:r>
              <a:rPr lang="en-US" sz="2600" dirty="0"/>
              <a:t>wants to show her district’s representative in Congress that there is a lot of popular </a:t>
            </a:r>
            <a:r>
              <a:rPr lang="en-US" sz="2600" dirty="0" smtClean="0"/>
              <a:t>support of </a:t>
            </a:r>
            <a:r>
              <a:rPr lang="en-US" sz="2600" dirty="0"/>
              <a:t>an upcoming bill. She has drawn up a chart of lobbying methods. She wants to </a:t>
            </a:r>
            <a:r>
              <a:rPr lang="en-US" sz="2600" dirty="0" smtClean="0"/>
              <a:t>lobby indirectly</a:t>
            </a:r>
            <a:r>
              <a:rPr lang="en-US" sz="2600" dirty="0"/>
              <a:t>, but she does not have much money, and her deadline is a month from now. Which </a:t>
            </a:r>
            <a:r>
              <a:rPr lang="en-US" sz="2600" dirty="0" smtClean="0"/>
              <a:t>are her </a:t>
            </a:r>
            <a:r>
              <a:rPr lang="en-US" sz="2600" dirty="0"/>
              <a:t>best options</a:t>
            </a:r>
            <a:r>
              <a:rPr lang="en-US" sz="2600" dirty="0" smtClean="0"/>
              <a:t>?</a:t>
            </a:r>
          </a:p>
          <a:p>
            <a:pPr marL="0" indent="0">
              <a:buNone/>
            </a:pPr>
            <a:endParaRPr lang="en-US" sz="2600" dirty="0" smtClean="0"/>
          </a:p>
          <a:p>
            <a:r>
              <a:rPr lang="en-US" sz="2600" b="1" dirty="0">
                <a:solidFill>
                  <a:srgbClr val="FF0000"/>
                </a:solidFill>
              </a:rPr>
              <a:t>A. An online petition and letters to citizens</a:t>
            </a:r>
          </a:p>
          <a:p>
            <a:r>
              <a:rPr lang="en-US" sz="2600" dirty="0"/>
              <a:t>B. Calling citizens by phone and letters to citizens</a:t>
            </a:r>
          </a:p>
          <a:p>
            <a:r>
              <a:rPr lang="en-US" sz="2600" dirty="0"/>
              <a:t>C. Emailing the representative and an online petition</a:t>
            </a:r>
          </a:p>
          <a:p>
            <a:r>
              <a:rPr lang="en-US" sz="2600" dirty="0"/>
              <a:t>D. Group rally event and emailing the representative</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021829444"/>
              </p:ext>
            </p:extLst>
          </p:nvPr>
        </p:nvGraphicFramePr>
        <p:xfrm>
          <a:off x="360361" y="1179512"/>
          <a:ext cx="4516439" cy="5487987"/>
        </p:xfrm>
        <a:graphic>
          <a:graphicData uri="http://schemas.openxmlformats.org/drawingml/2006/table">
            <a:tbl>
              <a:tblPr firstRow="1" bandRow="1">
                <a:tableStyleId>{5C22544A-7EE6-4342-B048-85BDC9FD1C3A}</a:tableStyleId>
              </a:tblPr>
              <a:tblGrid>
                <a:gridCol w="1925639"/>
                <a:gridCol w="1276350"/>
                <a:gridCol w="1314450"/>
              </a:tblGrid>
              <a:tr h="1076076">
                <a:tc>
                  <a:txBody>
                    <a:bodyPr/>
                    <a:lstStyle/>
                    <a:p>
                      <a:pPr algn="ctr"/>
                      <a:r>
                        <a:rPr lang="en-US" dirty="0" smtClean="0"/>
                        <a:t>Method</a:t>
                      </a:r>
                      <a:endParaRPr lang="en-US" dirty="0"/>
                    </a:p>
                  </a:txBody>
                  <a:tcPr marL="45671" marR="45671"/>
                </a:tc>
                <a:tc>
                  <a:txBody>
                    <a:bodyPr/>
                    <a:lstStyle/>
                    <a:p>
                      <a:pPr algn="ctr"/>
                      <a:r>
                        <a:rPr lang="en-US" dirty="0" smtClean="0"/>
                        <a:t>Cost</a:t>
                      </a:r>
                      <a:endParaRPr lang="en-US" dirty="0"/>
                    </a:p>
                  </a:txBody>
                  <a:tcPr marL="45671" marR="45671"/>
                </a:tc>
                <a:tc>
                  <a:txBody>
                    <a:bodyPr/>
                    <a:lstStyle/>
                    <a:p>
                      <a:pPr algn="ctr"/>
                      <a:r>
                        <a:rPr lang="en-US" dirty="0" smtClean="0"/>
                        <a:t>Minimum Time Needed</a:t>
                      </a:r>
                      <a:endParaRPr lang="en-US" dirty="0"/>
                    </a:p>
                  </a:txBody>
                  <a:tcPr marL="45671" marR="45671"/>
                </a:tc>
              </a:tr>
              <a:tr h="753253">
                <a:tc>
                  <a:txBody>
                    <a:bodyPr/>
                    <a:lstStyle/>
                    <a:p>
                      <a:pPr algn="ctr"/>
                      <a:r>
                        <a:rPr lang="en-US" dirty="0" smtClean="0"/>
                        <a:t>Online Petition</a:t>
                      </a:r>
                      <a:endParaRPr lang="en-US" dirty="0"/>
                    </a:p>
                  </a:txBody>
                  <a:tcPr marL="45671" marR="45671"/>
                </a:tc>
                <a:tc>
                  <a:txBody>
                    <a:bodyPr/>
                    <a:lstStyle/>
                    <a:p>
                      <a:pPr algn="ctr"/>
                      <a:r>
                        <a:rPr lang="en-US" dirty="0" smtClean="0"/>
                        <a:t>Low</a:t>
                      </a:r>
                      <a:endParaRPr lang="en-US" dirty="0"/>
                    </a:p>
                  </a:txBody>
                  <a:tcPr marL="45671" marR="45671"/>
                </a:tc>
                <a:tc>
                  <a:txBody>
                    <a:bodyPr/>
                    <a:lstStyle/>
                    <a:p>
                      <a:pPr algn="ctr"/>
                      <a:r>
                        <a:rPr lang="en-US" dirty="0" smtClean="0"/>
                        <a:t>3 Weeks</a:t>
                      </a:r>
                      <a:endParaRPr lang="en-US" dirty="0"/>
                    </a:p>
                  </a:txBody>
                  <a:tcPr marL="45671" marR="45671"/>
                </a:tc>
              </a:tr>
              <a:tr h="1076076">
                <a:tc>
                  <a:txBody>
                    <a:bodyPr/>
                    <a:lstStyle/>
                    <a:p>
                      <a:pPr algn="ctr"/>
                      <a:r>
                        <a:rPr lang="en-US" dirty="0" smtClean="0"/>
                        <a:t>Calling Citizens</a:t>
                      </a:r>
                      <a:r>
                        <a:rPr lang="en-US" baseline="0" dirty="0" smtClean="0"/>
                        <a:t> by Phone</a:t>
                      </a:r>
                      <a:endParaRPr lang="en-US" dirty="0"/>
                    </a:p>
                  </a:txBody>
                  <a:tcPr marL="45671" marR="45671"/>
                </a:tc>
                <a:tc>
                  <a:txBody>
                    <a:bodyPr/>
                    <a:lstStyle/>
                    <a:p>
                      <a:pPr algn="ctr"/>
                      <a:r>
                        <a:rPr lang="en-US" dirty="0" smtClean="0"/>
                        <a:t>Moderate</a:t>
                      </a:r>
                      <a:endParaRPr lang="en-US" dirty="0"/>
                    </a:p>
                  </a:txBody>
                  <a:tcPr marL="45671" marR="45671"/>
                </a:tc>
                <a:tc>
                  <a:txBody>
                    <a:bodyPr/>
                    <a:lstStyle/>
                    <a:p>
                      <a:pPr algn="ctr"/>
                      <a:r>
                        <a:rPr lang="en-US" dirty="0" smtClean="0"/>
                        <a:t>5 Weeks</a:t>
                      </a:r>
                      <a:endParaRPr lang="en-US" dirty="0"/>
                    </a:p>
                  </a:txBody>
                  <a:tcPr marL="45671" marR="45671"/>
                </a:tc>
              </a:tr>
              <a:tr h="753253">
                <a:tc>
                  <a:txBody>
                    <a:bodyPr/>
                    <a:lstStyle/>
                    <a:p>
                      <a:pPr algn="ctr"/>
                      <a:r>
                        <a:rPr lang="en-US" dirty="0" smtClean="0"/>
                        <a:t>Letters to Citizens</a:t>
                      </a:r>
                      <a:endParaRPr lang="en-US" dirty="0"/>
                    </a:p>
                  </a:txBody>
                  <a:tcPr marL="45671" marR="45671"/>
                </a:tc>
                <a:tc>
                  <a:txBody>
                    <a:bodyPr/>
                    <a:lstStyle/>
                    <a:p>
                      <a:pPr algn="ctr"/>
                      <a:r>
                        <a:rPr lang="en-US" dirty="0" smtClean="0"/>
                        <a:t>Moderate</a:t>
                      </a:r>
                      <a:endParaRPr lang="en-US" dirty="0"/>
                    </a:p>
                  </a:txBody>
                  <a:tcPr marL="45671" marR="45671"/>
                </a:tc>
                <a:tc>
                  <a:txBody>
                    <a:bodyPr/>
                    <a:lstStyle/>
                    <a:p>
                      <a:pPr algn="ctr"/>
                      <a:r>
                        <a:rPr lang="en-US" dirty="0" smtClean="0"/>
                        <a:t>1 </a:t>
                      </a:r>
                      <a:r>
                        <a:rPr lang="en-US" baseline="0" dirty="0" smtClean="0"/>
                        <a:t>Month</a:t>
                      </a:r>
                      <a:endParaRPr lang="en-US" dirty="0"/>
                    </a:p>
                  </a:txBody>
                  <a:tcPr marL="45671" marR="45671"/>
                </a:tc>
              </a:tr>
              <a:tr h="753253">
                <a:tc>
                  <a:txBody>
                    <a:bodyPr/>
                    <a:lstStyle/>
                    <a:p>
                      <a:pPr algn="ctr"/>
                      <a:r>
                        <a:rPr lang="en-US" dirty="0" smtClean="0"/>
                        <a:t>Group Rally Event</a:t>
                      </a:r>
                      <a:endParaRPr lang="en-US" dirty="0"/>
                    </a:p>
                  </a:txBody>
                  <a:tcPr marL="45671" marR="45671"/>
                </a:tc>
                <a:tc>
                  <a:txBody>
                    <a:bodyPr/>
                    <a:lstStyle/>
                    <a:p>
                      <a:pPr algn="ctr"/>
                      <a:r>
                        <a:rPr lang="en-US" dirty="0" smtClean="0"/>
                        <a:t>High </a:t>
                      </a:r>
                      <a:endParaRPr lang="en-US" dirty="0"/>
                    </a:p>
                  </a:txBody>
                  <a:tcPr marL="45671" marR="45671"/>
                </a:tc>
                <a:tc>
                  <a:txBody>
                    <a:bodyPr/>
                    <a:lstStyle/>
                    <a:p>
                      <a:pPr algn="ctr"/>
                      <a:r>
                        <a:rPr lang="en-US" dirty="0" smtClean="0"/>
                        <a:t>2 Weeks</a:t>
                      </a:r>
                      <a:endParaRPr lang="en-US" dirty="0"/>
                    </a:p>
                  </a:txBody>
                  <a:tcPr marL="45671" marR="45671"/>
                </a:tc>
              </a:tr>
              <a:tr h="1076076">
                <a:tc>
                  <a:txBody>
                    <a:bodyPr/>
                    <a:lstStyle/>
                    <a:p>
                      <a:pPr algn="ctr"/>
                      <a:r>
                        <a:rPr lang="en-US" dirty="0" smtClean="0"/>
                        <a:t>Emailing</a:t>
                      </a:r>
                      <a:r>
                        <a:rPr lang="en-US" baseline="0" dirty="0" smtClean="0"/>
                        <a:t> the Representative</a:t>
                      </a:r>
                      <a:endParaRPr lang="en-US" dirty="0"/>
                    </a:p>
                  </a:txBody>
                  <a:tcPr marL="45671" marR="45671"/>
                </a:tc>
                <a:tc>
                  <a:txBody>
                    <a:bodyPr/>
                    <a:lstStyle/>
                    <a:p>
                      <a:pPr algn="ctr"/>
                      <a:r>
                        <a:rPr lang="en-US" dirty="0" smtClean="0"/>
                        <a:t>None</a:t>
                      </a:r>
                      <a:endParaRPr lang="en-US" dirty="0"/>
                    </a:p>
                  </a:txBody>
                  <a:tcPr marL="45671" marR="45671"/>
                </a:tc>
                <a:tc>
                  <a:txBody>
                    <a:bodyPr/>
                    <a:lstStyle/>
                    <a:p>
                      <a:pPr algn="ctr"/>
                      <a:r>
                        <a:rPr lang="en-US" dirty="0" smtClean="0"/>
                        <a:t>1 Hour</a:t>
                      </a:r>
                      <a:endParaRPr lang="en-US" dirty="0"/>
                    </a:p>
                  </a:txBody>
                  <a:tcPr marL="45671" marR="45671"/>
                </a:tc>
              </a:tr>
            </a:tbl>
          </a:graphicData>
        </a:graphic>
      </p:graphicFrame>
    </p:spTree>
    <p:extLst>
      <p:ext uri="{BB962C8B-B14F-4D97-AF65-F5344CB8AC3E}">
        <p14:creationId xmlns:p14="http://schemas.microsoft.com/office/powerpoint/2010/main" val="524585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4" y="199417"/>
            <a:ext cx="10364451" cy="657833"/>
          </a:xfrm>
        </p:spPr>
        <p:txBody>
          <a:bodyPr>
            <a:normAutofit fontScale="90000"/>
          </a:bodyPr>
          <a:lstStyle/>
          <a:p>
            <a:r>
              <a:rPr lang="en-US" b="1" dirty="0" smtClean="0"/>
              <a:t>Question 32</a:t>
            </a:r>
            <a:endParaRPr lang="en-US" b="1" dirty="0"/>
          </a:p>
        </p:txBody>
      </p:sp>
      <p:sp>
        <p:nvSpPr>
          <p:cNvPr id="6" name="Content Placeholder 5"/>
          <p:cNvSpPr>
            <a:spLocks noGrp="1"/>
          </p:cNvSpPr>
          <p:nvPr>
            <p:ph idx="1"/>
          </p:nvPr>
        </p:nvSpPr>
        <p:spPr>
          <a:xfrm>
            <a:off x="133350" y="1189973"/>
            <a:ext cx="11849100" cy="5458477"/>
          </a:xfrm>
        </p:spPr>
        <p:txBody>
          <a:bodyPr>
            <a:noAutofit/>
          </a:bodyPr>
          <a:lstStyle/>
          <a:p>
            <a:pPr marL="0" indent="0">
              <a:buNone/>
            </a:pPr>
            <a:r>
              <a:rPr lang="en-US" sz="2400" dirty="0"/>
              <a:t>James Madison wrote that “liberty is to faction what air is to fire.” After reading this, Jack </a:t>
            </a:r>
            <a:r>
              <a:rPr lang="en-US" sz="2400" dirty="0" smtClean="0"/>
              <a:t>points out </a:t>
            </a:r>
            <a:r>
              <a:rPr lang="en-US" sz="2400" dirty="0"/>
              <a:t>that the Founders would have wanted more restrictions on lobbyists, special-interest </a:t>
            </a:r>
            <a:r>
              <a:rPr lang="en-US" sz="2400" dirty="0" smtClean="0"/>
              <a:t>groups, &amp; media </a:t>
            </a:r>
            <a:r>
              <a:rPr lang="en-US" sz="2400" dirty="0"/>
              <a:t>influencing the government. Based on what you know, what would be a </a:t>
            </a:r>
            <a:r>
              <a:rPr lang="en-US" sz="2400" dirty="0" smtClean="0"/>
              <a:t>good counterargument</a:t>
            </a:r>
            <a:r>
              <a:rPr lang="en-US" sz="2400" dirty="0" smtClean="0"/>
              <a:t>?</a:t>
            </a:r>
          </a:p>
          <a:p>
            <a:pPr marL="0" indent="0">
              <a:buNone/>
            </a:pPr>
            <a:endParaRPr lang="en-US" sz="2400" dirty="0"/>
          </a:p>
          <a:p>
            <a:r>
              <a:rPr lang="en-US" sz="2400" dirty="0"/>
              <a:t>A. Elected officials are better able to measure public opinion if there are no interfering factions.</a:t>
            </a:r>
          </a:p>
          <a:p>
            <a:r>
              <a:rPr lang="en-US" sz="2400" dirty="0"/>
              <a:t>B. Lobbyists will balance one another in government influence if they are subject to fewer laws.</a:t>
            </a:r>
          </a:p>
          <a:p>
            <a:r>
              <a:rPr lang="en-US" sz="2400" dirty="0"/>
              <a:t>C. Political ads, despite their biases, are best able to inform citizens when there are </a:t>
            </a:r>
            <a:r>
              <a:rPr lang="en-US" sz="2400" dirty="0" smtClean="0"/>
              <a:t>no regulations</a:t>
            </a:r>
            <a:r>
              <a:rPr lang="en-US" sz="2400" dirty="0"/>
              <a:t>.</a:t>
            </a:r>
          </a:p>
          <a:p>
            <a:r>
              <a:rPr lang="en-US" sz="2400" dirty="0"/>
              <a:t>D. The media, despite its biases, are best able to watchdog the government when they are free.</a:t>
            </a:r>
          </a:p>
        </p:txBody>
      </p:sp>
    </p:spTree>
    <p:extLst>
      <p:ext uri="{BB962C8B-B14F-4D97-AF65-F5344CB8AC3E}">
        <p14:creationId xmlns:p14="http://schemas.microsoft.com/office/powerpoint/2010/main" val="9735131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4" y="199417"/>
            <a:ext cx="10364451" cy="657833"/>
          </a:xfrm>
        </p:spPr>
        <p:txBody>
          <a:bodyPr>
            <a:normAutofit fontScale="90000"/>
          </a:bodyPr>
          <a:lstStyle/>
          <a:p>
            <a:r>
              <a:rPr lang="en-US" b="1" dirty="0" smtClean="0">
                <a:solidFill>
                  <a:srgbClr val="FF0000"/>
                </a:solidFill>
              </a:rPr>
              <a:t>Answer 32</a:t>
            </a:r>
            <a:endParaRPr lang="en-US" b="1" dirty="0">
              <a:solidFill>
                <a:srgbClr val="FF0000"/>
              </a:solidFill>
            </a:endParaRPr>
          </a:p>
        </p:txBody>
      </p:sp>
      <p:sp>
        <p:nvSpPr>
          <p:cNvPr id="6" name="Content Placeholder 5"/>
          <p:cNvSpPr>
            <a:spLocks noGrp="1"/>
          </p:cNvSpPr>
          <p:nvPr>
            <p:ph idx="1"/>
          </p:nvPr>
        </p:nvSpPr>
        <p:spPr>
          <a:xfrm>
            <a:off x="133350" y="1227551"/>
            <a:ext cx="11849100" cy="5420899"/>
          </a:xfrm>
        </p:spPr>
        <p:txBody>
          <a:bodyPr>
            <a:noAutofit/>
          </a:bodyPr>
          <a:lstStyle/>
          <a:p>
            <a:pPr marL="0" indent="0">
              <a:buNone/>
            </a:pPr>
            <a:r>
              <a:rPr lang="en-US" sz="2400" dirty="0"/>
              <a:t>James Madison wrote that “liberty is to faction what air is to fire.” After reading this, Jack </a:t>
            </a:r>
            <a:r>
              <a:rPr lang="en-US" sz="2400" dirty="0" smtClean="0"/>
              <a:t>points out </a:t>
            </a:r>
            <a:r>
              <a:rPr lang="en-US" sz="2400" dirty="0"/>
              <a:t>that the Founders would have wanted more restrictions on lobbyists, special-interest </a:t>
            </a:r>
            <a:r>
              <a:rPr lang="en-US" sz="2400" dirty="0" smtClean="0"/>
              <a:t>groups, &amp; media </a:t>
            </a:r>
            <a:r>
              <a:rPr lang="en-US" sz="2400" dirty="0"/>
              <a:t>influencing the government. Based on what you know, what would be a </a:t>
            </a:r>
            <a:r>
              <a:rPr lang="en-US" sz="2400" dirty="0" smtClean="0"/>
              <a:t>good counterargument</a:t>
            </a:r>
            <a:r>
              <a:rPr lang="en-US" sz="2400" dirty="0" smtClean="0"/>
              <a:t>?</a:t>
            </a:r>
          </a:p>
          <a:p>
            <a:pPr marL="0" indent="0">
              <a:buNone/>
            </a:pPr>
            <a:endParaRPr lang="en-US" sz="2400" dirty="0"/>
          </a:p>
          <a:p>
            <a:r>
              <a:rPr lang="en-US" sz="2400" dirty="0"/>
              <a:t>A. Elected officials are better able to measure public opinion if there are no interfering factions.</a:t>
            </a:r>
          </a:p>
          <a:p>
            <a:r>
              <a:rPr lang="en-US" sz="2400" dirty="0"/>
              <a:t>B. Lobbyists will balance one another in government influence if they are subject to fewer laws.</a:t>
            </a:r>
          </a:p>
          <a:p>
            <a:r>
              <a:rPr lang="en-US" sz="2400" dirty="0"/>
              <a:t>C. Political ads, despite their biases, are best able to inform citizens when there are </a:t>
            </a:r>
            <a:r>
              <a:rPr lang="en-US" sz="2400" dirty="0" smtClean="0"/>
              <a:t>no regulations</a:t>
            </a:r>
            <a:r>
              <a:rPr lang="en-US" sz="2400" dirty="0"/>
              <a:t>.</a:t>
            </a:r>
          </a:p>
          <a:p>
            <a:r>
              <a:rPr lang="en-US" sz="2400" b="1" dirty="0">
                <a:solidFill>
                  <a:srgbClr val="FF0000"/>
                </a:solidFill>
              </a:rPr>
              <a:t>D. The media, despite its biases, are best able to watchdog the government when they are free.</a:t>
            </a:r>
          </a:p>
        </p:txBody>
      </p:sp>
    </p:spTree>
    <p:extLst>
      <p:ext uri="{BB962C8B-B14F-4D97-AF65-F5344CB8AC3E}">
        <p14:creationId xmlns:p14="http://schemas.microsoft.com/office/powerpoint/2010/main" val="2248915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149" y="237517"/>
            <a:ext cx="10364451" cy="695933"/>
          </a:xfrm>
        </p:spPr>
        <p:txBody>
          <a:bodyPr/>
          <a:lstStyle/>
          <a:p>
            <a:r>
              <a:rPr lang="en-US" b="1" dirty="0" smtClean="0"/>
              <a:t>Question 33</a:t>
            </a:r>
            <a:endParaRPr lang="en-US" b="1" dirty="0"/>
          </a:p>
        </p:txBody>
      </p:sp>
      <p:sp>
        <p:nvSpPr>
          <p:cNvPr id="5" name="Content Placeholder 4"/>
          <p:cNvSpPr>
            <a:spLocks noGrp="1"/>
          </p:cNvSpPr>
          <p:nvPr>
            <p:ph sz="half" idx="1"/>
          </p:nvPr>
        </p:nvSpPr>
        <p:spPr>
          <a:xfrm>
            <a:off x="0" y="1090742"/>
            <a:ext cx="9734550" cy="1119058"/>
          </a:xfrm>
        </p:spPr>
        <p:txBody>
          <a:bodyPr/>
          <a:lstStyle/>
          <a:p>
            <a:r>
              <a:rPr lang="en-US" dirty="0"/>
              <a:t>This poster was displayed in 1947, at the beginning of </a:t>
            </a:r>
            <a:r>
              <a:rPr lang="en-US" dirty="0" smtClean="0"/>
              <a:t>the </a:t>
            </a:r>
            <a:r>
              <a:rPr lang="en-US" dirty="0"/>
              <a:t>Cold War</a:t>
            </a:r>
            <a:r>
              <a:rPr lang="en-US" dirty="0" smtClean="0"/>
              <a:t>.</a:t>
            </a:r>
          </a:p>
          <a:p>
            <a:endParaRPr lang="en-US" dirty="0"/>
          </a:p>
        </p:txBody>
      </p:sp>
      <p:sp>
        <p:nvSpPr>
          <p:cNvPr id="6" name="Content Placeholder 5"/>
          <p:cNvSpPr>
            <a:spLocks noGrp="1"/>
          </p:cNvSpPr>
          <p:nvPr>
            <p:ph sz="half" idx="2"/>
          </p:nvPr>
        </p:nvSpPr>
        <p:spPr>
          <a:xfrm>
            <a:off x="4495800" y="1928942"/>
            <a:ext cx="7505700" cy="4710392"/>
          </a:xfrm>
        </p:spPr>
        <p:txBody>
          <a:bodyPr>
            <a:normAutofit/>
          </a:bodyPr>
          <a:lstStyle/>
          <a:p>
            <a:pPr marL="0" indent="0">
              <a:buNone/>
            </a:pPr>
            <a:r>
              <a:rPr lang="en-US" sz="3600" dirty="0"/>
              <a:t>How can the information on this poster </a:t>
            </a:r>
            <a:r>
              <a:rPr lang="en-US" sz="3600" b="1" dirty="0"/>
              <a:t>best </a:t>
            </a:r>
            <a:r>
              <a:rPr lang="en-US" sz="3600" dirty="0"/>
              <a:t>be categorized</a:t>
            </a:r>
            <a:r>
              <a:rPr lang="en-US" sz="3600" dirty="0" smtClean="0"/>
              <a:t>?</a:t>
            </a:r>
          </a:p>
          <a:p>
            <a:pPr marL="0" indent="0">
              <a:buNone/>
            </a:pPr>
            <a:endParaRPr lang="en-US" sz="3600" dirty="0"/>
          </a:p>
          <a:p>
            <a:r>
              <a:rPr lang="en-US" sz="3600" dirty="0"/>
              <a:t>A. Advertisement</a:t>
            </a:r>
          </a:p>
          <a:p>
            <a:r>
              <a:rPr lang="en-US" sz="3600" dirty="0"/>
              <a:t>B. Entertainment</a:t>
            </a:r>
          </a:p>
          <a:p>
            <a:r>
              <a:rPr lang="en-US" sz="3600" dirty="0"/>
              <a:t>C. Informational</a:t>
            </a:r>
          </a:p>
          <a:p>
            <a:r>
              <a:rPr lang="en-US" sz="3600" dirty="0"/>
              <a:t>D. Propaganda</a:t>
            </a:r>
          </a:p>
        </p:txBody>
      </p:sp>
      <p:pic>
        <p:nvPicPr>
          <p:cNvPr id="7" name="Picture 6"/>
          <p:cNvPicPr>
            <a:picLocks noChangeAspect="1"/>
          </p:cNvPicPr>
          <p:nvPr/>
        </p:nvPicPr>
        <p:blipFill>
          <a:blip r:embed="rId2"/>
          <a:stretch>
            <a:fillRect/>
          </a:stretch>
        </p:blipFill>
        <p:spPr>
          <a:xfrm>
            <a:off x="372633" y="1928942"/>
            <a:ext cx="3940408" cy="4710392"/>
          </a:xfrm>
          <a:prstGeom prst="rect">
            <a:avLst/>
          </a:prstGeom>
        </p:spPr>
      </p:pic>
    </p:spTree>
    <p:extLst>
      <p:ext uri="{BB962C8B-B14F-4D97-AF65-F5344CB8AC3E}">
        <p14:creationId xmlns:p14="http://schemas.microsoft.com/office/powerpoint/2010/main" val="4207167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149" y="237517"/>
            <a:ext cx="10364451" cy="695933"/>
          </a:xfrm>
        </p:spPr>
        <p:txBody>
          <a:bodyPr/>
          <a:lstStyle/>
          <a:p>
            <a:r>
              <a:rPr lang="en-US" b="1" dirty="0" smtClean="0">
                <a:solidFill>
                  <a:srgbClr val="FF0000"/>
                </a:solidFill>
              </a:rPr>
              <a:t>Answer 33</a:t>
            </a:r>
            <a:endParaRPr lang="en-US" b="1" dirty="0">
              <a:solidFill>
                <a:srgbClr val="FF0000"/>
              </a:solidFill>
            </a:endParaRPr>
          </a:p>
        </p:txBody>
      </p:sp>
      <p:sp>
        <p:nvSpPr>
          <p:cNvPr id="5" name="Content Placeholder 4"/>
          <p:cNvSpPr>
            <a:spLocks noGrp="1"/>
          </p:cNvSpPr>
          <p:nvPr>
            <p:ph sz="half" idx="1"/>
          </p:nvPr>
        </p:nvSpPr>
        <p:spPr>
          <a:xfrm>
            <a:off x="0" y="1090742"/>
            <a:ext cx="9734550" cy="1119058"/>
          </a:xfrm>
        </p:spPr>
        <p:txBody>
          <a:bodyPr/>
          <a:lstStyle/>
          <a:p>
            <a:r>
              <a:rPr lang="en-US" dirty="0"/>
              <a:t>This poster was displayed in 1947, at the beginning of </a:t>
            </a:r>
            <a:r>
              <a:rPr lang="en-US" dirty="0" smtClean="0"/>
              <a:t>the </a:t>
            </a:r>
            <a:r>
              <a:rPr lang="en-US" dirty="0"/>
              <a:t>Cold War</a:t>
            </a:r>
            <a:r>
              <a:rPr lang="en-US" dirty="0" smtClean="0"/>
              <a:t>.</a:t>
            </a:r>
          </a:p>
          <a:p>
            <a:endParaRPr lang="en-US" dirty="0"/>
          </a:p>
        </p:txBody>
      </p:sp>
      <p:sp>
        <p:nvSpPr>
          <p:cNvPr id="6" name="Content Placeholder 5"/>
          <p:cNvSpPr>
            <a:spLocks noGrp="1"/>
          </p:cNvSpPr>
          <p:nvPr>
            <p:ph sz="half" idx="2"/>
          </p:nvPr>
        </p:nvSpPr>
        <p:spPr>
          <a:xfrm>
            <a:off x="4685674" y="1928942"/>
            <a:ext cx="7315826" cy="4710392"/>
          </a:xfrm>
        </p:spPr>
        <p:txBody>
          <a:bodyPr>
            <a:normAutofit/>
          </a:bodyPr>
          <a:lstStyle/>
          <a:p>
            <a:pPr marL="0" indent="0">
              <a:buNone/>
            </a:pPr>
            <a:r>
              <a:rPr lang="en-US" sz="3600" dirty="0"/>
              <a:t>How can the information on this poster </a:t>
            </a:r>
            <a:r>
              <a:rPr lang="en-US" sz="3600" b="1" dirty="0"/>
              <a:t>best </a:t>
            </a:r>
            <a:r>
              <a:rPr lang="en-US" sz="3600" dirty="0"/>
              <a:t>be categorized</a:t>
            </a:r>
            <a:r>
              <a:rPr lang="en-US" sz="3600" dirty="0" smtClean="0"/>
              <a:t>?</a:t>
            </a:r>
          </a:p>
          <a:p>
            <a:pPr marL="0" indent="0">
              <a:buNone/>
            </a:pPr>
            <a:endParaRPr lang="en-US" sz="3600" dirty="0"/>
          </a:p>
          <a:p>
            <a:r>
              <a:rPr lang="en-US" sz="3600" dirty="0"/>
              <a:t>A. Advertisement</a:t>
            </a:r>
          </a:p>
          <a:p>
            <a:r>
              <a:rPr lang="en-US" sz="3600" dirty="0"/>
              <a:t>B. Entertainment</a:t>
            </a:r>
          </a:p>
          <a:p>
            <a:r>
              <a:rPr lang="en-US" sz="3600" dirty="0"/>
              <a:t>C. Informational</a:t>
            </a:r>
          </a:p>
          <a:p>
            <a:r>
              <a:rPr lang="en-US" sz="3600" b="1" dirty="0">
                <a:solidFill>
                  <a:srgbClr val="FF0000"/>
                </a:solidFill>
              </a:rPr>
              <a:t>D. Propaganda</a:t>
            </a:r>
          </a:p>
        </p:txBody>
      </p:sp>
      <p:pic>
        <p:nvPicPr>
          <p:cNvPr id="7" name="Picture 6"/>
          <p:cNvPicPr>
            <a:picLocks noChangeAspect="1"/>
          </p:cNvPicPr>
          <p:nvPr/>
        </p:nvPicPr>
        <p:blipFill>
          <a:blip r:embed="rId2"/>
          <a:stretch>
            <a:fillRect/>
          </a:stretch>
        </p:blipFill>
        <p:spPr>
          <a:xfrm>
            <a:off x="372633" y="1928942"/>
            <a:ext cx="3940408" cy="4710392"/>
          </a:xfrm>
          <a:prstGeom prst="rect">
            <a:avLst/>
          </a:prstGeom>
        </p:spPr>
      </p:pic>
    </p:spTree>
    <p:extLst>
      <p:ext uri="{BB962C8B-B14F-4D97-AF65-F5344CB8AC3E}">
        <p14:creationId xmlns:p14="http://schemas.microsoft.com/office/powerpoint/2010/main" val="263594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09476"/>
            <a:ext cx="9404723" cy="830167"/>
          </a:xfrm>
        </p:spPr>
        <p:txBody>
          <a:bodyPr/>
          <a:lstStyle/>
          <a:p>
            <a:r>
              <a:rPr lang="en-US" b="1" dirty="0" smtClean="0">
                <a:solidFill>
                  <a:srgbClr val="FF0000"/>
                </a:solidFill>
              </a:rPr>
              <a:t>Answer 3</a:t>
            </a:r>
            <a:endParaRPr lang="en-US" b="1" dirty="0">
              <a:solidFill>
                <a:srgbClr val="FF0000"/>
              </a:solidFill>
            </a:endParaRPr>
          </a:p>
        </p:txBody>
      </p:sp>
      <p:sp>
        <p:nvSpPr>
          <p:cNvPr id="3" name="Content Placeholder 2"/>
          <p:cNvSpPr>
            <a:spLocks noGrp="1"/>
          </p:cNvSpPr>
          <p:nvPr>
            <p:ph sz="half" idx="1"/>
          </p:nvPr>
        </p:nvSpPr>
        <p:spPr>
          <a:xfrm>
            <a:off x="209550" y="815059"/>
            <a:ext cx="4396339" cy="975642"/>
          </a:xfrm>
        </p:spPr>
        <p:txBody>
          <a:bodyPr>
            <a:normAutofit lnSpcReduction="10000"/>
          </a:bodyPr>
          <a:lstStyle/>
          <a:p>
            <a:r>
              <a:rPr lang="en-US" sz="2000" dirty="0" smtClean="0"/>
              <a:t>The diagram describes a cause that led to the writing of the Declaration of Independence.</a:t>
            </a:r>
            <a:endParaRPr lang="en-US" sz="2000" dirty="0"/>
          </a:p>
        </p:txBody>
      </p:sp>
      <p:sp>
        <p:nvSpPr>
          <p:cNvPr id="6" name="Content Placeholder 5"/>
          <p:cNvSpPr>
            <a:spLocks noGrp="1"/>
          </p:cNvSpPr>
          <p:nvPr>
            <p:ph sz="half" idx="2"/>
          </p:nvPr>
        </p:nvSpPr>
        <p:spPr>
          <a:xfrm>
            <a:off x="7467600" y="1504951"/>
            <a:ext cx="4514850" cy="5048250"/>
          </a:xfrm>
        </p:spPr>
        <p:txBody>
          <a:bodyPr>
            <a:noAutofit/>
          </a:bodyPr>
          <a:lstStyle/>
          <a:p>
            <a:pPr marL="0" indent="0">
              <a:buNone/>
            </a:pPr>
            <a:r>
              <a:rPr lang="en-US" sz="2800" dirty="0">
                <a:latin typeface="TimesNewRomanPSMT"/>
              </a:rPr>
              <a:t>Which action completes the diagram?</a:t>
            </a:r>
          </a:p>
          <a:p>
            <a:r>
              <a:rPr lang="en-US" sz="2800" dirty="0">
                <a:latin typeface="TimesNewRomanPSMT"/>
              </a:rPr>
              <a:t>A. Americans expel quartered troops.	</a:t>
            </a:r>
          </a:p>
          <a:p>
            <a:r>
              <a:rPr lang="en-US" sz="2800" dirty="0">
                <a:latin typeface="TimesNewRomanPSMT"/>
              </a:rPr>
              <a:t>B. Americans form the Sons of Liberty.	</a:t>
            </a:r>
            <a:endParaRPr lang="en-US" sz="2800" dirty="0" smtClean="0">
              <a:latin typeface="TimesNewRomanPSMT"/>
            </a:endParaRPr>
          </a:p>
          <a:p>
            <a:r>
              <a:rPr lang="en-US" sz="2800" b="1" dirty="0">
                <a:solidFill>
                  <a:srgbClr val="FF0000"/>
                </a:solidFill>
                <a:latin typeface="TimesNewRomanPSMT"/>
              </a:rPr>
              <a:t>C. British pass the Intolerable </a:t>
            </a:r>
            <a:r>
              <a:rPr lang="en-US" sz="2800" b="1" dirty="0" smtClean="0">
                <a:solidFill>
                  <a:srgbClr val="FF0000"/>
                </a:solidFill>
                <a:latin typeface="TimesNewRomanPSMT"/>
              </a:rPr>
              <a:t>Acts</a:t>
            </a:r>
            <a:endParaRPr lang="en-US" sz="2800" b="1" dirty="0">
              <a:solidFill>
                <a:srgbClr val="FF0000"/>
              </a:solidFill>
              <a:latin typeface="TimesNewRomanPSMT"/>
            </a:endParaRPr>
          </a:p>
          <a:p>
            <a:r>
              <a:rPr lang="en-US" sz="2800" dirty="0" smtClean="0">
                <a:latin typeface="TimesNewRomanPSMT"/>
              </a:rPr>
              <a:t>D. </a:t>
            </a:r>
            <a:r>
              <a:rPr lang="en-US" sz="2800" dirty="0">
                <a:latin typeface="TimesNewRomanPSMT"/>
              </a:rPr>
              <a:t>British pass the Townshend Acts</a:t>
            </a:r>
          </a:p>
          <a:p>
            <a:endParaRPr lang="en-US" sz="2400" dirty="0"/>
          </a:p>
        </p:txBody>
      </p:sp>
      <p:pic>
        <p:nvPicPr>
          <p:cNvPr id="4" name="Picture 3"/>
          <p:cNvPicPr>
            <a:picLocks noChangeAspect="1"/>
          </p:cNvPicPr>
          <p:nvPr/>
        </p:nvPicPr>
        <p:blipFill>
          <a:blip r:embed="rId2"/>
          <a:stretch>
            <a:fillRect/>
          </a:stretch>
        </p:blipFill>
        <p:spPr>
          <a:xfrm>
            <a:off x="209549" y="2158166"/>
            <a:ext cx="7124701" cy="4052134"/>
          </a:xfrm>
          <a:prstGeom prst="rect">
            <a:avLst/>
          </a:prstGeom>
        </p:spPr>
      </p:pic>
    </p:spTree>
    <p:extLst>
      <p:ext uri="{BB962C8B-B14F-4D97-AF65-F5344CB8AC3E}">
        <p14:creationId xmlns:p14="http://schemas.microsoft.com/office/powerpoint/2010/main" val="4954332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9417"/>
            <a:ext cx="10364451" cy="657833"/>
          </a:xfrm>
        </p:spPr>
        <p:txBody>
          <a:bodyPr>
            <a:normAutofit fontScale="90000"/>
          </a:bodyPr>
          <a:lstStyle/>
          <a:p>
            <a:r>
              <a:rPr lang="en-US" b="1" dirty="0" smtClean="0"/>
              <a:t>Question 34</a:t>
            </a:r>
            <a:endParaRPr lang="en-US" b="1" dirty="0"/>
          </a:p>
        </p:txBody>
      </p:sp>
      <p:sp>
        <p:nvSpPr>
          <p:cNvPr id="3" name="Content Placeholder 2"/>
          <p:cNvSpPr>
            <a:spLocks noGrp="1"/>
          </p:cNvSpPr>
          <p:nvPr>
            <p:ph sz="half" idx="1"/>
          </p:nvPr>
        </p:nvSpPr>
        <p:spPr>
          <a:xfrm>
            <a:off x="125568" y="984873"/>
            <a:ext cx="5106026" cy="623758"/>
          </a:xfrm>
        </p:spPr>
        <p:txBody>
          <a:bodyPr>
            <a:normAutofit lnSpcReduction="10000"/>
          </a:bodyPr>
          <a:lstStyle/>
          <a:p>
            <a:r>
              <a:rPr lang="en-US" dirty="0"/>
              <a:t>This poster was displayed in 1876.</a:t>
            </a:r>
          </a:p>
        </p:txBody>
      </p:sp>
      <p:sp>
        <p:nvSpPr>
          <p:cNvPr id="4" name="Content Placeholder 3"/>
          <p:cNvSpPr>
            <a:spLocks noGrp="1"/>
          </p:cNvSpPr>
          <p:nvPr>
            <p:ph sz="half" idx="2"/>
          </p:nvPr>
        </p:nvSpPr>
        <p:spPr>
          <a:xfrm>
            <a:off x="4545169" y="1422960"/>
            <a:ext cx="7437281" cy="5111190"/>
          </a:xfrm>
        </p:spPr>
        <p:txBody>
          <a:bodyPr>
            <a:normAutofit lnSpcReduction="10000"/>
          </a:bodyPr>
          <a:lstStyle/>
          <a:p>
            <a:pPr marL="0" indent="0">
              <a:buNone/>
            </a:pPr>
            <a:r>
              <a:rPr lang="en-US" sz="2800" dirty="0"/>
              <a:t>What is primary goal of this propaganda poster</a:t>
            </a:r>
            <a:r>
              <a:rPr lang="en-US" sz="2800" dirty="0" smtClean="0"/>
              <a:t>?</a:t>
            </a:r>
          </a:p>
          <a:p>
            <a:endParaRPr lang="en-US" sz="2800" dirty="0"/>
          </a:p>
          <a:p>
            <a:r>
              <a:rPr lang="en-US" sz="2800" dirty="0"/>
              <a:t>A. To encourage people to move to government lands</a:t>
            </a:r>
          </a:p>
          <a:p>
            <a:r>
              <a:rPr lang="en-US" sz="2800" dirty="0"/>
              <a:t>B. To discourage people from moving to government lands</a:t>
            </a:r>
          </a:p>
          <a:p>
            <a:r>
              <a:rPr lang="en-US" sz="2800" dirty="0"/>
              <a:t>C. To encourage people to move to California</a:t>
            </a:r>
          </a:p>
          <a:p>
            <a:r>
              <a:rPr lang="en-US" sz="2800" dirty="0"/>
              <a:t>D. To discourage people from moving to California</a:t>
            </a:r>
          </a:p>
        </p:txBody>
      </p:sp>
      <p:pic>
        <p:nvPicPr>
          <p:cNvPr id="5" name="Picture 4"/>
          <p:cNvPicPr>
            <a:picLocks noChangeAspect="1"/>
          </p:cNvPicPr>
          <p:nvPr/>
        </p:nvPicPr>
        <p:blipFill>
          <a:blip r:embed="rId2"/>
          <a:stretch>
            <a:fillRect/>
          </a:stretch>
        </p:blipFill>
        <p:spPr>
          <a:xfrm>
            <a:off x="295575" y="1422959"/>
            <a:ext cx="4079587" cy="5312372"/>
          </a:xfrm>
          <a:prstGeom prst="rect">
            <a:avLst/>
          </a:prstGeom>
        </p:spPr>
      </p:pic>
    </p:spTree>
    <p:extLst>
      <p:ext uri="{BB962C8B-B14F-4D97-AF65-F5344CB8AC3E}">
        <p14:creationId xmlns:p14="http://schemas.microsoft.com/office/powerpoint/2010/main" val="4104205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9417"/>
            <a:ext cx="10364451" cy="657833"/>
          </a:xfrm>
        </p:spPr>
        <p:txBody>
          <a:bodyPr>
            <a:normAutofit fontScale="90000"/>
          </a:bodyPr>
          <a:lstStyle/>
          <a:p>
            <a:r>
              <a:rPr lang="en-US" b="1" dirty="0" smtClean="0">
                <a:solidFill>
                  <a:srgbClr val="FF0000"/>
                </a:solidFill>
              </a:rPr>
              <a:t>Answer 34</a:t>
            </a:r>
            <a:endParaRPr lang="en-US" b="1" dirty="0">
              <a:solidFill>
                <a:srgbClr val="FF0000"/>
              </a:solidFill>
            </a:endParaRPr>
          </a:p>
        </p:txBody>
      </p:sp>
      <p:sp>
        <p:nvSpPr>
          <p:cNvPr id="3" name="Content Placeholder 2"/>
          <p:cNvSpPr>
            <a:spLocks noGrp="1"/>
          </p:cNvSpPr>
          <p:nvPr>
            <p:ph sz="half" idx="1"/>
          </p:nvPr>
        </p:nvSpPr>
        <p:spPr>
          <a:xfrm>
            <a:off x="125568" y="984873"/>
            <a:ext cx="5106026" cy="623758"/>
          </a:xfrm>
        </p:spPr>
        <p:txBody>
          <a:bodyPr>
            <a:normAutofit lnSpcReduction="10000"/>
          </a:bodyPr>
          <a:lstStyle/>
          <a:p>
            <a:r>
              <a:rPr lang="en-US" dirty="0"/>
              <a:t>This poster was displayed in 1876.</a:t>
            </a:r>
          </a:p>
        </p:txBody>
      </p:sp>
      <p:sp>
        <p:nvSpPr>
          <p:cNvPr id="4" name="Content Placeholder 3"/>
          <p:cNvSpPr>
            <a:spLocks noGrp="1"/>
          </p:cNvSpPr>
          <p:nvPr>
            <p:ph sz="half" idx="2"/>
          </p:nvPr>
        </p:nvSpPr>
        <p:spPr>
          <a:xfrm>
            <a:off x="4545169" y="1422960"/>
            <a:ext cx="7437281" cy="5111190"/>
          </a:xfrm>
        </p:spPr>
        <p:txBody>
          <a:bodyPr>
            <a:normAutofit lnSpcReduction="10000"/>
          </a:bodyPr>
          <a:lstStyle/>
          <a:p>
            <a:pPr marL="0" indent="0">
              <a:buNone/>
            </a:pPr>
            <a:r>
              <a:rPr lang="en-US" sz="2800" dirty="0"/>
              <a:t>What is primary goal of this propaganda poster</a:t>
            </a:r>
            <a:r>
              <a:rPr lang="en-US" sz="2800" dirty="0" smtClean="0"/>
              <a:t>?</a:t>
            </a:r>
          </a:p>
          <a:p>
            <a:pPr marL="0" indent="0">
              <a:buNone/>
            </a:pPr>
            <a:endParaRPr lang="en-US" sz="2800" dirty="0"/>
          </a:p>
          <a:p>
            <a:r>
              <a:rPr lang="en-US" sz="2800" dirty="0"/>
              <a:t>A. To encourage people to move to government lands</a:t>
            </a:r>
          </a:p>
          <a:p>
            <a:r>
              <a:rPr lang="en-US" sz="2800" dirty="0"/>
              <a:t>B. To discourage people from moving to government lands</a:t>
            </a:r>
          </a:p>
          <a:p>
            <a:r>
              <a:rPr lang="en-US" sz="2800" b="1" dirty="0">
                <a:solidFill>
                  <a:srgbClr val="FF0000"/>
                </a:solidFill>
              </a:rPr>
              <a:t>C. To encourage people to move to California</a:t>
            </a:r>
          </a:p>
          <a:p>
            <a:r>
              <a:rPr lang="en-US" sz="2800" dirty="0"/>
              <a:t>D. To discourage people from moving to California</a:t>
            </a:r>
          </a:p>
        </p:txBody>
      </p:sp>
      <p:pic>
        <p:nvPicPr>
          <p:cNvPr id="5" name="Picture 4"/>
          <p:cNvPicPr>
            <a:picLocks noChangeAspect="1"/>
          </p:cNvPicPr>
          <p:nvPr/>
        </p:nvPicPr>
        <p:blipFill>
          <a:blip r:embed="rId2"/>
          <a:stretch>
            <a:fillRect/>
          </a:stretch>
        </p:blipFill>
        <p:spPr>
          <a:xfrm>
            <a:off x="295575" y="1422959"/>
            <a:ext cx="4079587" cy="5312372"/>
          </a:xfrm>
          <a:prstGeom prst="rect">
            <a:avLst/>
          </a:prstGeom>
        </p:spPr>
      </p:pic>
    </p:spTree>
    <p:extLst>
      <p:ext uri="{BB962C8B-B14F-4D97-AF65-F5344CB8AC3E}">
        <p14:creationId xmlns:p14="http://schemas.microsoft.com/office/powerpoint/2010/main" val="2671556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Question 35</a:t>
            </a:r>
            <a:endParaRPr lang="en-US" b="1" dirty="0"/>
          </a:p>
        </p:txBody>
      </p:sp>
      <p:sp>
        <p:nvSpPr>
          <p:cNvPr id="5" name="Content Placeholder 4"/>
          <p:cNvSpPr>
            <a:spLocks noGrp="1"/>
          </p:cNvSpPr>
          <p:nvPr>
            <p:ph sz="half" idx="1"/>
          </p:nvPr>
        </p:nvSpPr>
        <p:spPr>
          <a:xfrm>
            <a:off x="5807506" y="1522692"/>
            <a:ext cx="6193994" cy="4973358"/>
          </a:xfrm>
        </p:spPr>
        <p:txBody>
          <a:bodyPr>
            <a:noAutofit/>
          </a:bodyPr>
          <a:lstStyle/>
          <a:p>
            <a:r>
              <a:rPr lang="en-US" sz="2000" dirty="0" smtClean="0"/>
              <a:t>A</a:t>
            </a:r>
            <a:r>
              <a:rPr lang="en-US" sz="2000" dirty="0" smtClean="0"/>
              <a:t>. Identify </a:t>
            </a:r>
            <a:r>
              <a:rPr lang="en-US" sz="2000" dirty="0"/>
              <a:t>public policy alternatives by talking to her doctor about options to locate funding </a:t>
            </a:r>
            <a:r>
              <a:rPr lang="en-US" sz="2000" dirty="0" smtClean="0"/>
              <a:t>for shots</a:t>
            </a:r>
            <a:r>
              <a:rPr lang="en-US" sz="2000" dirty="0"/>
              <a:t>.</a:t>
            </a:r>
          </a:p>
          <a:p>
            <a:r>
              <a:rPr lang="en-US" sz="2000" dirty="0"/>
              <a:t>B. Outline her citizen-action plan to the county department of public health proposing it offer </a:t>
            </a:r>
            <a:r>
              <a:rPr lang="en-US" sz="2000" dirty="0" smtClean="0"/>
              <a:t>a low-cost </a:t>
            </a:r>
            <a:r>
              <a:rPr lang="en-US" sz="2000" dirty="0"/>
              <a:t>vaccination clinic.</a:t>
            </a:r>
          </a:p>
          <a:p>
            <a:r>
              <a:rPr lang="en-US" sz="2000" dirty="0"/>
              <a:t>C. Evaluate public policy alternatives by speaking to the Surgeon General's office about </a:t>
            </a:r>
            <a:r>
              <a:rPr lang="en-US" sz="2000" dirty="0" smtClean="0"/>
              <a:t>similar efforts </a:t>
            </a:r>
            <a:r>
              <a:rPr lang="en-US" sz="2000" dirty="0"/>
              <a:t>in other communities.</a:t>
            </a:r>
          </a:p>
          <a:p>
            <a:r>
              <a:rPr lang="en-US" sz="2000" dirty="0"/>
              <a:t>D. Conduct background research by visiting the Centers for Disease Control and </a:t>
            </a:r>
            <a:r>
              <a:rPr lang="en-US" sz="2000" dirty="0" smtClean="0"/>
              <a:t>Prevention's web </a:t>
            </a:r>
            <a:r>
              <a:rPr lang="en-US" sz="2000" dirty="0"/>
              <a:t>site to read about side effects of flu shots.</a:t>
            </a:r>
            <a:endParaRPr lang="en-US" dirty="0"/>
          </a:p>
        </p:txBody>
      </p:sp>
      <p:sp>
        <p:nvSpPr>
          <p:cNvPr id="4" name="Content Placeholder 3"/>
          <p:cNvSpPr>
            <a:spLocks noGrp="1"/>
          </p:cNvSpPr>
          <p:nvPr>
            <p:ph sz="half" idx="2"/>
          </p:nvPr>
        </p:nvSpPr>
        <p:spPr>
          <a:xfrm>
            <a:off x="190500" y="1522692"/>
            <a:ext cx="5314949" cy="4973358"/>
          </a:xfrm>
        </p:spPr>
        <p:txBody>
          <a:bodyPr>
            <a:noAutofit/>
          </a:bodyPr>
          <a:lstStyle/>
          <a:p>
            <a:pPr marL="0" indent="0">
              <a:buNone/>
            </a:pPr>
            <a:r>
              <a:rPr lang="en-US" sz="2400" dirty="0"/>
              <a:t>Flora is concerned because her little brother became ill at school. The doctor explains he has the flu. "I've seen an increase in flu cases among children the past few years," says the doctor. "Many children need flu shots, but their parents can't afford them." Flora decides to take action. Which should be Flora’s final step in attempting to encourage her community to provide low-cost flu shots?</a:t>
            </a:r>
          </a:p>
          <a:p>
            <a:endParaRPr lang="en-US" sz="2400" dirty="0"/>
          </a:p>
        </p:txBody>
      </p:sp>
    </p:spTree>
    <p:extLst>
      <p:ext uri="{BB962C8B-B14F-4D97-AF65-F5344CB8AC3E}">
        <p14:creationId xmlns:p14="http://schemas.microsoft.com/office/powerpoint/2010/main" val="1914377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Answer 35</a:t>
            </a:r>
            <a:endParaRPr lang="en-US" b="1" dirty="0">
              <a:solidFill>
                <a:srgbClr val="FF0000"/>
              </a:solidFill>
            </a:endParaRPr>
          </a:p>
        </p:txBody>
      </p:sp>
      <p:sp>
        <p:nvSpPr>
          <p:cNvPr id="5" name="Content Placeholder 4"/>
          <p:cNvSpPr>
            <a:spLocks noGrp="1"/>
          </p:cNvSpPr>
          <p:nvPr>
            <p:ph sz="half" idx="1"/>
          </p:nvPr>
        </p:nvSpPr>
        <p:spPr>
          <a:xfrm>
            <a:off x="5807506" y="1522692"/>
            <a:ext cx="6193994" cy="4973358"/>
          </a:xfrm>
        </p:spPr>
        <p:txBody>
          <a:bodyPr>
            <a:noAutofit/>
          </a:bodyPr>
          <a:lstStyle/>
          <a:p>
            <a:r>
              <a:rPr lang="en-US" sz="2000" dirty="0" smtClean="0"/>
              <a:t>A</a:t>
            </a:r>
            <a:r>
              <a:rPr lang="en-US" sz="2000" dirty="0" smtClean="0"/>
              <a:t>. Identify </a:t>
            </a:r>
            <a:r>
              <a:rPr lang="en-US" sz="2000" dirty="0"/>
              <a:t>public policy alternatives by talking to her doctor about options to locate funding </a:t>
            </a:r>
            <a:r>
              <a:rPr lang="en-US" sz="2000" dirty="0" smtClean="0"/>
              <a:t>for shots</a:t>
            </a:r>
            <a:r>
              <a:rPr lang="en-US" sz="2000" dirty="0"/>
              <a:t>.</a:t>
            </a:r>
          </a:p>
          <a:p>
            <a:r>
              <a:rPr lang="en-US" sz="2000" b="1" dirty="0">
                <a:solidFill>
                  <a:srgbClr val="FF0000"/>
                </a:solidFill>
              </a:rPr>
              <a:t>B. Outline her citizen-action plan to the county department of public health proposing it offer </a:t>
            </a:r>
            <a:r>
              <a:rPr lang="en-US" sz="2000" b="1" dirty="0" smtClean="0">
                <a:solidFill>
                  <a:srgbClr val="FF0000"/>
                </a:solidFill>
              </a:rPr>
              <a:t>a low-cost </a:t>
            </a:r>
            <a:r>
              <a:rPr lang="en-US" sz="2000" b="1" dirty="0">
                <a:solidFill>
                  <a:srgbClr val="FF0000"/>
                </a:solidFill>
              </a:rPr>
              <a:t>vaccination clinic.</a:t>
            </a:r>
          </a:p>
          <a:p>
            <a:r>
              <a:rPr lang="en-US" sz="2000" dirty="0"/>
              <a:t>C. Evaluate public policy alternatives by speaking to the Surgeon General's office about </a:t>
            </a:r>
            <a:r>
              <a:rPr lang="en-US" sz="2000" dirty="0" smtClean="0"/>
              <a:t>similar efforts </a:t>
            </a:r>
            <a:r>
              <a:rPr lang="en-US" sz="2000" dirty="0"/>
              <a:t>in other communities.</a:t>
            </a:r>
          </a:p>
          <a:p>
            <a:r>
              <a:rPr lang="en-US" sz="2000" dirty="0"/>
              <a:t>D. Conduct background research by visiting the Centers for Disease Control and </a:t>
            </a:r>
            <a:r>
              <a:rPr lang="en-US" sz="2000" dirty="0" smtClean="0"/>
              <a:t>Prevention's web </a:t>
            </a:r>
            <a:r>
              <a:rPr lang="en-US" sz="2000" dirty="0"/>
              <a:t>site to read about side effects of flu shots.</a:t>
            </a:r>
            <a:endParaRPr lang="en-US" dirty="0"/>
          </a:p>
        </p:txBody>
      </p:sp>
      <p:sp>
        <p:nvSpPr>
          <p:cNvPr id="4" name="Content Placeholder 3"/>
          <p:cNvSpPr>
            <a:spLocks noGrp="1"/>
          </p:cNvSpPr>
          <p:nvPr>
            <p:ph sz="half" idx="2"/>
          </p:nvPr>
        </p:nvSpPr>
        <p:spPr>
          <a:xfrm>
            <a:off x="190500" y="1522692"/>
            <a:ext cx="5314949" cy="4973358"/>
          </a:xfrm>
        </p:spPr>
        <p:txBody>
          <a:bodyPr>
            <a:noAutofit/>
          </a:bodyPr>
          <a:lstStyle/>
          <a:p>
            <a:pPr marL="0" indent="0">
              <a:buNone/>
            </a:pPr>
            <a:r>
              <a:rPr lang="en-US" sz="2400" dirty="0"/>
              <a:t>Flora is concerned because her little brother became ill at school. The doctor explains he has the flu. "I've seen an increase in flu cases among children the past few years," says the doctor. "Many children need flu shots, but their parents can't afford them." Flora decides to take action. Which should be Flora’s final step in attempting to encourage her community to provide low-cost flu shots?</a:t>
            </a:r>
          </a:p>
          <a:p>
            <a:endParaRPr lang="en-US" sz="2400" dirty="0"/>
          </a:p>
        </p:txBody>
      </p:sp>
    </p:spTree>
    <p:extLst>
      <p:ext uri="{BB962C8B-B14F-4D97-AF65-F5344CB8AC3E}">
        <p14:creationId xmlns:p14="http://schemas.microsoft.com/office/powerpoint/2010/main" val="1007280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37517"/>
            <a:ext cx="10364451" cy="714983"/>
          </a:xfrm>
        </p:spPr>
        <p:txBody>
          <a:bodyPr/>
          <a:lstStyle/>
          <a:p>
            <a:r>
              <a:rPr lang="en-US" b="1" dirty="0" smtClean="0"/>
              <a:t>Question 36</a:t>
            </a:r>
            <a:endParaRPr lang="en-US" b="1" dirty="0"/>
          </a:p>
        </p:txBody>
      </p:sp>
      <p:sp>
        <p:nvSpPr>
          <p:cNvPr id="4" name="Content Placeholder 3"/>
          <p:cNvSpPr>
            <a:spLocks noGrp="1"/>
          </p:cNvSpPr>
          <p:nvPr>
            <p:ph sz="half" idx="1"/>
          </p:nvPr>
        </p:nvSpPr>
        <p:spPr>
          <a:xfrm>
            <a:off x="285124" y="1039519"/>
            <a:ext cx="9163676" cy="585658"/>
          </a:xfrm>
        </p:spPr>
        <p:txBody>
          <a:bodyPr/>
          <a:lstStyle/>
          <a:p>
            <a:r>
              <a:rPr lang="en-US" dirty="0"/>
              <a:t>These charts compare public and private trash-collection services.</a:t>
            </a:r>
          </a:p>
        </p:txBody>
      </p:sp>
      <p:sp>
        <p:nvSpPr>
          <p:cNvPr id="5" name="Content Placeholder 4"/>
          <p:cNvSpPr>
            <a:spLocks noGrp="1"/>
          </p:cNvSpPr>
          <p:nvPr>
            <p:ph sz="half" idx="2"/>
          </p:nvPr>
        </p:nvSpPr>
        <p:spPr>
          <a:xfrm>
            <a:off x="5219700" y="1712197"/>
            <a:ext cx="6800850" cy="4955304"/>
          </a:xfrm>
        </p:spPr>
        <p:txBody>
          <a:bodyPr>
            <a:noAutofit/>
          </a:bodyPr>
          <a:lstStyle/>
          <a:p>
            <a:pPr marL="0" indent="0">
              <a:buNone/>
            </a:pPr>
            <a:r>
              <a:rPr lang="en-US" sz="2000" dirty="0"/>
              <a:t>Evelyn is preparing to speak to her fellow city council members about trash collection in the </a:t>
            </a:r>
            <a:r>
              <a:rPr lang="en-US" sz="2000" dirty="0" smtClean="0"/>
              <a:t>city. She </a:t>
            </a:r>
            <a:r>
              <a:rPr lang="en-US" sz="2000" dirty="0"/>
              <a:t>looks at a chart made by her aide. Which argument could she make in favor of using </a:t>
            </a:r>
            <a:r>
              <a:rPr lang="en-US" sz="2000" dirty="0" smtClean="0"/>
              <a:t>the current </a:t>
            </a:r>
            <a:r>
              <a:rPr lang="en-US" sz="2000" dirty="0"/>
              <a:t>city trash-collection service instead of a private service</a:t>
            </a:r>
            <a:r>
              <a:rPr lang="en-US" sz="2000" dirty="0" smtClean="0"/>
              <a:t>?</a:t>
            </a:r>
          </a:p>
          <a:p>
            <a:pPr marL="0" indent="0">
              <a:buNone/>
            </a:pPr>
            <a:endParaRPr lang="en-US" sz="2000" dirty="0"/>
          </a:p>
          <a:p>
            <a:r>
              <a:rPr lang="en-US" sz="2000" dirty="0"/>
              <a:t>A. Can replacement will be easier if the city service collects trash.</a:t>
            </a:r>
          </a:p>
          <a:p>
            <a:r>
              <a:rPr lang="en-US" sz="2000" dirty="0"/>
              <a:t>B. Recycling will increase if the city service collects trash.</a:t>
            </a:r>
          </a:p>
          <a:p>
            <a:r>
              <a:rPr lang="en-US" sz="2000" dirty="0"/>
              <a:t>C. Residents will pay less if the city service collects trash.</a:t>
            </a:r>
          </a:p>
          <a:p>
            <a:r>
              <a:rPr lang="en-US" sz="2000" dirty="0"/>
              <a:t>D. There will be more jobs available if the city service collects trash.</a:t>
            </a:r>
          </a:p>
        </p:txBody>
      </p:sp>
      <p:pic>
        <p:nvPicPr>
          <p:cNvPr id="6" name="Picture 5"/>
          <p:cNvPicPr>
            <a:picLocks noChangeAspect="1"/>
          </p:cNvPicPr>
          <p:nvPr/>
        </p:nvPicPr>
        <p:blipFill>
          <a:blip r:embed="rId2"/>
          <a:stretch>
            <a:fillRect/>
          </a:stretch>
        </p:blipFill>
        <p:spPr>
          <a:xfrm>
            <a:off x="151774" y="1779391"/>
            <a:ext cx="4881600" cy="4733895"/>
          </a:xfrm>
          <a:prstGeom prst="rect">
            <a:avLst/>
          </a:prstGeom>
        </p:spPr>
      </p:pic>
    </p:spTree>
    <p:extLst>
      <p:ext uri="{BB962C8B-B14F-4D97-AF65-F5344CB8AC3E}">
        <p14:creationId xmlns:p14="http://schemas.microsoft.com/office/powerpoint/2010/main" val="19546826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37517"/>
            <a:ext cx="10364451" cy="714983"/>
          </a:xfrm>
        </p:spPr>
        <p:txBody>
          <a:bodyPr/>
          <a:lstStyle/>
          <a:p>
            <a:r>
              <a:rPr lang="en-US" b="1" dirty="0" smtClean="0">
                <a:solidFill>
                  <a:srgbClr val="FF0000"/>
                </a:solidFill>
              </a:rPr>
              <a:t>Answer 36</a:t>
            </a:r>
            <a:endParaRPr lang="en-US" b="1" dirty="0">
              <a:solidFill>
                <a:srgbClr val="FF0000"/>
              </a:solidFill>
            </a:endParaRPr>
          </a:p>
        </p:txBody>
      </p:sp>
      <p:sp>
        <p:nvSpPr>
          <p:cNvPr id="4" name="Content Placeholder 3"/>
          <p:cNvSpPr>
            <a:spLocks noGrp="1"/>
          </p:cNvSpPr>
          <p:nvPr>
            <p:ph sz="half" idx="1"/>
          </p:nvPr>
        </p:nvSpPr>
        <p:spPr>
          <a:xfrm>
            <a:off x="285124" y="1039519"/>
            <a:ext cx="9163676" cy="585658"/>
          </a:xfrm>
        </p:spPr>
        <p:txBody>
          <a:bodyPr/>
          <a:lstStyle/>
          <a:p>
            <a:r>
              <a:rPr lang="en-US" dirty="0"/>
              <a:t>These charts compare public and private trash-collection services.</a:t>
            </a:r>
          </a:p>
        </p:txBody>
      </p:sp>
      <p:sp>
        <p:nvSpPr>
          <p:cNvPr id="5" name="Content Placeholder 4"/>
          <p:cNvSpPr>
            <a:spLocks noGrp="1"/>
          </p:cNvSpPr>
          <p:nvPr>
            <p:ph sz="half" idx="2"/>
          </p:nvPr>
        </p:nvSpPr>
        <p:spPr>
          <a:xfrm>
            <a:off x="5219700" y="1625177"/>
            <a:ext cx="6800850" cy="5042323"/>
          </a:xfrm>
        </p:spPr>
        <p:txBody>
          <a:bodyPr>
            <a:noAutofit/>
          </a:bodyPr>
          <a:lstStyle/>
          <a:p>
            <a:pPr marL="0" indent="0">
              <a:buNone/>
            </a:pPr>
            <a:r>
              <a:rPr lang="en-US" sz="2000" dirty="0"/>
              <a:t>Evelyn is preparing to speak to her fellow city council members about trash collection in the </a:t>
            </a:r>
            <a:r>
              <a:rPr lang="en-US" sz="2000" dirty="0" smtClean="0"/>
              <a:t>city. She </a:t>
            </a:r>
            <a:r>
              <a:rPr lang="en-US" sz="2000" dirty="0"/>
              <a:t>looks at a chart made by her aide. Which argument could she make in favor of using </a:t>
            </a:r>
            <a:r>
              <a:rPr lang="en-US" sz="2000" dirty="0" smtClean="0"/>
              <a:t>the current </a:t>
            </a:r>
            <a:r>
              <a:rPr lang="en-US" sz="2000" dirty="0"/>
              <a:t>city trash-collection service instead of a private service</a:t>
            </a:r>
            <a:r>
              <a:rPr lang="en-US" sz="2000" dirty="0" smtClean="0"/>
              <a:t>?</a:t>
            </a:r>
          </a:p>
          <a:p>
            <a:pPr marL="0" indent="0">
              <a:buNone/>
            </a:pPr>
            <a:endParaRPr lang="en-US" sz="2000" dirty="0"/>
          </a:p>
          <a:p>
            <a:r>
              <a:rPr lang="en-US" sz="2000" dirty="0"/>
              <a:t>A. Can replacement will be easier if the city service collects trash.</a:t>
            </a:r>
          </a:p>
          <a:p>
            <a:r>
              <a:rPr lang="en-US" sz="2000" dirty="0"/>
              <a:t>B. Recycling will increase if the city service collects trash.</a:t>
            </a:r>
          </a:p>
          <a:p>
            <a:r>
              <a:rPr lang="en-US" sz="2000" b="1" dirty="0">
                <a:solidFill>
                  <a:srgbClr val="FF0000"/>
                </a:solidFill>
              </a:rPr>
              <a:t>C. Residents will pay less if the city service collects trash.</a:t>
            </a:r>
          </a:p>
          <a:p>
            <a:r>
              <a:rPr lang="en-US" sz="2000" dirty="0"/>
              <a:t>D. There will be more jobs available if the city service collects trash.</a:t>
            </a:r>
          </a:p>
        </p:txBody>
      </p:sp>
      <p:pic>
        <p:nvPicPr>
          <p:cNvPr id="6" name="Picture 5"/>
          <p:cNvPicPr>
            <a:picLocks noChangeAspect="1"/>
          </p:cNvPicPr>
          <p:nvPr/>
        </p:nvPicPr>
        <p:blipFill>
          <a:blip r:embed="rId2"/>
          <a:stretch>
            <a:fillRect/>
          </a:stretch>
        </p:blipFill>
        <p:spPr>
          <a:xfrm>
            <a:off x="151774" y="1779391"/>
            <a:ext cx="4881600" cy="4733895"/>
          </a:xfrm>
          <a:prstGeom prst="rect">
            <a:avLst/>
          </a:prstGeom>
        </p:spPr>
      </p:pic>
    </p:spTree>
    <p:extLst>
      <p:ext uri="{BB962C8B-B14F-4D97-AF65-F5344CB8AC3E}">
        <p14:creationId xmlns:p14="http://schemas.microsoft.com/office/powerpoint/2010/main" val="4245392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8467"/>
            <a:ext cx="10364451" cy="695933"/>
          </a:xfrm>
        </p:spPr>
        <p:txBody>
          <a:bodyPr/>
          <a:lstStyle/>
          <a:p>
            <a:r>
              <a:rPr lang="en-US" b="1" dirty="0" smtClean="0"/>
              <a:t>Question 37</a:t>
            </a:r>
            <a:endParaRPr lang="en-US" b="1" dirty="0"/>
          </a:p>
        </p:txBody>
      </p:sp>
      <p:sp>
        <p:nvSpPr>
          <p:cNvPr id="3" name="Content Placeholder 2"/>
          <p:cNvSpPr>
            <a:spLocks noGrp="1"/>
          </p:cNvSpPr>
          <p:nvPr>
            <p:ph sz="half" idx="1"/>
          </p:nvPr>
        </p:nvSpPr>
        <p:spPr>
          <a:xfrm>
            <a:off x="208924" y="1109793"/>
            <a:ext cx="5144126" cy="1404808"/>
          </a:xfrm>
        </p:spPr>
        <p:txBody>
          <a:bodyPr/>
          <a:lstStyle/>
          <a:p>
            <a:r>
              <a:rPr lang="en-US" dirty="0"/>
              <a:t>Below are views for and against the increase of minimum wage in a slow economy</a:t>
            </a:r>
          </a:p>
        </p:txBody>
      </p:sp>
      <p:sp>
        <p:nvSpPr>
          <p:cNvPr id="4" name="Content Placeholder 3"/>
          <p:cNvSpPr>
            <a:spLocks noGrp="1"/>
          </p:cNvSpPr>
          <p:nvPr>
            <p:ph sz="half" idx="2"/>
          </p:nvPr>
        </p:nvSpPr>
        <p:spPr>
          <a:xfrm>
            <a:off x="4884896" y="1478070"/>
            <a:ext cx="7154703" cy="5132279"/>
          </a:xfrm>
        </p:spPr>
        <p:txBody>
          <a:bodyPr>
            <a:noAutofit/>
          </a:bodyPr>
          <a:lstStyle/>
          <a:p>
            <a:pPr marL="0" indent="0">
              <a:buNone/>
            </a:pPr>
            <a:r>
              <a:rPr lang="en-US" sz="2400" dirty="0"/>
              <a:t>Which conclusion can be drawn from the </a:t>
            </a:r>
            <a:r>
              <a:rPr lang="en-US" sz="2400" dirty="0" smtClean="0"/>
              <a:t>views?</a:t>
            </a:r>
          </a:p>
          <a:p>
            <a:pPr marL="0" indent="0">
              <a:buNone/>
            </a:pPr>
            <a:endParaRPr lang="en-US" sz="2400" dirty="0"/>
          </a:p>
          <a:p>
            <a:r>
              <a:rPr lang="en-US" sz="2400" dirty="0"/>
              <a:t>A. A slow economy puts strains on both small business owners and employees.</a:t>
            </a:r>
          </a:p>
          <a:p>
            <a:r>
              <a:rPr lang="en-US" sz="2400" dirty="0"/>
              <a:t>B. A slow economy puts more strains on small-business owners than on employees.</a:t>
            </a:r>
          </a:p>
          <a:p>
            <a:r>
              <a:rPr lang="en-US" sz="2400" dirty="0"/>
              <a:t>C. A slow economy puts more strains on employees than on small-business owners.</a:t>
            </a:r>
          </a:p>
          <a:p>
            <a:r>
              <a:rPr lang="en-US" sz="2400" dirty="0"/>
              <a:t>D. A slow economy put less strain on employees and small-business owners.</a:t>
            </a:r>
          </a:p>
        </p:txBody>
      </p:sp>
      <p:pic>
        <p:nvPicPr>
          <p:cNvPr id="5" name="Picture 4"/>
          <p:cNvPicPr>
            <a:picLocks noChangeAspect="1"/>
          </p:cNvPicPr>
          <p:nvPr/>
        </p:nvPicPr>
        <p:blipFill>
          <a:blip r:embed="rId2"/>
          <a:stretch>
            <a:fillRect/>
          </a:stretch>
        </p:blipFill>
        <p:spPr>
          <a:xfrm>
            <a:off x="146550" y="2367092"/>
            <a:ext cx="4675972" cy="4243258"/>
          </a:xfrm>
          <a:prstGeom prst="rect">
            <a:avLst/>
          </a:prstGeom>
        </p:spPr>
      </p:pic>
    </p:spTree>
    <p:extLst>
      <p:ext uri="{BB962C8B-B14F-4D97-AF65-F5344CB8AC3E}">
        <p14:creationId xmlns:p14="http://schemas.microsoft.com/office/powerpoint/2010/main" val="37193105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8467"/>
            <a:ext cx="10364451" cy="695933"/>
          </a:xfrm>
        </p:spPr>
        <p:txBody>
          <a:bodyPr/>
          <a:lstStyle/>
          <a:p>
            <a:r>
              <a:rPr lang="en-US" b="1" dirty="0" smtClean="0">
                <a:solidFill>
                  <a:srgbClr val="FF0000"/>
                </a:solidFill>
              </a:rPr>
              <a:t>Answer 37</a:t>
            </a:r>
            <a:endParaRPr lang="en-US" b="1" dirty="0">
              <a:solidFill>
                <a:srgbClr val="FF0000"/>
              </a:solidFill>
            </a:endParaRPr>
          </a:p>
        </p:txBody>
      </p:sp>
      <p:sp>
        <p:nvSpPr>
          <p:cNvPr id="3" name="Content Placeholder 2"/>
          <p:cNvSpPr>
            <a:spLocks noGrp="1"/>
          </p:cNvSpPr>
          <p:nvPr>
            <p:ph sz="half" idx="1"/>
          </p:nvPr>
        </p:nvSpPr>
        <p:spPr>
          <a:xfrm>
            <a:off x="208924" y="1109793"/>
            <a:ext cx="5144126" cy="1404808"/>
          </a:xfrm>
        </p:spPr>
        <p:txBody>
          <a:bodyPr/>
          <a:lstStyle/>
          <a:p>
            <a:r>
              <a:rPr lang="en-US" dirty="0"/>
              <a:t>Below are views for and against the increase of minimum wage in a slow economy</a:t>
            </a:r>
          </a:p>
        </p:txBody>
      </p:sp>
      <p:sp>
        <p:nvSpPr>
          <p:cNvPr id="4" name="Content Placeholder 3"/>
          <p:cNvSpPr>
            <a:spLocks noGrp="1"/>
          </p:cNvSpPr>
          <p:nvPr>
            <p:ph sz="half" idx="2"/>
          </p:nvPr>
        </p:nvSpPr>
        <p:spPr>
          <a:xfrm>
            <a:off x="5010156" y="1590804"/>
            <a:ext cx="7029443" cy="5019545"/>
          </a:xfrm>
        </p:spPr>
        <p:txBody>
          <a:bodyPr>
            <a:noAutofit/>
          </a:bodyPr>
          <a:lstStyle/>
          <a:p>
            <a:pPr marL="0" indent="0">
              <a:buNone/>
            </a:pPr>
            <a:r>
              <a:rPr lang="en-US" sz="2400" dirty="0"/>
              <a:t>Which conclusion can be drawn from the views</a:t>
            </a:r>
            <a:r>
              <a:rPr lang="en-US" sz="2400" dirty="0" smtClean="0"/>
              <a:t>?</a:t>
            </a:r>
          </a:p>
          <a:p>
            <a:pPr marL="0" indent="0">
              <a:buNone/>
            </a:pPr>
            <a:endParaRPr lang="en-US" sz="2400" dirty="0"/>
          </a:p>
          <a:p>
            <a:r>
              <a:rPr lang="en-US" sz="2400" b="1" dirty="0">
                <a:solidFill>
                  <a:srgbClr val="FF0000"/>
                </a:solidFill>
              </a:rPr>
              <a:t>A. A slow economy puts strains on both small business owners and employees.</a:t>
            </a:r>
          </a:p>
          <a:p>
            <a:r>
              <a:rPr lang="en-US" sz="2400" dirty="0"/>
              <a:t>B. A slow economy puts more strains on small-business owners than on employees.</a:t>
            </a:r>
          </a:p>
          <a:p>
            <a:r>
              <a:rPr lang="en-US" sz="2400" dirty="0"/>
              <a:t>C. A slow economy puts more strains on employees than on small-business owners.</a:t>
            </a:r>
          </a:p>
          <a:p>
            <a:r>
              <a:rPr lang="en-US" sz="2400" dirty="0"/>
              <a:t>D. A slow economy put less strain on employees and small-business owners.</a:t>
            </a:r>
          </a:p>
        </p:txBody>
      </p:sp>
      <p:pic>
        <p:nvPicPr>
          <p:cNvPr id="5" name="Picture 4"/>
          <p:cNvPicPr>
            <a:picLocks noChangeAspect="1"/>
          </p:cNvPicPr>
          <p:nvPr/>
        </p:nvPicPr>
        <p:blipFill>
          <a:blip r:embed="rId2"/>
          <a:stretch>
            <a:fillRect/>
          </a:stretch>
        </p:blipFill>
        <p:spPr>
          <a:xfrm>
            <a:off x="146550" y="2367092"/>
            <a:ext cx="4801232" cy="4243258"/>
          </a:xfrm>
          <a:prstGeom prst="rect">
            <a:avLst/>
          </a:prstGeom>
        </p:spPr>
      </p:pic>
    </p:spTree>
    <p:extLst>
      <p:ext uri="{BB962C8B-B14F-4D97-AF65-F5344CB8AC3E}">
        <p14:creationId xmlns:p14="http://schemas.microsoft.com/office/powerpoint/2010/main" val="3690806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80367"/>
            <a:ext cx="10364451" cy="714983"/>
          </a:xfrm>
        </p:spPr>
        <p:txBody>
          <a:bodyPr>
            <a:normAutofit fontScale="90000"/>
          </a:bodyPr>
          <a:lstStyle/>
          <a:p>
            <a:r>
              <a:rPr lang="en-US" b="1" dirty="0" smtClean="0"/>
              <a:t>Question 38</a:t>
            </a:r>
            <a:endParaRPr lang="en-US" b="1" dirty="0"/>
          </a:p>
        </p:txBody>
      </p:sp>
      <p:sp>
        <p:nvSpPr>
          <p:cNvPr id="5" name="Content Placeholder 4"/>
          <p:cNvSpPr>
            <a:spLocks noGrp="1"/>
          </p:cNvSpPr>
          <p:nvPr>
            <p:ph idx="1"/>
          </p:nvPr>
        </p:nvSpPr>
        <p:spPr>
          <a:xfrm>
            <a:off x="133350" y="1162050"/>
            <a:ext cx="11906250" cy="5486400"/>
          </a:xfrm>
        </p:spPr>
        <p:txBody>
          <a:bodyPr>
            <a:noAutofit/>
          </a:bodyPr>
          <a:lstStyle/>
          <a:p>
            <a:pPr marL="0" indent="0">
              <a:buNone/>
            </a:pPr>
            <a:r>
              <a:rPr lang="en-US" sz="2400" dirty="0"/>
              <a:t>Fred is a homeowner interested in conserving the desert surrounding his </a:t>
            </a:r>
            <a:r>
              <a:rPr lang="en-US" sz="2400" dirty="0" smtClean="0"/>
              <a:t>home. Michaela </a:t>
            </a:r>
            <a:r>
              <a:rPr lang="en-US" sz="2400" dirty="0"/>
              <a:t>is a nurse at the local children's hospital with three children of her </a:t>
            </a:r>
            <a:r>
              <a:rPr lang="en-US" sz="2400" dirty="0" smtClean="0"/>
              <a:t>own. Carlos </a:t>
            </a:r>
            <a:r>
              <a:rPr lang="en-US" sz="2400" dirty="0"/>
              <a:t>is the owner of a medical supply company active in the local running </a:t>
            </a:r>
            <a:r>
              <a:rPr lang="en-US" sz="2400" dirty="0" smtClean="0"/>
              <a:t>club. Gina </a:t>
            </a:r>
            <a:r>
              <a:rPr lang="en-US" sz="2400" dirty="0"/>
              <a:t>is a community college student who will soon be transferring to the local university </a:t>
            </a:r>
            <a:r>
              <a:rPr lang="en-US" sz="2400" dirty="0" smtClean="0"/>
              <a:t>to complete </a:t>
            </a:r>
            <a:r>
              <a:rPr lang="en-US" sz="2400" dirty="0"/>
              <a:t>her degree.</a:t>
            </a:r>
          </a:p>
          <a:p>
            <a:pPr marL="0" indent="0">
              <a:buNone/>
            </a:pPr>
            <a:r>
              <a:rPr lang="en-US" sz="2400" dirty="0"/>
              <a:t>Which person would be most likely to vote yes on the construction of a new hospital</a:t>
            </a:r>
            <a:r>
              <a:rPr lang="en-US" sz="2400" dirty="0" smtClean="0"/>
              <a:t>?</a:t>
            </a:r>
          </a:p>
          <a:p>
            <a:pPr marL="0" indent="0">
              <a:buNone/>
            </a:pPr>
            <a:endParaRPr lang="en-US" sz="2400" dirty="0"/>
          </a:p>
          <a:p>
            <a:r>
              <a:rPr lang="en-US" sz="2400" dirty="0"/>
              <a:t>A. Fred, because he wants the vacant lot near him to be used for construction</a:t>
            </a:r>
          </a:p>
          <a:p>
            <a:r>
              <a:rPr lang="en-US" sz="2400" dirty="0"/>
              <a:t>B. Michaela, because public funding would be split between two hospitals</a:t>
            </a:r>
          </a:p>
          <a:p>
            <a:r>
              <a:rPr lang="en-US" sz="2400" dirty="0"/>
              <a:t>C. Carlos, because he will profit from supplying the new business</a:t>
            </a:r>
          </a:p>
          <a:p>
            <a:r>
              <a:rPr lang="en-US" sz="2400" dirty="0"/>
              <a:t>D. Gina, because she will need to find work when she graduates</a:t>
            </a:r>
          </a:p>
        </p:txBody>
      </p:sp>
    </p:spTree>
    <p:extLst>
      <p:ext uri="{BB962C8B-B14F-4D97-AF65-F5344CB8AC3E}">
        <p14:creationId xmlns:p14="http://schemas.microsoft.com/office/powerpoint/2010/main" val="40924451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80367"/>
            <a:ext cx="10364451" cy="714983"/>
          </a:xfrm>
        </p:spPr>
        <p:txBody>
          <a:bodyPr>
            <a:normAutofit fontScale="90000"/>
          </a:bodyPr>
          <a:lstStyle/>
          <a:p>
            <a:r>
              <a:rPr lang="en-US" b="1" dirty="0" smtClean="0">
                <a:solidFill>
                  <a:srgbClr val="FF0000"/>
                </a:solidFill>
              </a:rPr>
              <a:t>Answer 38</a:t>
            </a:r>
            <a:endParaRPr lang="en-US" b="1" dirty="0">
              <a:solidFill>
                <a:srgbClr val="FF0000"/>
              </a:solidFill>
            </a:endParaRPr>
          </a:p>
        </p:txBody>
      </p:sp>
      <p:sp>
        <p:nvSpPr>
          <p:cNvPr id="5" name="Content Placeholder 4"/>
          <p:cNvSpPr>
            <a:spLocks noGrp="1"/>
          </p:cNvSpPr>
          <p:nvPr>
            <p:ph idx="1"/>
          </p:nvPr>
        </p:nvSpPr>
        <p:spPr>
          <a:xfrm>
            <a:off x="133350" y="1162050"/>
            <a:ext cx="11906250" cy="5486400"/>
          </a:xfrm>
        </p:spPr>
        <p:txBody>
          <a:bodyPr>
            <a:noAutofit/>
          </a:bodyPr>
          <a:lstStyle/>
          <a:p>
            <a:pPr marL="0" indent="0">
              <a:buNone/>
            </a:pPr>
            <a:r>
              <a:rPr lang="en-US" sz="2400" dirty="0"/>
              <a:t>Fred is a homeowner interested in conserving the desert surrounding his </a:t>
            </a:r>
            <a:r>
              <a:rPr lang="en-US" sz="2400" dirty="0" smtClean="0"/>
              <a:t>home. Michaela </a:t>
            </a:r>
            <a:r>
              <a:rPr lang="en-US" sz="2400" dirty="0"/>
              <a:t>is a nurse at the local children's hospital with three children of her </a:t>
            </a:r>
            <a:r>
              <a:rPr lang="en-US" sz="2400" dirty="0" smtClean="0"/>
              <a:t>own. Carlos </a:t>
            </a:r>
            <a:r>
              <a:rPr lang="en-US" sz="2400" dirty="0"/>
              <a:t>is the owner of a medical supply company active in the local running </a:t>
            </a:r>
            <a:r>
              <a:rPr lang="en-US" sz="2400" dirty="0" smtClean="0"/>
              <a:t>club. Gina </a:t>
            </a:r>
            <a:r>
              <a:rPr lang="en-US" sz="2400" dirty="0"/>
              <a:t>is a community college student who will soon be transferring to the local university </a:t>
            </a:r>
            <a:r>
              <a:rPr lang="en-US" sz="2400" dirty="0" smtClean="0"/>
              <a:t>to complete </a:t>
            </a:r>
            <a:r>
              <a:rPr lang="en-US" sz="2400" dirty="0"/>
              <a:t>her degree.</a:t>
            </a:r>
          </a:p>
          <a:p>
            <a:pPr marL="0" indent="0">
              <a:buNone/>
            </a:pPr>
            <a:r>
              <a:rPr lang="en-US" sz="2400" dirty="0"/>
              <a:t>Which person would be most likely to vote yes on the construction of a new hospital</a:t>
            </a:r>
            <a:r>
              <a:rPr lang="en-US" sz="2400" dirty="0" smtClean="0"/>
              <a:t>?</a:t>
            </a:r>
          </a:p>
          <a:p>
            <a:pPr marL="0" indent="0">
              <a:buNone/>
            </a:pPr>
            <a:endParaRPr lang="en-US" sz="2400" dirty="0"/>
          </a:p>
          <a:p>
            <a:r>
              <a:rPr lang="en-US" sz="2400" dirty="0"/>
              <a:t>A. Fred, because he wants the vacant lot near him to be used for construction</a:t>
            </a:r>
          </a:p>
          <a:p>
            <a:r>
              <a:rPr lang="en-US" sz="2400" dirty="0"/>
              <a:t>B. Michaela, because public funding would be split between two hospitals</a:t>
            </a:r>
          </a:p>
          <a:p>
            <a:r>
              <a:rPr lang="en-US" sz="2400" b="1" dirty="0">
                <a:solidFill>
                  <a:srgbClr val="FF0000"/>
                </a:solidFill>
              </a:rPr>
              <a:t>C. Carlos, because he will profit from supplying the new business</a:t>
            </a:r>
          </a:p>
          <a:p>
            <a:r>
              <a:rPr lang="en-US" sz="2400" dirty="0"/>
              <a:t>D. Gina, because she will need to find work when she graduates</a:t>
            </a:r>
          </a:p>
        </p:txBody>
      </p:sp>
    </p:spTree>
    <p:extLst>
      <p:ext uri="{BB962C8B-B14F-4D97-AF65-F5344CB8AC3E}">
        <p14:creationId xmlns:p14="http://schemas.microsoft.com/office/powerpoint/2010/main" val="82202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3717"/>
            <a:ext cx="10364451" cy="562583"/>
          </a:xfrm>
        </p:spPr>
        <p:txBody>
          <a:bodyPr>
            <a:normAutofit fontScale="90000"/>
          </a:bodyPr>
          <a:lstStyle/>
          <a:p>
            <a:r>
              <a:rPr lang="en-US" b="1" dirty="0" smtClean="0"/>
              <a:t>Question 4</a:t>
            </a:r>
            <a:endParaRPr lang="en-US" b="1" dirty="0"/>
          </a:p>
        </p:txBody>
      </p:sp>
      <p:sp>
        <p:nvSpPr>
          <p:cNvPr id="3" name="Content Placeholder 2"/>
          <p:cNvSpPr>
            <a:spLocks noGrp="1"/>
          </p:cNvSpPr>
          <p:nvPr>
            <p:ph idx="1"/>
          </p:nvPr>
        </p:nvSpPr>
        <p:spPr>
          <a:xfrm>
            <a:off x="133350" y="1123950"/>
            <a:ext cx="11887200" cy="5486400"/>
          </a:xfrm>
        </p:spPr>
        <p:txBody>
          <a:bodyPr>
            <a:noAutofit/>
          </a:bodyPr>
          <a:lstStyle/>
          <a:p>
            <a:pPr marL="0" indent="0">
              <a:buNone/>
            </a:pPr>
            <a:r>
              <a:rPr lang="en-US" dirty="0"/>
              <a:t>The Declaration of Independence included these complaints:</a:t>
            </a:r>
          </a:p>
          <a:p>
            <a:r>
              <a:rPr lang="en-US" dirty="0" smtClean="0"/>
              <a:t>Taxation </a:t>
            </a:r>
            <a:r>
              <a:rPr lang="en-US" dirty="0"/>
              <a:t>without representation</a:t>
            </a:r>
          </a:p>
          <a:p>
            <a:r>
              <a:rPr lang="en-US" dirty="0" smtClean="0"/>
              <a:t>Limiting </a:t>
            </a:r>
            <a:r>
              <a:rPr lang="en-US" dirty="0"/>
              <a:t>judicial powers</a:t>
            </a:r>
          </a:p>
          <a:p>
            <a:r>
              <a:rPr lang="en-US" dirty="0" smtClean="0"/>
              <a:t>Dissolving </a:t>
            </a:r>
            <a:r>
              <a:rPr lang="en-US" dirty="0"/>
              <a:t>local </a:t>
            </a:r>
            <a:r>
              <a:rPr lang="en-US" dirty="0" smtClean="0"/>
              <a:t>lawmaking bodies</a:t>
            </a:r>
          </a:p>
          <a:p>
            <a:endParaRPr lang="en-US" dirty="0" smtClean="0"/>
          </a:p>
          <a:p>
            <a:pPr marL="0" indent="0">
              <a:buNone/>
            </a:pPr>
            <a:r>
              <a:rPr lang="en-US" dirty="0"/>
              <a:t>Which two complaints should be added to this list?</a:t>
            </a:r>
          </a:p>
          <a:p>
            <a:r>
              <a:rPr lang="en-US" dirty="0"/>
              <a:t>A. Keeping colonists from moving west of the Appalachian Mountains; closing Chesapeake Bay</a:t>
            </a:r>
          </a:p>
          <a:p>
            <a:r>
              <a:rPr lang="en-US" dirty="0"/>
              <a:t>B. Suspending trial by jury in many cases; housing soldiers on the property of colonists</a:t>
            </a:r>
          </a:p>
          <a:p>
            <a:r>
              <a:rPr lang="en-US" dirty="0"/>
              <a:t>C. Ordering colonists to move from Native American land; refusal to buy American goods</a:t>
            </a:r>
          </a:p>
          <a:p>
            <a:r>
              <a:rPr lang="en-US" dirty="0"/>
              <a:t>D. Allowing the wealthy to avoid local laws; trading with hostile Native American tribes</a:t>
            </a:r>
          </a:p>
        </p:txBody>
      </p:sp>
    </p:spTree>
    <p:extLst>
      <p:ext uri="{BB962C8B-B14F-4D97-AF65-F5344CB8AC3E}">
        <p14:creationId xmlns:p14="http://schemas.microsoft.com/office/powerpoint/2010/main" val="36500387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166968"/>
            <a:ext cx="9404723" cy="575982"/>
          </a:xfrm>
        </p:spPr>
        <p:txBody>
          <a:bodyPr/>
          <a:lstStyle/>
          <a:p>
            <a:r>
              <a:rPr lang="en-US" b="1" dirty="0" smtClean="0"/>
              <a:t>Question 39</a:t>
            </a:r>
            <a:endParaRPr lang="en-US" b="1" dirty="0"/>
          </a:p>
        </p:txBody>
      </p:sp>
      <p:sp>
        <p:nvSpPr>
          <p:cNvPr id="3" name="Content Placeholder 2"/>
          <p:cNvSpPr>
            <a:spLocks noGrp="1"/>
          </p:cNvSpPr>
          <p:nvPr>
            <p:ph idx="1"/>
          </p:nvPr>
        </p:nvSpPr>
        <p:spPr>
          <a:xfrm>
            <a:off x="246062" y="1143000"/>
            <a:ext cx="11583988" cy="5429250"/>
          </a:xfrm>
        </p:spPr>
        <p:txBody>
          <a:bodyPr>
            <a:normAutofit lnSpcReduction="10000"/>
          </a:bodyPr>
          <a:lstStyle/>
          <a:p>
            <a:pPr marL="0" indent="0">
              <a:buNone/>
            </a:pPr>
            <a:r>
              <a:rPr lang="en-US" sz="3200" dirty="0"/>
              <a:t>Which example involves changing foreign policy</a:t>
            </a:r>
            <a:r>
              <a:rPr lang="en-US" sz="3200" dirty="0" smtClean="0"/>
              <a:t>?</a:t>
            </a:r>
          </a:p>
          <a:p>
            <a:endParaRPr lang="en-US" sz="3200" dirty="0"/>
          </a:p>
          <a:p>
            <a:r>
              <a:rPr lang="en-US" sz="3200" dirty="0"/>
              <a:t>A. Congress lifting the oil embargo on a formerly communist government</a:t>
            </a:r>
          </a:p>
          <a:p>
            <a:r>
              <a:rPr lang="en-US" sz="3200" dirty="0"/>
              <a:t>B. A Supreme Court hearing on worker discrimination based on national origin</a:t>
            </a:r>
          </a:p>
          <a:p>
            <a:r>
              <a:rPr lang="en-US" sz="3200" dirty="0"/>
              <a:t>C. Congress voting to construct an aid center in Florida for political refugees</a:t>
            </a:r>
          </a:p>
          <a:p>
            <a:r>
              <a:rPr lang="en-US" sz="3200" dirty="0"/>
              <a:t>D. A Supreme Court justice taking on a case involving his country of birth</a:t>
            </a:r>
          </a:p>
        </p:txBody>
      </p:sp>
    </p:spTree>
    <p:extLst>
      <p:ext uri="{BB962C8B-B14F-4D97-AF65-F5344CB8AC3E}">
        <p14:creationId xmlns:p14="http://schemas.microsoft.com/office/powerpoint/2010/main" val="1556410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166968"/>
            <a:ext cx="9404723" cy="575982"/>
          </a:xfrm>
        </p:spPr>
        <p:txBody>
          <a:bodyPr/>
          <a:lstStyle/>
          <a:p>
            <a:r>
              <a:rPr lang="en-US" b="1" dirty="0" smtClean="0">
                <a:solidFill>
                  <a:srgbClr val="FF0000"/>
                </a:solidFill>
              </a:rPr>
              <a:t>Answer 39</a:t>
            </a:r>
            <a:endParaRPr lang="en-US" b="1" dirty="0">
              <a:solidFill>
                <a:srgbClr val="FF0000"/>
              </a:solidFill>
            </a:endParaRPr>
          </a:p>
        </p:txBody>
      </p:sp>
      <p:sp>
        <p:nvSpPr>
          <p:cNvPr id="3" name="Content Placeholder 2"/>
          <p:cNvSpPr>
            <a:spLocks noGrp="1"/>
          </p:cNvSpPr>
          <p:nvPr>
            <p:ph idx="1"/>
          </p:nvPr>
        </p:nvSpPr>
        <p:spPr>
          <a:xfrm>
            <a:off x="246062" y="1143000"/>
            <a:ext cx="11583988" cy="5429250"/>
          </a:xfrm>
        </p:spPr>
        <p:txBody>
          <a:bodyPr>
            <a:normAutofit lnSpcReduction="10000"/>
          </a:bodyPr>
          <a:lstStyle/>
          <a:p>
            <a:pPr marL="0" indent="0">
              <a:buNone/>
            </a:pPr>
            <a:r>
              <a:rPr lang="en-US" sz="3200" dirty="0"/>
              <a:t>Which example involves changing foreign policy</a:t>
            </a:r>
            <a:r>
              <a:rPr lang="en-US" sz="3200" dirty="0" smtClean="0"/>
              <a:t>?</a:t>
            </a:r>
          </a:p>
          <a:p>
            <a:pPr marL="0" indent="0">
              <a:buNone/>
            </a:pPr>
            <a:endParaRPr lang="en-US" sz="3200" dirty="0"/>
          </a:p>
          <a:p>
            <a:r>
              <a:rPr lang="en-US" sz="3200" b="1" dirty="0">
                <a:solidFill>
                  <a:srgbClr val="FF0000"/>
                </a:solidFill>
              </a:rPr>
              <a:t>A. Congress lifting the oil embargo on a formerly communist government</a:t>
            </a:r>
          </a:p>
          <a:p>
            <a:r>
              <a:rPr lang="en-US" sz="3200" dirty="0"/>
              <a:t>B. A Supreme Court hearing on worker discrimination based on national origin</a:t>
            </a:r>
          </a:p>
          <a:p>
            <a:r>
              <a:rPr lang="en-US" sz="3200" dirty="0"/>
              <a:t>C. Congress voting to construct an aid center in Florida for political refugees</a:t>
            </a:r>
          </a:p>
          <a:p>
            <a:r>
              <a:rPr lang="en-US" sz="3200" dirty="0"/>
              <a:t>D. A Supreme Court justice taking on a case involving his country of birth</a:t>
            </a:r>
          </a:p>
        </p:txBody>
      </p:sp>
    </p:spTree>
    <p:extLst>
      <p:ext uri="{BB962C8B-B14F-4D97-AF65-F5344CB8AC3E}">
        <p14:creationId xmlns:p14="http://schemas.microsoft.com/office/powerpoint/2010/main" val="16488992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1" y="224118"/>
            <a:ext cx="9404723" cy="747432"/>
          </a:xfrm>
        </p:spPr>
        <p:txBody>
          <a:bodyPr/>
          <a:lstStyle/>
          <a:p>
            <a:r>
              <a:rPr lang="en-US" b="1" dirty="0" smtClean="0"/>
              <a:t>Question 40</a:t>
            </a:r>
            <a:endParaRPr lang="en-US" b="1" dirty="0"/>
          </a:p>
        </p:txBody>
      </p:sp>
      <p:sp>
        <p:nvSpPr>
          <p:cNvPr id="3" name="Content Placeholder 2"/>
          <p:cNvSpPr>
            <a:spLocks noGrp="1"/>
          </p:cNvSpPr>
          <p:nvPr>
            <p:ph idx="1"/>
          </p:nvPr>
        </p:nvSpPr>
        <p:spPr>
          <a:xfrm>
            <a:off x="341312" y="1390389"/>
            <a:ext cx="11545888" cy="5162811"/>
          </a:xfrm>
        </p:spPr>
        <p:txBody>
          <a:bodyPr>
            <a:noAutofit/>
          </a:bodyPr>
          <a:lstStyle/>
          <a:p>
            <a:pPr marL="0" indent="0">
              <a:buNone/>
            </a:pPr>
            <a:r>
              <a:rPr lang="en-US" sz="3600" dirty="0"/>
              <a:t>Which action involves citizen participation in the United Nations</a:t>
            </a:r>
            <a:r>
              <a:rPr lang="en-US" sz="3600" dirty="0" smtClean="0"/>
              <a:t>?</a:t>
            </a:r>
          </a:p>
          <a:p>
            <a:endParaRPr lang="en-US" sz="3600" dirty="0"/>
          </a:p>
          <a:p>
            <a:r>
              <a:rPr lang="en-US" sz="3600" dirty="0"/>
              <a:t>A. Volunteering to give tours of the grounds</a:t>
            </a:r>
          </a:p>
          <a:p>
            <a:r>
              <a:rPr lang="en-US" sz="3600" dirty="0"/>
              <a:t>B. Working as a member of UNICEF</a:t>
            </a:r>
          </a:p>
          <a:p>
            <a:r>
              <a:rPr lang="en-US" sz="3600" dirty="0"/>
              <a:t>C. Reading about current international issues</a:t>
            </a:r>
          </a:p>
          <a:p>
            <a:r>
              <a:rPr lang="en-US" sz="3600" dirty="0"/>
              <a:t>D. Teaching international relations at the local university</a:t>
            </a:r>
          </a:p>
        </p:txBody>
      </p:sp>
    </p:spTree>
    <p:extLst>
      <p:ext uri="{BB962C8B-B14F-4D97-AF65-F5344CB8AC3E}">
        <p14:creationId xmlns:p14="http://schemas.microsoft.com/office/powerpoint/2010/main" val="39813646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1" y="224118"/>
            <a:ext cx="9404723" cy="747432"/>
          </a:xfrm>
        </p:spPr>
        <p:txBody>
          <a:bodyPr/>
          <a:lstStyle/>
          <a:p>
            <a:r>
              <a:rPr lang="en-US" b="1" dirty="0" smtClean="0">
                <a:solidFill>
                  <a:srgbClr val="FF0000"/>
                </a:solidFill>
              </a:rPr>
              <a:t>Answer 40</a:t>
            </a:r>
            <a:endParaRPr lang="en-US" b="1" dirty="0">
              <a:solidFill>
                <a:srgbClr val="FF0000"/>
              </a:solidFill>
            </a:endParaRPr>
          </a:p>
        </p:txBody>
      </p:sp>
      <p:sp>
        <p:nvSpPr>
          <p:cNvPr id="3" name="Content Placeholder 2"/>
          <p:cNvSpPr>
            <a:spLocks noGrp="1"/>
          </p:cNvSpPr>
          <p:nvPr>
            <p:ph idx="1"/>
          </p:nvPr>
        </p:nvSpPr>
        <p:spPr>
          <a:xfrm>
            <a:off x="341312" y="1352811"/>
            <a:ext cx="11545888" cy="5200389"/>
          </a:xfrm>
        </p:spPr>
        <p:txBody>
          <a:bodyPr>
            <a:noAutofit/>
          </a:bodyPr>
          <a:lstStyle/>
          <a:p>
            <a:pPr marL="0" indent="0">
              <a:buNone/>
            </a:pPr>
            <a:r>
              <a:rPr lang="en-US" sz="3600" dirty="0"/>
              <a:t>Which action involves citizen participation in the United Nations</a:t>
            </a:r>
            <a:r>
              <a:rPr lang="en-US" sz="3600" dirty="0" smtClean="0"/>
              <a:t>?</a:t>
            </a:r>
          </a:p>
          <a:p>
            <a:pPr marL="0" indent="0">
              <a:buNone/>
            </a:pPr>
            <a:endParaRPr lang="en-US" sz="3600" dirty="0" smtClean="0"/>
          </a:p>
          <a:p>
            <a:r>
              <a:rPr lang="en-US" sz="3600" dirty="0" smtClean="0"/>
              <a:t>A</a:t>
            </a:r>
            <a:r>
              <a:rPr lang="en-US" sz="3600" dirty="0"/>
              <a:t>. Volunteering to give tours of the grounds</a:t>
            </a:r>
          </a:p>
          <a:p>
            <a:r>
              <a:rPr lang="en-US" sz="3600" b="1" dirty="0">
                <a:solidFill>
                  <a:srgbClr val="FF0000"/>
                </a:solidFill>
              </a:rPr>
              <a:t>B. Working as a member of UNICEF</a:t>
            </a:r>
          </a:p>
          <a:p>
            <a:r>
              <a:rPr lang="en-US" sz="3600" dirty="0"/>
              <a:t>C. Reading about current international issues</a:t>
            </a:r>
          </a:p>
          <a:p>
            <a:r>
              <a:rPr lang="en-US" sz="3600" dirty="0"/>
              <a:t>D. Teaching international relations at the local university</a:t>
            </a:r>
          </a:p>
        </p:txBody>
      </p:sp>
    </p:spTree>
    <p:extLst>
      <p:ext uri="{BB962C8B-B14F-4D97-AF65-F5344CB8AC3E}">
        <p14:creationId xmlns:p14="http://schemas.microsoft.com/office/powerpoint/2010/main" val="3392069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161" y="166968"/>
            <a:ext cx="9404723" cy="709332"/>
          </a:xfrm>
        </p:spPr>
        <p:txBody>
          <a:bodyPr/>
          <a:lstStyle/>
          <a:p>
            <a:r>
              <a:rPr lang="en-US" b="1" dirty="0" smtClean="0"/>
              <a:t>Question 41</a:t>
            </a:r>
            <a:endParaRPr lang="en-US" b="1" dirty="0"/>
          </a:p>
        </p:txBody>
      </p:sp>
      <p:sp>
        <p:nvSpPr>
          <p:cNvPr id="5" name="Content Placeholder 4"/>
          <p:cNvSpPr>
            <a:spLocks noGrp="1"/>
          </p:cNvSpPr>
          <p:nvPr>
            <p:ph sz="half" idx="1"/>
          </p:nvPr>
        </p:nvSpPr>
        <p:spPr>
          <a:xfrm>
            <a:off x="284162" y="1371601"/>
            <a:ext cx="4611688" cy="838199"/>
          </a:xfrm>
        </p:spPr>
        <p:txBody>
          <a:bodyPr/>
          <a:lstStyle/>
          <a:p>
            <a:r>
              <a:rPr lang="en-US" dirty="0"/>
              <a:t>The statement below is justification for an international action.</a:t>
            </a:r>
          </a:p>
        </p:txBody>
      </p:sp>
      <p:sp>
        <p:nvSpPr>
          <p:cNvPr id="6" name="Content Placeholder 5"/>
          <p:cNvSpPr>
            <a:spLocks noGrp="1"/>
          </p:cNvSpPr>
          <p:nvPr>
            <p:ph sz="half" idx="2"/>
          </p:nvPr>
        </p:nvSpPr>
        <p:spPr>
          <a:xfrm>
            <a:off x="4546948" y="2104372"/>
            <a:ext cx="7435503" cy="4525027"/>
          </a:xfrm>
        </p:spPr>
        <p:txBody>
          <a:bodyPr>
            <a:noAutofit/>
          </a:bodyPr>
          <a:lstStyle/>
          <a:p>
            <a:pPr marL="0" indent="0">
              <a:buNone/>
            </a:pPr>
            <a:r>
              <a:rPr lang="en-US" sz="2800" dirty="0"/>
              <a:t>Which international action is President Johnson justifying with this speech</a:t>
            </a:r>
            <a:r>
              <a:rPr lang="en-US" sz="2800" dirty="0" smtClean="0"/>
              <a:t>?</a:t>
            </a:r>
          </a:p>
          <a:p>
            <a:pPr marL="0" indent="0">
              <a:buNone/>
            </a:pPr>
            <a:endParaRPr lang="en-US" sz="2800" dirty="0"/>
          </a:p>
          <a:p>
            <a:r>
              <a:rPr lang="en-US" sz="2800" dirty="0"/>
              <a:t>A. Initiating a war to stabilize a region</a:t>
            </a:r>
          </a:p>
          <a:p>
            <a:r>
              <a:rPr lang="en-US" sz="2800" dirty="0"/>
              <a:t>B. Initiating sanctions against a country</a:t>
            </a:r>
          </a:p>
          <a:p>
            <a:r>
              <a:rPr lang="en-US" sz="2800" dirty="0"/>
              <a:t>C. Sending humanitarian aid to a country</a:t>
            </a:r>
          </a:p>
          <a:p>
            <a:r>
              <a:rPr lang="en-US" sz="2800" dirty="0"/>
              <a:t>D. Using nuclear weapons to end a war</a:t>
            </a:r>
          </a:p>
        </p:txBody>
      </p:sp>
      <p:sp>
        <p:nvSpPr>
          <p:cNvPr id="7" name="Rectangle 6"/>
          <p:cNvSpPr/>
          <p:nvPr/>
        </p:nvSpPr>
        <p:spPr>
          <a:xfrm>
            <a:off x="284161" y="2209800"/>
            <a:ext cx="4074897"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issue is the future of Southeast Asia as a whole. A threat to any</a:t>
            </a:r>
          </a:p>
          <a:p>
            <a:r>
              <a:rPr lang="en-US" sz="2400" dirty="0"/>
              <a:t>nation in that region is a threat to all, and a threat to us</a:t>
            </a:r>
            <a:r>
              <a:rPr lang="en-US" sz="2400" dirty="0" smtClean="0"/>
              <a:t>.”</a:t>
            </a:r>
          </a:p>
          <a:p>
            <a:endParaRPr lang="en-US" sz="2400" dirty="0"/>
          </a:p>
          <a:p>
            <a:r>
              <a:rPr lang="en-US" sz="2400" dirty="0"/>
              <a:t>President Lyndon Johnson in his Message to Congress (August 5, 1964)</a:t>
            </a:r>
          </a:p>
        </p:txBody>
      </p:sp>
    </p:spTree>
    <p:extLst>
      <p:ext uri="{BB962C8B-B14F-4D97-AF65-F5344CB8AC3E}">
        <p14:creationId xmlns:p14="http://schemas.microsoft.com/office/powerpoint/2010/main" val="28932356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161" y="166968"/>
            <a:ext cx="9404723" cy="709332"/>
          </a:xfrm>
        </p:spPr>
        <p:txBody>
          <a:bodyPr/>
          <a:lstStyle/>
          <a:p>
            <a:r>
              <a:rPr lang="en-US" b="1" dirty="0" smtClean="0">
                <a:solidFill>
                  <a:srgbClr val="FF0000"/>
                </a:solidFill>
              </a:rPr>
              <a:t>Answer 41</a:t>
            </a:r>
            <a:endParaRPr lang="en-US" b="1" dirty="0">
              <a:solidFill>
                <a:srgbClr val="FF0000"/>
              </a:solidFill>
            </a:endParaRPr>
          </a:p>
        </p:txBody>
      </p:sp>
      <p:sp>
        <p:nvSpPr>
          <p:cNvPr id="5" name="Content Placeholder 4"/>
          <p:cNvSpPr>
            <a:spLocks noGrp="1"/>
          </p:cNvSpPr>
          <p:nvPr>
            <p:ph sz="half" idx="1"/>
          </p:nvPr>
        </p:nvSpPr>
        <p:spPr>
          <a:xfrm>
            <a:off x="284162" y="1371601"/>
            <a:ext cx="4611688" cy="838199"/>
          </a:xfrm>
        </p:spPr>
        <p:txBody>
          <a:bodyPr/>
          <a:lstStyle/>
          <a:p>
            <a:r>
              <a:rPr lang="en-US" dirty="0"/>
              <a:t>The statement below is justification for an international action.</a:t>
            </a:r>
          </a:p>
        </p:txBody>
      </p:sp>
      <p:sp>
        <p:nvSpPr>
          <p:cNvPr id="6" name="Content Placeholder 5"/>
          <p:cNvSpPr>
            <a:spLocks noGrp="1"/>
          </p:cNvSpPr>
          <p:nvPr>
            <p:ph sz="half" idx="2"/>
          </p:nvPr>
        </p:nvSpPr>
        <p:spPr>
          <a:xfrm>
            <a:off x="4572000" y="1991638"/>
            <a:ext cx="7410451" cy="4637762"/>
          </a:xfrm>
        </p:spPr>
        <p:txBody>
          <a:bodyPr>
            <a:noAutofit/>
          </a:bodyPr>
          <a:lstStyle/>
          <a:p>
            <a:pPr marL="0" indent="0">
              <a:buNone/>
            </a:pPr>
            <a:r>
              <a:rPr lang="en-US" sz="2800" dirty="0"/>
              <a:t>Which international action is President Johnson justifying with this speech</a:t>
            </a:r>
            <a:r>
              <a:rPr lang="en-US" sz="2800" dirty="0" smtClean="0"/>
              <a:t>?</a:t>
            </a:r>
          </a:p>
          <a:p>
            <a:pPr marL="0" indent="0">
              <a:buNone/>
            </a:pPr>
            <a:endParaRPr lang="en-US" sz="2800" dirty="0"/>
          </a:p>
          <a:p>
            <a:r>
              <a:rPr lang="en-US" sz="2800" b="1" dirty="0">
                <a:solidFill>
                  <a:srgbClr val="FF0000"/>
                </a:solidFill>
              </a:rPr>
              <a:t>A. Initiating a war to stabilize a region</a:t>
            </a:r>
          </a:p>
          <a:p>
            <a:r>
              <a:rPr lang="en-US" sz="2800" dirty="0"/>
              <a:t>B. Initiating sanctions against a country</a:t>
            </a:r>
          </a:p>
          <a:p>
            <a:r>
              <a:rPr lang="en-US" sz="2800" dirty="0"/>
              <a:t>C. Sending humanitarian aid to a country</a:t>
            </a:r>
          </a:p>
          <a:p>
            <a:r>
              <a:rPr lang="en-US" sz="2800" dirty="0"/>
              <a:t>D. Using nuclear weapons to end a war</a:t>
            </a:r>
          </a:p>
        </p:txBody>
      </p:sp>
      <p:sp>
        <p:nvSpPr>
          <p:cNvPr id="7" name="Rectangle 6"/>
          <p:cNvSpPr/>
          <p:nvPr/>
        </p:nvSpPr>
        <p:spPr>
          <a:xfrm>
            <a:off x="284162" y="2209800"/>
            <a:ext cx="3974688"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issue is the future of Southeast Asia as a whole. A threat to any</a:t>
            </a:r>
          </a:p>
          <a:p>
            <a:r>
              <a:rPr lang="en-US" sz="2400" dirty="0"/>
              <a:t>nation in that region is a threat to all, and a threat to us</a:t>
            </a:r>
            <a:r>
              <a:rPr lang="en-US" sz="2400" dirty="0" smtClean="0"/>
              <a:t>.”</a:t>
            </a:r>
          </a:p>
          <a:p>
            <a:endParaRPr lang="en-US" sz="2400" dirty="0"/>
          </a:p>
          <a:p>
            <a:r>
              <a:rPr lang="en-US" sz="2400" dirty="0"/>
              <a:t>President Lyndon Johnson in his Message to Congress (August 5, 1964)</a:t>
            </a:r>
          </a:p>
        </p:txBody>
      </p:sp>
    </p:spTree>
    <p:extLst>
      <p:ext uri="{BB962C8B-B14F-4D97-AF65-F5344CB8AC3E}">
        <p14:creationId xmlns:p14="http://schemas.microsoft.com/office/powerpoint/2010/main" val="3411910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42</a:t>
            </a:r>
            <a:endParaRPr lang="en-US" b="1" dirty="0"/>
          </a:p>
        </p:txBody>
      </p:sp>
      <p:sp>
        <p:nvSpPr>
          <p:cNvPr id="5" name="Content Placeholder 4"/>
          <p:cNvSpPr>
            <a:spLocks noGrp="1"/>
          </p:cNvSpPr>
          <p:nvPr>
            <p:ph idx="1"/>
          </p:nvPr>
        </p:nvSpPr>
        <p:spPr>
          <a:xfrm>
            <a:off x="285750" y="1543050"/>
            <a:ext cx="11544300" cy="4953000"/>
          </a:xfrm>
        </p:spPr>
        <p:txBody>
          <a:bodyPr>
            <a:normAutofit lnSpcReduction="10000"/>
          </a:bodyPr>
          <a:lstStyle/>
          <a:p>
            <a:pPr marL="0" indent="0">
              <a:buNone/>
            </a:pPr>
            <a:r>
              <a:rPr lang="en-US" sz="4000" dirty="0"/>
              <a:t>What is the term for a type of government in which one person possesses unlimited power</a:t>
            </a:r>
            <a:r>
              <a:rPr lang="en-US" sz="4000" dirty="0" smtClean="0"/>
              <a:t>?</a:t>
            </a:r>
          </a:p>
          <a:p>
            <a:pPr marL="0" indent="0">
              <a:buNone/>
            </a:pPr>
            <a:endParaRPr lang="en-US" sz="4000" dirty="0"/>
          </a:p>
          <a:p>
            <a:r>
              <a:rPr lang="en-US" sz="4000" dirty="0"/>
              <a:t>A. Socialism</a:t>
            </a:r>
          </a:p>
          <a:p>
            <a:r>
              <a:rPr lang="en-US" sz="4000" dirty="0"/>
              <a:t>B. Communism</a:t>
            </a:r>
          </a:p>
          <a:p>
            <a:r>
              <a:rPr lang="en-US" sz="4000" dirty="0"/>
              <a:t>C. Democracy</a:t>
            </a:r>
          </a:p>
          <a:p>
            <a:r>
              <a:rPr lang="en-US" sz="4000" dirty="0"/>
              <a:t>D. Autocracy</a:t>
            </a:r>
          </a:p>
        </p:txBody>
      </p:sp>
    </p:spTree>
    <p:extLst>
      <p:ext uri="{BB962C8B-B14F-4D97-AF65-F5344CB8AC3E}">
        <p14:creationId xmlns:p14="http://schemas.microsoft.com/office/powerpoint/2010/main" val="17702788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Answer 42</a:t>
            </a:r>
            <a:endParaRPr lang="en-US" b="1" dirty="0">
              <a:solidFill>
                <a:srgbClr val="FF0000"/>
              </a:solidFill>
            </a:endParaRPr>
          </a:p>
        </p:txBody>
      </p:sp>
      <p:sp>
        <p:nvSpPr>
          <p:cNvPr id="5" name="Content Placeholder 4"/>
          <p:cNvSpPr>
            <a:spLocks noGrp="1"/>
          </p:cNvSpPr>
          <p:nvPr>
            <p:ph idx="1"/>
          </p:nvPr>
        </p:nvSpPr>
        <p:spPr>
          <a:xfrm>
            <a:off x="285750" y="1543050"/>
            <a:ext cx="11544300" cy="4953000"/>
          </a:xfrm>
        </p:spPr>
        <p:txBody>
          <a:bodyPr>
            <a:normAutofit lnSpcReduction="10000"/>
          </a:bodyPr>
          <a:lstStyle/>
          <a:p>
            <a:pPr marL="0" indent="0">
              <a:buNone/>
            </a:pPr>
            <a:r>
              <a:rPr lang="en-US" sz="4000" dirty="0"/>
              <a:t>What is the term for a type of government in which one person possesses unlimited power</a:t>
            </a:r>
            <a:r>
              <a:rPr lang="en-US" sz="4000" dirty="0" smtClean="0"/>
              <a:t>?</a:t>
            </a:r>
          </a:p>
          <a:p>
            <a:pPr marL="0" indent="0">
              <a:buNone/>
            </a:pPr>
            <a:endParaRPr lang="en-US" sz="4000" dirty="0"/>
          </a:p>
          <a:p>
            <a:r>
              <a:rPr lang="en-US" sz="4000" dirty="0"/>
              <a:t>A. Socialism</a:t>
            </a:r>
          </a:p>
          <a:p>
            <a:r>
              <a:rPr lang="en-US" sz="4000" dirty="0"/>
              <a:t>B. Communism</a:t>
            </a:r>
          </a:p>
          <a:p>
            <a:r>
              <a:rPr lang="en-US" sz="4000" dirty="0"/>
              <a:t>C. Democracy</a:t>
            </a:r>
          </a:p>
          <a:p>
            <a:r>
              <a:rPr lang="en-US" sz="4000" b="1" dirty="0">
                <a:solidFill>
                  <a:srgbClr val="FF0000"/>
                </a:solidFill>
              </a:rPr>
              <a:t>D. Autocracy</a:t>
            </a:r>
          </a:p>
        </p:txBody>
      </p:sp>
    </p:spTree>
    <p:extLst>
      <p:ext uri="{BB962C8B-B14F-4D97-AF65-F5344CB8AC3E}">
        <p14:creationId xmlns:p14="http://schemas.microsoft.com/office/powerpoint/2010/main" val="16888291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1" y="224118"/>
            <a:ext cx="9404723" cy="861732"/>
          </a:xfrm>
        </p:spPr>
        <p:txBody>
          <a:bodyPr/>
          <a:lstStyle/>
          <a:p>
            <a:r>
              <a:rPr lang="en-US" b="1" dirty="0" smtClean="0"/>
              <a:t>Question 43</a:t>
            </a:r>
            <a:endParaRPr lang="en-US" b="1" dirty="0"/>
          </a:p>
        </p:txBody>
      </p:sp>
      <p:sp>
        <p:nvSpPr>
          <p:cNvPr id="3" name="Content Placeholder 2"/>
          <p:cNvSpPr>
            <a:spLocks noGrp="1"/>
          </p:cNvSpPr>
          <p:nvPr>
            <p:ph idx="1"/>
          </p:nvPr>
        </p:nvSpPr>
        <p:spPr>
          <a:xfrm>
            <a:off x="190500" y="1276350"/>
            <a:ext cx="11631004" cy="5257799"/>
          </a:xfrm>
        </p:spPr>
        <p:txBody>
          <a:bodyPr>
            <a:noAutofit/>
          </a:bodyPr>
          <a:lstStyle/>
          <a:p>
            <a:pPr marL="0" indent="0">
              <a:buNone/>
            </a:pPr>
            <a:r>
              <a:rPr lang="en-US" sz="2800" dirty="0"/>
              <a:t>Kayla sat in the meeting hall </a:t>
            </a:r>
            <a:r>
              <a:rPr lang="en-US" sz="2800" dirty="0" smtClean="0"/>
              <a:t>&amp; listened </a:t>
            </a:r>
            <a:r>
              <a:rPr lang="en-US" sz="2800" dirty="0"/>
              <a:t>to the different candidates for her state's open </a:t>
            </a:r>
            <a:r>
              <a:rPr lang="en-US" sz="2800" dirty="0" smtClean="0"/>
              <a:t>Senate seat</a:t>
            </a:r>
            <a:r>
              <a:rPr lang="en-US" sz="2800" dirty="0"/>
              <a:t>. The candidates debated about their positions on issues. When Election Day came along, </a:t>
            </a:r>
            <a:r>
              <a:rPr lang="en-US" sz="2800" dirty="0" smtClean="0"/>
              <a:t>she voted </a:t>
            </a:r>
            <a:r>
              <a:rPr lang="en-US" sz="2800" dirty="0"/>
              <a:t>for the candidate she thought would best serve her community’s interests. What sort </a:t>
            </a:r>
            <a:r>
              <a:rPr lang="en-US" sz="2800" dirty="0" smtClean="0"/>
              <a:t>of government </a:t>
            </a:r>
            <a:r>
              <a:rPr lang="en-US" sz="2800" dirty="0"/>
              <a:t>does Kayla have</a:t>
            </a:r>
            <a:r>
              <a:rPr lang="en-US" sz="2800" dirty="0" smtClean="0"/>
              <a:t>?</a:t>
            </a:r>
          </a:p>
          <a:p>
            <a:endParaRPr lang="en-US" sz="2800" dirty="0"/>
          </a:p>
          <a:p>
            <a:r>
              <a:rPr lang="en-US" sz="2800" dirty="0"/>
              <a:t>A. Direct democracy</a:t>
            </a:r>
          </a:p>
          <a:p>
            <a:r>
              <a:rPr lang="en-US" sz="2800" dirty="0"/>
              <a:t>B. Representative democracy</a:t>
            </a:r>
          </a:p>
          <a:p>
            <a:r>
              <a:rPr lang="en-US" sz="2800" dirty="0"/>
              <a:t>C. Oligarchy</a:t>
            </a:r>
          </a:p>
          <a:p>
            <a:r>
              <a:rPr lang="en-US" sz="2800" dirty="0"/>
              <a:t>D. Monarchy</a:t>
            </a:r>
          </a:p>
        </p:txBody>
      </p:sp>
    </p:spTree>
    <p:extLst>
      <p:ext uri="{BB962C8B-B14F-4D97-AF65-F5344CB8AC3E}">
        <p14:creationId xmlns:p14="http://schemas.microsoft.com/office/powerpoint/2010/main" val="362924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1" y="224118"/>
            <a:ext cx="9404723" cy="861732"/>
          </a:xfrm>
        </p:spPr>
        <p:txBody>
          <a:bodyPr/>
          <a:lstStyle/>
          <a:p>
            <a:r>
              <a:rPr lang="en-US" b="1" dirty="0" smtClean="0">
                <a:solidFill>
                  <a:srgbClr val="FF0000"/>
                </a:solidFill>
              </a:rPr>
              <a:t>Answer 43</a:t>
            </a:r>
            <a:endParaRPr lang="en-US" b="1" dirty="0">
              <a:solidFill>
                <a:srgbClr val="FF0000"/>
              </a:solidFill>
            </a:endParaRPr>
          </a:p>
        </p:txBody>
      </p:sp>
      <p:sp>
        <p:nvSpPr>
          <p:cNvPr id="3" name="Content Placeholder 2"/>
          <p:cNvSpPr>
            <a:spLocks noGrp="1"/>
          </p:cNvSpPr>
          <p:nvPr>
            <p:ph idx="1"/>
          </p:nvPr>
        </p:nvSpPr>
        <p:spPr>
          <a:xfrm>
            <a:off x="190500" y="1085850"/>
            <a:ext cx="11631004" cy="5448299"/>
          </a:xfrm>
        </p:spPr>
        <p:txBody>
          <a:bodyPr>
            <a:noAutofit/>
          </a:bodyPr>
          <a:lstStyle/>
          <a:p>
            <a:pPr marL="0" indent="0">
              <a:buNone/>
            </a:pPr>
            <a:r>
              <a:rPr lang="en-US" sz="2800" dirty="0"/>
              <a:t>Kayla sat in the meeting hall </a:t>
            </a:r>
            <a:r>
              <a:rPr lang="en-US" sz="2800" dirty="0" smtClean="0"/>
              <a:t>&amp; listened </a:t>
            </a:r>
            <a:r>
              <a:rPr lang="en-US" sz="2800" dirty="0"/>
              <a:t>to the different candidates for her state's open </a:t>
            </a:r>
            <a:r>
              <a:rPr lang="en-US" sz="2800" dirty="0" smtClean="0"/>
              <a:t>Senate seat</a:t>
            </a:r>
            <a:r>
              <a:rPr lang="en-US" sz="2800" dirty="0"/>
              <a:t>. The candidates debated about their positions on issues. When Election Day came along, </a:t>
            </a:r>
            <a:r>
              <a:rPr lang="en-US" sz="2800" dirty="0" smtClean="0"/>
              <a:t>she voted </a:t>
            </a:r>
            <a:r>
              <a:rPr lang="en-US" sz="2800" dirty="0"/>
              <a:t>for the candidate she thought would best serve her community’s interests. What sort </a:t>
            </a:r>
            <a:r>
              <a:rPr lang="en-US" sz="2800" dirty="0" smtClean="0"/>
              <a:t>of government </a:t>
            </a:r>
            <a:r>
              <a:rPr lang="en-US" sz="2800" dirty="0"/>
              <a:t>does Kayla have</a:t>
            </a:r>
            <a:r>
              <a:rPr lang="en-US" sz="2800" dirty="0" smtClean="0"/>
              <a:t>?</a:t>
            </a:r>
          </a:p>
          <a:p>
            <a:endParaRPr lang="en-US" sz="2800" dirty="0"/>
          </a:p>
          <a:p>
            <a:r>
              <a:rPr lang="en-US" sz="2800" dirty="0"/>
              <a:t>A. Direct democracy</a:t>
            </a:r>
          </a:p>
          <a:p>
            <a:r>
              <a:rPr lang="en-US" sz="2800" b="1" dirty="0">
                <a:solidFill>
                  <a:srgbClr val="FF0000"/>
                </a:solidFill>
              </a:rPr>
              <a:t>B. Representative democracy</a:t>
            </a:r>
          </a:p>
          <a:p>
            <a:r>
              <a:rPr lang="en-US" sz="2800" dirty="0"/>
              <a:t>C. Oligarchy</a:t>
            </a:r>
          </a:p>
          <a:p>
            <a:r>
              <a:rPr lang="en-US" sz="2800" dirty="0"/>
              <a:t>D. Monarchy</a:t>
            </a:r>
          </a:p>
        </p:txBody>
      </p:sp>
    </p:spTree>
    <p:extLst>
      <p:ext uri="{BB962C8B-B14F-4D97-AF65-F5344CB8AC3E}">
        <p14:creationId xmlns:p14="http://schemas.microsoft.com/office/powerpoint/2010/main" val="100511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24" y="237517"/>
            <a:ext cx="10364451" cy="676883"/>
          </a:xfrm>
        </p:spPr>
        <p:txBody>
          <a:bodyPr>
            <a:normAutofit fontScale="90000"/>
          </a:bodyPr>
          <a:lstStyle/>
          <a:p>
            <a:r>
              <a:rPr lang="en-US" b="1" dirty="0" smtClean="0">
                <a:solidFill>
                  <a:srgbClr val="FF0000"/>
                </a:solidFill>
              </a:rPr>
              <a:t>Answer 4</a:t>
            </a:r>
            <a:endParaRPr lang="en-US" b="1" dirty="0">
              <a:solidFill>
                <a:srgbClr val="FF0000"/>
              </a:solidFill>
            </a:endParaRPr>
          </a:p>
        </p:txBody>
      </p:sp>
      <p:sp>
        <p:nvSpPr>
          <p:cNvPr id="3" name="Content Placeholder 2"/>
          <p:cNvSpPr>
            <a:spLocks noGrp="1"/>
          </p:cNvSpPr>
          <p:nvPr>
            <p:ph idx="1"/>
          </p:nvPr>
        </p:nvSpPr>
        <p:spPr>
          <a:xfrm>
            <a:off x="133350" y="1123950"/>
            <a:ext cx="11868150" cy="5486400"/>
          </a:xfrm>
        </p:spPr>
        <p:txBody>
          <a:bodyPr>
            <a:noAutofit/>
          </a:bodyPr>
          <a:lstStyle/>
          <a:p>
            <a:pPr marL="0" indent="0">
              <a:buNone/>
            </a:pPr>
            <a:r>
              <a:rPr lang="en-US" dirty="0"/>
              <a:t>The Declaration of Independence included these complaints:</a:t>
            </a:r>
          </a:p>
          <a:p>
            <a:r>
              <a:rPr lang="en-US" dirty="0" smtClean="0"/>
              <a:t>Taxation </a:t>
            </a:r>
            <a:r>
              <a:rPr lang="en-US" dirty="0"/>
              <a:t>without representation</a:t>
            </a:r>
          </a:p>
          <a:p>
            <a:r>
              <a:rPr lang="en-US" dirty="0" smtClean="0"/>
              <a:t>Limiting </a:t>
            </a:r>
            <a:r>
              <a:rPr lang="en-US" dirty="0"/>
              <a:t>judicial powers</a:t>
            </a:r>
          </a:p>
          <a:p>
            <a:r>
              <a:rPr lang="en-US" dirty="0" smtClean="0"/>
              <a:t>Dissolving </a:t>
            </a:r>
            <a:r>
              <a:rPr lang="en-US" dirty="0"/>
              <a:t>local </a:t>
            </a:r>
            <a:r>
              <a:rPr lang="en-US" dirty="0" smtClean="0"/>
              <a:t>lawmaking bodies</a:t>
            </a:r>
          </a:p>
          <a:p>
            <a:endParaRPr lang="en-US" dirty="0" smtClean="0"/>
          </a:p>
          <a:p>
            <a:pPr marL="0" indent="0">
              <a:buNone/>
            </a:pPr>
            <a:r>
              <a:rPr lang="en-US" dirty="0"/>
              <a:t>Which two complaints should be added to this list?</a:t>
            </a:r>
          </a:p>
          <a:p>
            <a:r>
              <a:rPr lang="en-US" dirty="0"/>
              <a:t>A. Keeping colonists from moving west of the Appalachian Mountains; closing Chesapeake Bay</a:t>
            </a:r>
          </a:p>
          <a:p>
            <a:r>
              <a:rPr lang="en-US" b="1" dirty="0">
                <a:solidFill>
                  <a:srgbClr val="FF0000"/>
                </a:solidFill>
              </a:rPr>
              <a:t>B. Suspending trial by jury in many cases; housing soldiers on the property of colonists</a:t>
            </a:r>
          </a:p>
          <a:p>
            <a:r>
              <a:rPr lang="en-US" dirty="0"/>
              <a:t>C. Ordering colonists to move from Native American land; refusal to buy American goods</a:t>
            </a:r>
          </a:p>
          <a:p>
            <a:r>
              <a:rPr lang="en-US" dirty="0"/>
              <a:t>D. Allowing the wealthy to avoid local laws; trading with hostile Native American tribes</a:t>
            </a:r>
          </a:p>
        </p:txBody>
      </p:sp>
    </p:spTree>
    <p:extLst>
      <p:ext uri="{BB962C8B-B14F-4D97-AF65-F5344CB8AC3E}">
        <p14:creationId xmlns:p14="http://schemas.microsoft.com/office/powerpoint/2010/main" val="6268293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186018"/>
            <a:ext cx="9404723" cy="671232"/>
          </a:xfrm>
        </p:spPr>
        <p:txBody>
          <a:bodyPr/>
          <a:lstStyle/>
          <a:p>
            <a:r>
              <a:rPr lang="en-US" b="1" dirty="0" smtClean="0"/>
              <a:t>Question 44</a:t>
            </a:r>
            <a:endParaRPr lang="en-US" b="1" dirty="0"/>
          </a:p>
        </p:txBody>
      </p:sp>
      <p:sp>
        <p:nvSpPr>
          <p:cNvPr id="3" name="Content Placeholder 2"/>
          <p:cNvSpPr>
            <a:spLocks noGrp="1"/>
          </p:cNvSpPr>
          <p:nvPr>
            <p:ph idx="1"/>
          </p:nvPr>
        </p:nvSpPr>
        <p:spPr>
          <a:xfrm>
            <a:off x="265112" y="1581150"/>
            <a:ext cx="11583988" cy="5029200"/>
          </a:xfrm>
        </p:spPr>
        <p:txBody>
          <a:bodyPr>
            <a:normAutofit lnSpcReduction="10000"/>
          </a:bodyPr>
          <a:lstStyle/>
          <a:p>
            <a:pPr marL="0" indent="0">
              <a:buNone/>
            </a:pPr>
            <a:r>
              <a:rPr lang="en-US" sz="4400" dirty="0"/>
              <a:t>Who has the most power in a unitary system</a:t>
            </a:r>
            <a:r>
              <a:rPr lang="en-US" sz="4400" dirty="0" smtClean="0"/>
              <a:t>?</a:t>
            </a:r>
          </a:p>
          <a:p>
            <a:endParaRPr lang="en-US" sz="4400" dirty="0"/>
          </a:p>
          <a:p>
            <a:r>
              <a:rPr lang="en-US" sz="4400" dirty="0"/>
              <a:t>A. Central government</a:t>
            </a:r>
          </a:p>
          <a:p>
            <a:r>
              <a:rPr lang="en-US" sz="4400" dirty="0"/>
              <a:t>B. Local government</a:t>
            </a:r>
          </a:p>
          <a:p>
            <a:r>
              <a:rPr lang="en-US" sz="4400" dirty="0"/>
              <a:t>C. State government</a:t>
            </a:r>
          </a:p>
          <a:p>
            <a:r>
              <a:rPr lang="en-US" sz="4400" dirty="0"/>
              <a:t>D. Regional government</a:t>
            </a:r>
          </a:p>
        </p:txBody>
      </p:sp>
    </p:spTree>
    <p:extLst>
      <p:ext uri="{BB962C8B-B14F-4D97-AF65-F5344CB8AC3E}">
        <p14:creationId xmlns:p14="http://schemas.microsoft.com/office/powerpoint/2010/main" val="2584481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186018"/>
            <a:ext cx="9404723" cy="671232"/>
          </a:xfrm>
        </p:spPr>
        <p:txBody>
          <a:bodyPr/>
          <a:lstStyle/>
          <a:p>
            <a:r>
              <a:rPr lang="en-US" b="1" dirty="0" smtClean="0">
                <a:solidFill>
                  <a:srgbClr val="FF0000"/>
                </a:solidFill>
              </a:rPr>
              <a:t>Answer 44</a:t>
            </a:r>
            <a:endParaRPr lang="en-US" b="1" dirty="0">
              <a:solidFill>
                <a:srgbClr val="FF0000"/>
              </a:solidFill>
            </a:endParaRPr>
          </a:p>
        </p:txBody>
      </p:sp>
      <p:sp>
        <p:nvSpPr>
          <p:cNvPr id="3" name="Content Placeholder 2"/>
          <p:cNvSpPr>
            <a:spLocks noGrp="1"/>
          </p:cNvSpPr>
          <p:nvPr>
            <p:ph idx="1"/>
          </p:nvPr>
        </p:nvSpPr>
        <p:spPr>
          <a:xfrm>
            <a:off x="265112" y="1581150"/>
            <a:ext cx="11583988" cy="5029200"/>
          </a:xfrm>
        </p:spPr>
        <p:txBody>
          <a:bodyPr>
            <a:normAutofit lnSpcReduction="10000"/>
          </a:bodyPr>
          <a:lstStyle/>
          <a:p>
            <a:pPr marL="0" indent="0">
              <a:buNone/>
            </a:pPr>
            <a:r>
              <a:rPr lang="en-US" sz="4400" dirty="0"/>
              <a:t>Who has the most power in a unitary system</a:t>
            </a:r>
            <a:r>
              <a:rPr lang="en-US" sz="4400" dirty="0" smtClean="0"/>
              <a:t>?</a:t>
            </a:r>
          </a:p>
          <a:p>
            <a:endParaRPr lang="en-US" sz="4400" dirty="0"/>
          </a:p>
          <a:p>
            <a:r>
              <a:rPr lang="en-US" sz="4400" b="1" dirty="0">
                <a:solidFill>
                  <a:srgbClr val="FF0000"/>
                </a:solidFill>
              </a:rPr>
              <a:t>A. Central government</a:t>
            </a:r>
          </a:p>
          <a:p>
            <a:r>
              <a:rPr lang="en-US" sz="4400" dirty="0"/>
              <a:t>B. Local government</a:t>
            </a:r>
          </a:p>
          <a:p>
            <a:r>
              <a:rPr lang="en-US" sz="4400" dirty="0"/>
              <a:t>C. State government</a:t>
            </a:r>
          </a:p>
          <a:p>
            <a:r>
              <a:rPr lang="en-US" sz="4400" dirty="0"/>
              <a:t>D. Regional government</a:t>
            </a:r>
          </a:p>
        </p:txBody>
      </p:sp>
    </p:spTree>
    <p:extLst>
      <p:ext uri="{BB962C8B-B14F-4D97-AF65-F5344CB8AC3E}">
        <p14:creationId xmlns:p14="http://schemas.microsoft.com/office/powerpoint/2010/main" val="20135260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205068"/>
            <a:ext cx="9404723" cy="690282"/>
          </a:xfrm>
        </p:spPr>
        <p:txBody>
          <a:bodyPr/>
          <a:lstStyle/>
          <a:p>
            <a:r>
              <a:rPr lang="en-US" b="1" dirty="0" smtClean="0"/>
              <a:t>Question 45</a:t>
            </a:r>
            <a:endParaRPr lang="en-US" b="1" dirty="0"/>
          </a:p>
        </p:txBody>
      </p:sp>
      <p:sp>
        <p:nvSpPr>
          <p:cNvPr id="4" name="Content Placeholder 3"/>
          <p:cNvSpPr>
            <a:spLocks noGrp="1"/>
          </p:cNvSpPr>
          <p:nvPr>
            <p:ph sz="half" idx="1"/>
          </p:nvPr>
        </p:nvSpPr>
        <p:spPr>
          <a:xfrm>
            <a:off x="265111" y="1184275"/>
            <a:ext cx="4396339" cy="871817"/>
          </a:xfrm>
        </p:spPr>
        <p:txBody>
          <a:bodyPr/>
          <a:lstStyle/>
          <a:p>
            <a:r>
              <a:rPr lang="en-US" dirty="0"/>
              <a:t>This diagram shows two different forms of government.</a:t>
            </a:r>
          </a:p>
        </p:txBody>
      </p:sp>
      <p:sp>
        <p:nvSpPr>
          <p:cNvPr id="5" name="Content Placeholder 4"/>
          <p:cNvSpPr>
            <a:spLocks noGrp="1"/>
          </p:cNvSpPr>
          <p:nvPr>
            <p:ph sz="half" idx="2"/>
          </p:nvPr>
        </p:nvSpPr>
        <p:spPr>
          <a:xfrm>
            <a:off x="6038850" y="1371600"/>
            <a:ext cx="5886451" cy="5257800"/>
          </a:xfrm>
        </p:spPr>
        <p:txBody>
          <a:bodyPr>
            <a:noAutofit/>
          </a:bodyPr>
          <a:lstStyle/>
          <a:p>
            <a:pPr marL="0" indent="0">
              <a:buNone/>
            </a:pPr>
            <a:r>
              <a:rPr lang="en-US" sz="2400" dirty="0"/>
              <a:t>Which statement completes the diagram</a:t>
            </a:r>
            <a:r>
              <a:rPr lang="en-US" sz="2400" dirty="0" smtClean="0"/>
              <a:t>?</a:t>
            </a:r>
          </a:p>
          <a:p>
            <a:pPr marL="0" indent="0">
              <a:buNone/>
            </a:pPr>
            <a:endParaRPr lang="en-US" sz="2400" dirty="0"/>
          </a:p>
          <a:p>
            <a:r>
              <a:rPr lang="en-US" sz="2400" dirty="0"/>
              <a:t>A. In a confederal system, city governments have the most power.</a:t>
            </a:r>
          </a:p>
          <a:p>
            <a:r>
              <a:rPr lang="en-US" sz="2400" dirty="0"/>
              <a:t>B. In a confederal system, international associations have the most power.</a:t>
            </a:r>
          </a:p>
          <a:p>
            <a:r>
              <a:rPr lang="en-US" sz="2400" dirty="0"/>
              <a:t>C. In a confederal system, state governments have the most power.</a:t>
            </a:r>
          </a:p>
          <a:p>
            <a:r>
              <a:rPr lang="en-US" sz="2400" dirty="0"/>
              <a:t>D. In a confederal system, the people have the most power.</a:t>
            </a:r>
          </a:p>
        </p:txBody>
      </p:sp>
      <p:pic>
        <p:nvPicPr>
          <p:cNvPr id="6" name="Picture 5"/>
          <p:cNvPicPr>
            <a:picLocks noChangeAspect="1"/>
          </p:cNvPicPr>
          <p:nvPr/>
        </p:nvPicPr>
        <p:blipFill>
          <a:blip r:embed="rId2"/>
          <a:stretch>
            <a:fillRect/>
          </a:stretch>
        </p:blipFill>
        <p:spPr>
          <a:xfrm>
            <a:off x="265111" y="2229929"/>
            <a:ext cx="5487989" cy="4026408"/>
          </a:xfrm>
          <a:prstGeom prst="rect">
            <a:avLst/>
          </a:prstGeom>
        </p:spPr>
      </p:pic>
    </p:spTree>
    <p:extLst>
      <p:ext uri="{BB962C8B-B14F-4D97-AF65-F5344CB8AC3E}">
        <p14:creationId xmlns:p14="http://schemas.microsoft.com/office/powerpoint/2010/main" val="38339462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205068"/>
            <a:ext cx="9404723" cy="690282"/>
          </a:xfrm>
        </p:spPr>
        <p:txBody>
          <a:bodyPr/>
          <a:lstStyle/>
          <a:p>
            <a:r>
              <a:rPr lang="en-US" b="1" dirty="0" smtClean="0">
                <a:solidFill>
                  <a:srgbClr val="FF0000"/>
                </a:solidFill>
              </a:rPr>
              <a:t>Answer 45</a:t>
            </a:r>
            <a:endParaRPr lang="en-US" b="1" dirty="0">
              <a:solidFill>
                <a:srgbClr val="FF0000"/>
              </a:solidFill>
            </a:endParaRPr>
          </a:p>
        </p:txBody>
      </p:sp>
      <p:sp>
        <p:nvSpPr>
          <p:cNvPr id="4" name="Content Placeholder 3"/>
          <p:cNvSpPr>
            <a:spLocks noGrp="1"/>
          </p:cNvSpPr>
          <p:nvPr>
            <p:ph sz="half" idx="1"/>
          </p:nvPr>
        </p:nvSpPr>
        <p:spPr>
          <a:xfrm>
            <a:off x="265111" y="1184275"/>
            <a:ext cx="4396339" cy="871817"/>
          </a:xfrm>
        </p:spPr>
        <p:txBody>
          <a:bodyPr/>
          <a:lstStyle/>
          <a:p>
            <a:r>
              <a:rPr lang="en-US" dirty="0"/>
              <a:t>This diagram shows two different forms of government.</a:t>
            </a:r>
          </a:p>
        </p:txBody>
      </p:sp>
      <p:sp>
        <p:nvSpPr>
          <p:cNvPr id="5" name="Content Placeholder 4"/>
          <p:cNvSpPr>
            <a:spLocks noGrp="1"/>
          </p:cNvSpPr>
          <p:nvPr>
            <p:ph sz="half" idx="2"/>
          </p:nvPr>
        </p:nvSpPr>
        <p:spPr>
          <a:xfrm>
            <a:off x="6038850" y="1371600"/>
            <a:ext cx="5886451" cy="5257800"/>
          </a:xfrm>
        </p:spPr>
        <p:txBody>
          <a:bodyPr>
            <a:noAutofit/>
          </a:bodyPr>
          <a:lstStyle/>
          <a:p>
            <a:pPr marL="0" indent="0">
              <a:buNone/>
            </a:pPr>
            <a:r>
              <a:rPr lang="en-US" sz="2400" dirty="0"/>
              <a:t>Which statement completes the diagram</a:t>
            </a:r>
            <a:r>
              <a:rPr lang="en-US" sz="2400" dirty="0" smtClean="0"/>
              <a:t>?</a:t>
            </a:r>
          </a:p>
          <a:p>
            <a:pPr marL="0" indent="0">
              <a:buNone/>
            </a:pPr>
            <a:endParaRPr lang="en-US" sz="2400" dirty="0"/>
          </a:p>
          <a:p>
            <a:r>
              <a:rPr lang="en-US" sz="2400" dirty="0"/>
              <a:t>A. In a confederal system, city governments have the most power.</a:t>
            </a:r>
          </a:p>
          <a:p>
            <a:r>
              <a:rPr lang="en-US" sz="2400" dirty="0"/>
              <a:t>B. In a confederal system, international associations have the most power.</a:t>
            </a:r>
          </a:p>
          <a:p>
            <a:r>
              <a:rPr lang="en-US" sz="2400" b="1" dirty="0">
                <a:solidFill>
                  <a:srgbClr val="FF0000"/>
                </a:solidFill>
              </a:rPr>
              <a:t>C. In a confederal system, state governments have the most power.</a:t>
            </a:r>
          </a:p>
          <a:p>
            <a:r>
              <a:rPr lang="en-US" sz="2400" dirty="0"/>
              <a:t>D. In a confederal system, the people have the most power.</a:t>
            </a:r>
          </a:p>
        </p:txBody>
      </p:sp>
      <p:pic>
        <p:nvPicPr>
          <p:cNvPr id="6" name="Picture 5"/>
          <p:cNvPicPr>
            <a:picLocks noChangeAspect="1"/>
          </p:cNvPicPr>
          <p:nvPr/>
        </p:nvPicPr>
        <p:blipFill>
          <a:blip r:embed="rId2"/>
          <a:stretch>
            <a:fillRect/>
          </a:stretch>
        </p:blipFill>
        <p:spPr>
          <a:xfrm>
            <a:off x="265111" y="2229929"/>
            <a:ext cx="5487989" cy="4026408"/>
          </a:xfrm>
          <a:prstGeom prst="rect">
            <a:avLst/>
          </a:prstGeom>
        </p:spPr>
      </p:pic>
    </p:spTree>
    <p:extLst>
      <p:ext uri="{BB962C8B-B14F-4D97-AF65-F5344CB8AC3E}">
        <p14:creationId xmlns:p14="http://schemas.microsoft.com/office/powerpoint/2010/main" val="19271270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311" y="224118"/>
            <a:ext cx="9404723" cy="633132"/>
          </a:xfrm>
        </p:spPr>
        <p:txBody>
          <a:bodyPr/>
          <a:lstStyle/>
          <a:p>
            <a:r>
              <a:rPr lang="en-US" b="1" dirty="0" smtClean="0"/>
              <a:t>Question 46</a:t>
            </a:r>
            <a:endParaRPr lang="en-US" b="1" dirty="0"/>
          </a:p>
        </p:txBody>
      </p:sp>
      <p:sp>
        <p:nvSpPr>
          <p:cNvPr id="6" name="Content Placeholder 5"/>
          <p:cNvSpPr>
            <a:spLocks noGrp="1"/>
          </p:cNvSpPr>
          <p:nvPr>
            <p:ph idx="1"/>
          </p:nvPr>
        </p:nvSpPr>
        <p:spPr>
          <a:xfrm>
            <a:off x="341312" y="1219200"/>
            <a:ext cx="11507788" cy="5334000"/>
          </a:xfrm>
        </p:spPr>
        <p:txBody>
          <a:bodyPr>
            <a:noAutofit/>
          </a:bodyPr>
          <a:lstStyle/>
          <a:p>
            <a:pPr marL="0" indent="0">
              <a:buNone/>
            </a:pPr>
            <a:r>
              <a:rPr lang="en-US" sz="2800" dirty="0"/>
              <a:t>How are the responsibilities of the legislative and executive branches of government </a:t>
            </a:r>
            <a:r>
              <a:rPr lang="en-US" sz="2800" dirty="0" smtClean="0"/>
              <a:t>different when </a:t>
            </a:r>
            <a:r>
              <a:rPr lang="en-US" sz="2800" dirty="0"/>
              <a:t>it comes to treaties</a:t>
            </a:r>
            <a:r>
              <a:rPr lang="en-US" sz="2800" dirty="0" smtClean="0"/>
              <a:t>?</a:t>
            </a:r>
          </a:p>
          <a:p>
            <a:pPr marL="0" indent="0">
              <a:buNone/>
            </a:pPr>
            <a:endParaRPr lang="en-US" sz="2800" dirty="0"/>
          </a:p>
          <a:p>
            <a:r>
              <a:rPr lang="en-US" sz="2800" dirty="0"/>
              <a:t>A. Congress proposes treaties; the president carries out foreign treaties.</a:t>
            </a:r>
          </a:p>
          <a:p>
            <a:r>
              <a:rPr lang="en-US" sz="2800" dirty="0"/>
              <a:t>B. Congress negotiates foreign treaties; the president approves treaties.</a:t>
            </a:r>
          </a:p>
          <a:p>
            <a:r>
              <a:rPr lang="en-US" sz="2800" dirty="0"/>
              <a:t>C. Congress carries out foreign treaties; the president proposes treaties.</a:t>
            </a:r>
          </a:p>
          <a:p>
            <a:r>
              <a:rPr lang="en-US" sz="2800" dirty="0"/>
              <a:t>D. Congress approves treaties; the president negotiates foreign treaties.</a:t>
            </a:r>
          </a:p>
        </p:txBody>
      </p:sp>
    </p:spTree>
    <p:extLst>
      <p:ext uri="{BB962C8B-B14F-4D97-AF65-F5344CB8AC3E}">
        <p14:creationId xmlns:p14="http://schemas.microsoft.com/office/powerpoint/2010/main" val="31546613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311" y="224118"/>
            <a:ext cx="9404723" cy="633132"/>
          </a:xfrm>
        </p:spPr>
        <p:txBody>
          <a:bodyPr/>
          <a:lstStyle/>
          <a:p>
            <a:r>
              <a:rPr lang="en-US" b="1" dirty="0" smtClean="0">
                <a:solidFill>
                  <a:srgbClr val="FF0000"/>
                </a:solidFill>
              </a:rPr>
              <a:t>Answer 46</a:t>
            </a:r>
            <a:endParaRPr lang="en-US" b="1" dirty="0">
              <a:solidFill>
                <a:srgbClr val="FF0000"/>
              </a:solidFill>
            </a:endParaRPr>
          </a:p>
        </p:txBody>
      </p:sp>
      <p:sp>
        <p:nvSpPr>
          <p:cNvPr id="6" name="Content Placeholder 5"/>
          <p:cNvSpPr>
            <a:spLocks noGrp="1"/>
          </p:cNvSpPr>
          <p:nvPr>
            <p:ph idx="1"/>
          </p:nvPr>
        </p:nvSpPr>
        <p:spPr>
          <a:xfrm>
            <a:off x="341312" y="1181100"/>
            <a:ext cx="11507788" cy="5372100"/>
          </a:xfrm>
        </p:spPr>
        <p:txBody>
          <a:bodyPr>
            <a:noAutofit/>
          </a:bodyPr>
          <a:lstStyle/>
          <a:p>
            <a:pPr marL="0" indent="0">
              <a:buNone/>
            </a:pPr>
            <a:r>
              <a:rPr lang="en-US" sz="2800" dirty="0"/>
              <a:t>How are the responsibilities of the legislative and executive branches of government </a:t>
            </a:r>
            <a:r>
              <a:rPr lang="en-US" sz="2800" dirty="0" smtClean="0"/>
              <a:t>different when </a:t>
            </a:r>
            <a:r>
              <a:rPr lang="en-US" sz="2800" dirty="0"/>
              <a:t>it comes to treaties</a:t>
            </a:r>
            <a:r>
              <a:rPr lang="en-US" sz="2800" dirty="0" smtClean="0"/>
              <a:t>?</a:t>
            </a:r>
          </a:p>
          <a:p>
            <a:pPr marL="0" indent="0">
              <a:buNone/>
            </a:pPr>
            <a:endParaRPr lang="en-US" sz="2800" dirty="0"/>
          </a:p>
          <a:p>
            <a:r>
              <a:rPr lang="en-US" sz="2800" dirty="0"/>
              <a:t>A. Congress proposes treaties; the president carries out foreign treaties.</a:t>
            </a:r>
          </a:p>
          <a:p>
            <a:r>
              <a:rPr lang="en-US" sz="2800" dirty="0"/>
              <a:t>B. Congress negotiates foreign treaties; the president approves treaties.</a:t>
            </a:r>
          </a:p>
          <a:p>
            <a:r>
              <a:rPr lang="en-US" sz="2800" dirty="0"/>
              <a:t>C. Congress carries out foreign treaties; the president proposes treaties.</a:t>
            </a:r>
          </a:p>
          <a:p>
            <a:r>
              <a:rPr lang="en-US" sz="2800" b="1" dirty="0">
                <a:solidFill>
                  <a:srgbClr val="FF0000"/>
                </a:solidFill>
              </a:rPr>
              <a:t>D. Congress approves treaties; the president negotiates foreign treaties.</a:t>
            </a:r>
          </a:p>
        </p:txBody>
      </p:sp>
    </p:spTree>
    <p:extLst>
      <p:ext uri="{BB962C8B-B14F-4D97-AF65-F5344CB8AC3E}">
        <p14:creationId xmlns:p14="http://schemas.microsoft.com/office/powerpoint/2010/main" val="6864766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2" y="205068"/>
            <a:ext cx="9404723" cy="737057"/>
          </a:xfrm>
        </p:spPr>
        <p:txBody>
          <a:bodyPr/>
          <a:lstStyle/>
          <a:p>
            <a:r>
              <a:rPr lang="en-US" b="1" dirty="0" smtClean="0"/>
              <a:t>Question 47</a:t>
            </a:r>
            <a:endParaRPr lang="en-US" b="1" dirty="0"/>
          </a:p>
        </p:txBody>
      </p:sp>
      <p:sp>
        <p:nvSpPr>
          <p:cNvPr id="4" name="Content Placeholder 3"/>
          <p:cNvSpPr>
            <a:spLocks noGrp="1"/>
          </p:cNvSpPr>
          <p:nvPr>
            <p:ph sz="half" idx="1"/>
          </p:nvPr>
        </p:nvSpPr>
        <p:spPr>
          <a:xfrm>
            <a:off x="322262" y="1189775"/>
            <a:ext cx="4396339" cy="4195763"/>
          </a:xfrm>
        </p:spPr>
        <p:txBody>
          <a:bodyPr>
            <a:normAutofit lnSpcReduction="10000"/>
          </a:bodyPr>
          <a:lstStyle/>
          <a:p>
            <a:r>
              <a:rPr lang="en-US" dirty="0"/>
              <a:t>The newspaper headline below describes an event in U.S. history.</a:t>
            </a:r>
          </a:p>
        </p:txBody>
      </p:sp>
      <p:sp>
        <p:nvSpPr>
          <p:cNvPr id="5" name="Content Placeholder 4"/>
          <p:cNvSpPr>
            <a:spLocks noGrp="1"/>
          </p:cNvSpPr>
          <p:nvPr>
            <p:ph sz="half" idx="2"/>
          </p:nvPr>
        </p:nvSpPr>
        <p:spPr>
          <a:xfrm>
            <a:off x="5524501" y="1390650"/>
            <a:ext cx="6286500" cy="5105400"/>
          </a:xfrm>
        </p:spPr>
        <p:txBody>
          <a:bodyPr>
            <a:normAutofit lnSpcReduction="10000"/>
          </a:bodyPr>
          <a:lstStyle/>
          <a:p>
            <a:pPr marL="0" indent="0">
              <a:buNone/>
            </a:pPr>
            <a:r>
              <a:rPr lang="en-US" sz="2800" dirty="0"/>
              <a:t>Which parts of the national government participated in the process described in the </a:t>
            </a:r>
            <a:r>
              <a:rPr lang="en-US" sz="2800" dirty="0" smtClean="0"/>
              <a:t>newspaper headline</a:t>
            </a:r>
            <a:r>
              <a:rPr lang="en-US" sz="2800" dirty="0" smtClean="0"/>
              <a:t>?</a:t>
            </a:r>
          </a:p>
          <a:p>
            <a:pPr marL="0" indent="0">
              <a:buNone/>
            </a:pPr>
            <a:endParaRPr lang="en-US" sz="2800" dirty="0"/>
          </a:p>
          <a:p>
            <a:r>
              <a:rPr lang="en-US" sz="2800" dirty="0"/>
              <a:t>A. Senate and president</a:t>
            </a:r>
          </a:p>
          <a:p>
            <a:r>
              <a:rPr lang="en-US" sz="2800" dirty="0"/>
              <a:t>B. House of Representatives and Senate</a:t>
            </a:r>
          </a:p>
          <a:p>
            <a:r>
              <a:rPr lang="en-US" sz="2800" dirty="0"/>
              <a:t>C. Supreme Court and president</a:t>
            </a:r>
          </a:p>
          <a:p>
            <a:r>
              <a:rPr lang="en-US" sz="2800" dirty="0"/>
              <a:t>D. Supreme Court and House of Representatives</a:t>
            </a:r>
          </a:p>
        </p:txBody>
      </p:sp>
      <p:pic>
        <p:nvPicPr>
          <p:cNvPr id="6" name="Picture 5"/>
          <p:cNvPicPr>
            <a:picLocks noChangeAspect="1"/>
          </p:cNvPicPr>
          <p:nvPr/>
        </p:nvPicPr>
        <p:blipFill>
          <a:blip r:embed="rId2"/>
          <a:stretch>
            <a:fillRect/>
          </a:stretch>
        </p:blipFill>
        <p:spPr>
          <a:xfrm>
            <a:off x="322262" y="2227542"/>
            <a:ext cx="4857547" cy="3792258"/>
          </a:xfrm>
          <a:prstGeom prst="rect">
            <a:avLst/>
          </a:prstGeom>
        </p:spPr>
      </p:pic>
    </p:spTree>
    <p:extLst>
      <p:ext uri="{BB962C8B-B14F-4D97-AF65-F5344CB8AC3E}">
        <p14:creationId xmlns:p14="http://schemas.microsoft.com/office/powerpoint/2010/main" val="4070444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2" y="205068"/>
            <a:ext cx="9404723" cy="737057"/>
          </a:xfrm>
        </p:spPr>
        <p:txBody>
          <a:bodyPr/>
          <a:lstStyle/>
          <a:p>
            <a:r>
              <a:rPr lang="en-US" b="1" dirty="0" smtClean="0">
                <a:solidFill>
                  <a:srgbClr val="FF0000"/>
                </a:solidFill>
              </a:rPr>
              <a:t>Answer 47</a:t>
            </a:r>
            <a:endParaRPr lang="en-US" b="1" dirty="0">
              <a:solidFill>
                <a:srgbClr val="FF0000"/>
              </a:solidFill>
            </a:endParaRPr>
          </a:p>
        </p:txBody>
      </p:sp>
      <p:sp>
        <p:nvSpPr>
          <p:cNvPr id="4" name="Content Placeholder 3"/>
          <p:cNvSpPr>
            <a:spLocks noGrp="1"/>
          </p:cNvSpPr>
          <p:nvPr>
            <p:ph sz="half" idx="1"/>
          </p:nvPr>
        </p:nvSpPr>
        <p:spPr>
          <a:xfrm>
            <a:off x="322262" y="1189775"/>
            <a:ext cx="4396339" cy="4195763"/>
          </a:xfrm>
        </p:spPr>
        <p:txBody>
          <a:bodyPr>
            <a:normAutofit lnSpcReduction="10000"/>
          </a:bodyPr>
          <a:lstStyle/>
          <a:p>
            <a:r>
              <a:rPr lang="en-US" dirty="0"/>
              <a:t>The newspaper headline below describes an event in U.S. history.</a:t>
            </a:r>
          </a:p>
        </p:txBody>
      </p:sp>
      <p:sp>
        <p:nvSpPr>
          <p:cNvPr id="5" name="Content Placeholder 4"/>
          <p:cNvSpPr>
            <a:spLocks noGrp="1"/>
          </p:cNvSpPr>
          <p:nvPr>
            <p:ph sz="half" idx="2"/>
          </p:nvPr>
        </p:nvSpPr>
        <p:spPr>
          <a:xfrm>
            <a:off x="5524501" y="1390650"/>
            <a:ext cx="6286500" cy="5105400"/>
          </a:xfrm>
        </p:spPr>
        <p:txBody>
          <a:bodyPr>
            <a:normAutofit lnSpcReduction="10000"/>
          </a:bodyPr>
          <a:lstStyle/>
          <a:p>
            <a:pPr marL="0" indent="0">
              <a:buNone/>
            </a:pPr>
            <a:r>
              <a:rPr lang="en-US" sz="2800" dirty="0"/>
              <a:t>Which parts of the national government participated in the process described in the </a:t>
            </a:r>
            <a:r>
              <a:rPr lang="en-US" sz="2800" dirty="0" smtClean="0"/>
              <a:t>newspaper headline</a:t>
            </a:r>
            <a:r>
              <a:rPr lang="en-US" sz="2800" dirty="0" smtClean="0"/>
              <a:t>?</a:t>
            </a:r>
          </a:p>
          <a:p>
            <a:endParaRPr lang="en-US" sz="2800" dirty="0"/>
          </a:p>
          <a:p>
            <a:r>
              <a:rPr lang="en-US" sz="2800" b="1" dirty="0">
                <a:solidFill>
                  <a:srgbClr val="FF0000"/>
                </a:solidFill>
              </a:rPr>
              <a:t>A. Senate and president</a:t>
            </a:r>
          </a:p>
          <a:p>
            <a:r>
              <a:rPr lang="en-US" sz="2800" dirty="0"/>
              <a:t>B. House of Representatives and Senate</a:t>
            </a:r>
          </a:p>
          <a:p>
            <a:r>
              <a:rPr lang="en-US" sz="2800" dirty="0"/>
              <a:t>C. Supreme Court and president</a:t>
            </a:r>
          </a:p>
          <a:p>
            <a:r>
              <a:rPr lang="en-US" sz="2800" dirty="0"/>
              <a:t>D. Supreme Court and House of Representatives</a:t>
            </a:r>
          </a:p>
        </p:txBody>
      </p:sp>
      <p:pic>
        <p:nvPicPr>
          <p:cNvPr id="6" name="Picture 5"/>
          <p:cNvPicPr>
            <a:picLocks noChangeAspect="1"/>
          </p:cNvPicPr>
          <p:nvPr/>
        </p:nvPicPr>
        <p:blipFill>
          <a:blip r:embed="rId2"/>
          <a:stretch>
            <a:fillRect/>
          </a:stretch>
        </p:blipFill>
        <p:spPr>
          <a:xfrm>
            <a:off x="322262" y="2227542"/>
            <a:ext cx="4857547" cy="3792258"/>
          </a:xfrm>
          <a:prstGeom prst="rect">
            <a:avLst/>
          </a:prstGeom>
        </p:spPr>
      </p:pic>
    </p:spTree>
    <p:extLst>
      <p:ext uri="{BB962C8B-B14F-4D97-AF65-F5344CB8AC3E}">
        <p14:creationId xmlns:p14="http://schemas.microsoft.com/office/powerpoint/2010/main" val="30210777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211" y="205068"/>
            <a:ext cx="9404723" cy="690282"/>
          </a:xfrm>
        </p:spPr>
        <p:txBody>
          <a:bodyPr/>
          <a:lstStyle/>
          <a:p>
            <a:r>
              <a:rPr lang="en-US" b="1" dirty="0" smtClean="0"/>
              <a:t>Question 48</a:t>
            </a:r>
            <a:endParaRPr lang="en-US" b="1" dirty="0"/>
          </a:p>
        </p:txBody>
      </p:sp>
      <p:sp>
        <p:nvSpPr>
          <p:cNvPr id="6" name="Content Placeholder 5"/>
          <p:cNvSpPr>
            <a:spLocks noGrp="1"/>
          </p:cNvSpPr>
          <p:nvPr>
            <p:ph idx="1"/>
          </p:nvPr>
        </p:nvSpPr>
        <p:spPr>
          <a:xfrm>
            <a:off x="152400" y="1428750"/>
            <a:ext cx="11811000" cy="5143500"/>
          </a:xfrm>
        </p:spPr>
        <p:txBody>
          <a:bodyPr>
            <a:noAutofit/>
          </a:bodyPr>
          <a:lstStyle/>
          <a:p>
            <a:pPr marL="0" indent="0">
              <a:buNone/>
            </a:pPr>
            <a:r>
              <a:rPr lang="en-US" sz="3200" dirty="0"/>
              <a:t>Which statement describes a difference between the state and federal </a:t>
            </a:r>
            <a:r>
              <a:rPr lang="en-US" sz="3200" dirty="0" smtClean="0"/>
              <a:t>governments </a:t>
            </a:r>
            <a:r>
              <a:rPr lang="en-US" sz="3200" dirty="0"/>
              <a:t>under </a:t>
            </a:r>
            <a:r>
              <a:rPr lang="en-US" sz="3200" dirty="0" smtClean="0"/>
              <a:t>the U.S</a:t>
            </a:r>
            <a:r>
              <a:rPr lang="en-US" sz="3200" dirty="0"/>
              <a:t>. Constitution</a:t>
            </a:r>
            <a:r>
              <a:rPr lang="en-US" sz="3200" dirty="0" smtClean="0"/>
              <a:t>?</a:t>
            </a:r>
          </a:p>
          <a:p>
            <a:pPr marL="0" indent="0">
              <a:buNone/>
            </a:pPr>
            <a:endParaRPr lang="en-US" sz="3200" dirty="0"/>
          </a:p>
          <a:p>
            <a:r>
              <a:rPr lang="en-US" sz="3200" dirty="0"/>
              <a:t>A. Only the federal government provides for public welfare.</a:t>
            </a:r>
          </a:p>
          <a:p>
            <a:r>
              <a:rPr lang="en-US" sz="3200" dirty="0"/>
              <a:t>B. Only the federal government charters banks.</a:t>
            </a:r>
          </a:p>
          <a:p>
            <a:r>
              <a:rPr lang="en-US" sz="3200" dirty="0"/>
              <a:t>C. Only the federal government borrows money.</a:t>
            </a:r>
          </a:p>
          <a:p>
            <a:r>
              <a:rPr lang="en-US" sz="3200" dirty="0"/>
              <a:t>D. Only the federal government regulates interstate trade.</a:t>
            </a:r>
          </a:p>
        </p:txBody>
      </p:sp>
    </p:spTree>
    <p:extLst>
      <p:ext uri="{BB962C8B-B14F-4D97-AF65-F5344CB8AC3E}">
        <p14:creationId xmlns:p14="http://schemas.microsoft.com/office/powerpoint/2010/main" val="2084670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211" y="205068"/>
            <a:ext cx="9404723" cy="690282"/>
          </a:xfrm>
        </p:spPr>
        <p:txBody>
          <a:bodyPr/>
          <a:lstStyle/>
          <a:p>
            <a:r>
              <a:rPr lang="en-US" b="1" dirty="0" smtClean="0">
                <a:solidFill>
                  <a:srgbClr val="FF0000"/>
                </a:solidFill>
              </a:rPr>
              <a:t>Answer 48</a:t>
            </a:r>
            <a:endParaRPr lang="en-US" b="1" dirty="0">
              <a:solidFill>
                <a:srgbClr val="FF0000"/>
              </a:solidFill>
            </a:endParaRPr>
          </a:p>
        </p:txBody>
      </p:sp>
      <p:sp>
        <p:nvSpPr>
          <p:cNvPr id="6" name="Content Placeholder 5"/>
          <p:cNvSpPr>
            <a:spLocks noGrp="1"/>
          </p:cNvSpPr>
          <p:nvPr>
            <p:ph idx="1"/>
          </p:nvPr>
        </p:nvSpPr>
        <p:spPr>
          <a:xfrm>
            <a:off x="152400" y="1428750"/>
            <a:ext cx="11811000" cy="5143500"/>
          </a:xfrm>
        </p:spPr>
        <p:txBody>
          <a:bodyPr>
            <a:noAutofit/>
          </a:bodyPr>
          <a:lstStyle/>
          <a:p>
            <a:pPr marL="0" indent="0">
              <a:buNone/>
            </a:pPr>
            <a:r>
              <a:rPr lang="en-US" sz="3200" dirty="0"/>
              <a:t>Which statement describes a difference between the state and federal </a:t>
            </a:r>
            <a:r>
              <a:rPr lang="en-US" sz="3200" dirty="0" smtClean="0"/>
              <a:t>governments </a:t>
            </a:r>
            <a:r>
              <a:rPr lang="en-US" sz="3200" dirty="0"/>
              <a:t>under </a:t>
            </a:r>
            <a:r>
              <a:rPr lang="en-US" sz="3200" dirty="0" smtClean="0"/>
              <a:t>the U.S</a:t>
            </a:r>
            <a:r>
              <a:rPr lang="en-US" sz="3200" dirty="0"/>
              <a:t>. Constitution</a:t>
            </a:r>
            <a:r>
              <a:rPr lang="en-US" sz="3200" dirty="0" smtClean="0"/>
              <a:t>?</a:t>
            </a:r>
          </a:p>
          <a:p>
            <a:pPr marL="0" indent="0">
              <a:buNone/>
            </a:pPr>
            <a:endParaRPr lang="en-US" sz="3200" dirty="0"/>
          </a:p>
          <a:p>
            <a:r>
              <a:rPr lang="en-US" sz="3200" dirty="0"/>
              <a:t>A. Only the federal government provides for public welfare.</a:t>
            </a:r>
          </a:p>
          <a:p>
            <a:r>
              <a:rPr lang="en-US" sz="3200" dirty="0"/>
              <a:t>B. Only the federal government charters banks.</a:t>
            </a:r>
          </a:p>
          <a:p>
            <a:r>
              <a:rPr lang="en-US" sz="3200" dirty="0"/>
              <a:t>C. Only the federal government borrows money.</a:t>
            </a:r>
          </a:p>
          <a:p>
            <a:r>
              <a:rPr lang="en-US" sz="3200" b="1" dirty="0">
                <a:solidFill>
                  <a:srgbClr val="FF0000"/>
                </a:solidFill>
              </a:rPr>
              <a:t>D. Only the federal government regulates interstate trade.</a:t>
            </a:r>
          </a:p>
        </p:txBody>
      </p:sp>
    </p:spTree>
    <p:extLst>
      <p:ext uri="{BB962C8B-B14F-4D97-AF65-F5344CB8AC3E}">
        <p14:creationId xmlns:p14="http://schemas.microsoft.com/office/powerpoint/2010/main" val="3431546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772</TotalTime>
  <Words>8583</Words>
  <Application>Microsoft Office PowerPoint</Application>
  <PresentationFormat>Widescreen</PresentationFormat>
  <Paragraphs>962</Paragraphs>
  <Slides>114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114</vt:i4>
      </vt:variant>
    </vt:vector>
  </HeadingPairs>
  <TitlesOfParts>
    <vt:vector size="119" baseType="lpstr">
      <vt:lpstr>Arial</vt:lpstr>
      <vt:lpstr>Century Gothic</vt:lpstr>
      <vt:lpstr>TimesNewRomanPSMT</vt:lpstr>
      <vt:lpstr>Wingdings 3</vt:lpstr>
      <vt:lpstr>Ion</vt:lpstr>
      <vt:lpstr>END-OF-COURSE  PRACTICE QUESTIONS</vt:lpstr>
      <vt:lpstr>Question 1</vt:lpstr>
      <vt:lpstr>Answer 1</vt:lpstr>
      <vt:lpstr>Question 2</vt:lpstr>
      <vt:lpstr>Answer 2</vt:lpstr>
      <vt:lpstr>Question 3</vt:lpstr>
      <vt:lpstr>Answer 3</vt:lpstr>
      <vt:lpstr>Question 4</vt:lpstr>
      <vt:lpstr>Answer 4</vt:lpstr>
      <vt:lpstr>Question 5</vt:lpstr>
      <vt:lpstr>Answer 5</vt:lpstr>
      <vt:lpstr>Question 6</vt:lpstr>
      <vt:lpstr>Answer 6</vt:lpstr>
      <vt:lpstr>Question 7</vt:lpstr>
      <vt:lpstr>Answer 7</vt:lpstr>
      <vt:lpstr>Question 8 </vt:lpstr>
      <vt:lpstr>Answer 8 </vt:lpstr>
      <vt:lpstr>Question 9</vt:lpstr>
      <vt:lpstr>Answer 9</vt:lpstr>
      <vt:lpstr>Question 10</vt:lpstr>
      <vt:lpstr>Answer 10</vt:lpstr>
      <vt:lpstr>Question 11</vt:lpstr>
      <vt:lpstr>Answer 11</vt:lpstr>
      <vt:lpstr>Question 12</vt:lpstr>
      <vt:lpstr>Answer 12</vt:lpstr>
      <vt:lpstr>Question 13</vt:lpstr>
      <vt:lpstr>Answer 13</vt:lpstr>
      <vt:lpstr>Question 14</vt:lpstr>
      <vt:lpstr>Answer 14</vt:lpstr>
      <vt:lpstr>Question 15</vt:lpstr>
      <vt:lpstr>Answer 15</vt:lpstr>
      <vt:lpstr>Question 16</vt:lpstr>
      <vt:lpstr>Answer 16</vt:lpstr>
      <vt:lpstr>Question 17</vt:lpstr>
      <vt:lpstr>Answer 17</vt:lpstr>
      <vt:lpstr>Question 18</vt:lpstr>
      <vt:lpstr>Answer 18</vt:lpstr>
      <vt:lpstr>Question 19</vt:lpstr>
      <vt:lpstr>Answer 19</vt:lpstr>
      <vt:lpstr>Question 20 </vt:lpstr>
      <vt:lpstr>Answer 20 </vt:lpstr>
      <vt:lpstr>Question 21</vt:lpstr>
      <vt:lpstr>Answer 21</vt:lpstr>
      <vt:lpstr>Question 22</vt:lpstr>
      <vt:lpstr>Answer 22</vt:lpstr>
      <vt:lpstr>Question 23</vt:lpstr>
      <vt:lpstr>Answer 23</vt:lpstr>
      <vt:lpstr>Question 24</vt:lpstr>
      <vt:lpstr>Answer 24</vt:lpstr>
      <vt:lpstr>Question 25</vt:lpstr>
      <vt:lpstr>Answer 25</vt:lpstr>
      <vt:lpstr>Question 26</vt:lpstr>
      <vt:lpstr>Answer 26</vt:lpstr>
      <vt:lpstr>Question 27</vt:lpstr>
      <vt:lpstr>Answer 27</vt:lpstr>
      <vt:lpstr>Question 28</vt:lpstr>
      <vt:lpstr>Answer 28</vt:lpstr>
      <vt:lpstr>Question 29</vt:lpstr>
      <vt:lpstr>Answer 29</vt:lpstr>
      <vt:lpstr>Question 30</vt:lpstr>
      <vt:lpstr>Answer 30</vt:lpstr>
      <vt:lpstr>Question 30</vt:lpstr>
      <vt:lpstr>Answer 30</vt:lpstr>
      <vt:lpstr>Question 31</vt:lpstr>
      <vt:lpstr>Answer 31</vt:lpstr>
      <vt:lpstr>Question 32</vt:lpstr>
      <vt:lpstr>Answer 32</vt:lpstr>
      <vt:lpstr>Question 33</vt:lpstr>
      <vt:lpstr>Answer 33</vt:lpstr>
      <vt:lpstr>Question 34</vt:lpstr>
      <vt:lpstr>Answer 34</vt:lpstr>
      <vt:lpstr>Question 35</vt:lpstr>
      <vt:lpstr>Answer 35</vt:lpstr>
      <vt:lpstr>Question 36</vt:lpstr>
      <vt:lpstr>Answer 36</vt:lpstr>
      <vt:lpstr>Question 37</vt:lpstr>
      <vt:lpstr>Answer 37</vt:lpstr>
      <vt:lpstr>Question 38</vt:lpstr>
      <vt:lpstr>Answer 38</vt:lpstr>
      <vt:lpstr>Question 39</vt:lpstr>
      <vt:lpstr>Answer 39</vt:lpstr>
      <vt:lpstr>Question 40</vt:lpstr>
      <vt:lpstr>Answer 40</vt:lpstr>
      <vt:lpstr>Question 41</vt:lpstr>
      <vt:lpstr>Answer 41</vt:lpstr>
      <vt:lpstr>Question 42</vt:lpstr>
      <vt:lpstr>Answer 42</vt:lpstr>
      <vt:lpstr>Question 43</vt:lpstr>
      <vt:lpstr>Answer 43</vt:lpstr>
      <vt:lpstr>Question 44</vt:lpstr>
      <vt:lpstr>Answer 44</vt:lpstr>
      <vt:lpstr>Question 45</vt:lpstr>
      <vt:lpstr>Answer 45</vt:lpstr>
      <vt:lpstr>Question 46</vt:lpstr>
      <vt:lpstr>Answer 46</vt:lpstr>
      <vt:lpstr>Question 47</vt:lpstr>
      <vt:lpstr>Answer 47</vt:lpstr>
      <vt:lpstr>Question 48</vt:lpstr>
      <vt:lpstr>Answer 48</vt:lpstr>
      <vt:lpstr>Question 49</vt:lpstr>
      <vt:lpstr>Answer 49</vt:lpstr>
      <vt:lpstr>Question 50</vt:lpstr>
      <vt:lpstr>Answer 50</vt:lpstr>
      <vt:lpstr>Question 51</vt:lpstr>
      <vt:lpstr>Answer 51</vt:lpstr>
      <vt:lpstr>Question 52</vt:lpstr>
      <vt:lpstr>Answer 52</vt:lpstr>
      <vt:lpstr>Question 53</vt:lpstr>
      <vt:lpstr>Answer 53</vt:lpstr>
      <vt:lpstr>Question 54</vt:lpstr>
      <vt:lpstr>Answer 54</vt:lpstr>
      <vt:lpstr>Question 55</vt:lpstr>
      <vt:lpstr>Answer 55</vt:lpstr>
      <vt:lpstr>Source: FLVS.net – Florida Virtual School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Eoc practice questions</dc:title>
  <dc:creator>Andrew Rappaport</dc:creator>
  <cp:lastModifiedBy>Rappaport, Andrew</cp:lastModifiedBy>
  <cp:revision>46</cp:revision>
  <dcterms:created xsi:type="dcterms:W3CDTF">2015-03-25T17:40:10Z</dcterms:created>
  <dcterms:modified xsi:type="dcterms:W3CDTF">2015-03-27T15:33:22Z</dcterms:modified>
</cp:coreProperties>
</file>