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0" r:id="rId2"/>
  </p:sldMasterIdLst>
  <p:notesMasterIdLst>
    <p:notesMasterId r:id="rId28"/>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9" r:id="rId15"/>
    <p:sldId id="270" r:id="rId16"/>
    <p:sldId id="272" r:id="rId17"/>
    <p:sldId id="273" r:id="rId18"/>
    <p:sldId id="274" r:id="rId19"/>
    <p:sldId id="275" r:id="rId20"/>
    <p:sldId id="276" r:id="rId21"/>
    <p:sldId id="277" r:id="rId22"/>
    <p:sldId id="278" r:id="rId23"/>
    <p:sldId id="279" r:id="rId24"/>
    <p:sldId id="280" r:id="rId25"/>
    <p:sldId id="281" r:id="rId26"/>
    <p:sldId id="27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154B975-182F-4B3A-9041-D16524CBBC2A}">
          <p14:sldIdLst>
            <p14:sldId id="256"/>
          </p14:sldIdLst>
        </p14:section>
        <p14:section name="Untitled Section" id="{056EF71E-DE62-4167-B1B7-087F7EB9B1CC}">
          <p14:sldIdLst>
            <p14:sldId id="257"/>
            <p14:sldId id="258"/>
            <p14:sldId id="259"/>
            <p14:sldId id="260"/>
            <p14:sldId id="261"/>
            <p14:sldId id="262"/>
            <p14:sldId id="263"/>
            <p14:sldId id="264"/>
            <p14:sldId id="265"/>
            <p14:sldId id="266"/>
            <p14:sldId id="267"/>
            <p14:sldId id="269"/>
            <p14:sldId id="270"/>
            <p14:sldId id="272"/>
            <p14:sldId id="273"/>
            <p14:sldId id="274"/>
            <p14:sldId id="275"/>
            <p14:sldId id="276"/>
            <p14:sldId id="277"/>
            <p14:sldId id="278"/>
            <p14:sldId id="279"/>
            <p14:sldId id="280"/>
            <p14:sldId id="281"/>
            <p14:sldId id="27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411" autoAdjust="0"/>
  </p:normalViewPr>
  <p:slideViewPr>
    <p:cSldViewPr showGuides="1">
      <p:cViewPr varScale="1">
        <p:scale>
          <a:sx n="108" d="100"/>
          <a:sy n="108" d="100"/>
        </p:scale>
        <p:origin x="108" y="12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D326AC-5DEA-4A27-AD66-E26A3C588370}" type="datetimeFigureOut">
              <a:rPr lang="en-US" smtClean="0"/>
              <a:t>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62226D-14A6-4BE0-A78E-DAEDDD128328}" type="slidenum">
              <a:rPr lang="en-US" smtClean="0"/>
              <a:t>‹#›</a:t>
            </a:fld>
            <a:endParaRPr lang="en-US"/>
          </a:p>
        </p:txBody>
      </p:sp>
    </p:spTree>
    <p:extLst>
      <p:ext uri="{BB962C8B-B14F-4D97-AF65-F5344CB8AC3E}">
        <p14:creationId xmlns:p14="http://schemas.microsoft.com/office/powerpoint/2010/main" val="3726265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40000" lnSpcReduction="20000"/>
          </a:bodyPr>
          <a:lstStyle/>
          <a:p>
            <a:r>
              <a:rPr lang="en-US" sz="1400" b="1" dirty="0" smtClean="0"/>
              <a:t>Stacked, 3-D text at dramatic angle</a:t>
            </a:r>
          </a:p>
          <a:p>
            <a:r>
              <a:rPr lang="en-US" sz="1400" dirty="0" smtClean="0"/>
              <a:t>(Intermediate)</a:t>
            </a:r>
          </a:p>
          <a:p>
            <a:endParaRPr lang="en-US" sz="1400" dirty="0" smtClean="0"/>
          </a:p>
          <a:p>
            <a:endParaRPr lang="en-US" sz="1400" dirty="0" smtClean="0"/>
          </a:p>
          <a:p>
            <a:r>
              <a:rPr lang="en-US" sz="1200" dirty="0" smtClean="0"/>
              <a:t>To</a:t>
            </a:r>
            <a:r>
              <a:rPr lang="en-US" sz="1200" baseline="0" dirty="0" smtClean="0"/>
              <a:t> reproduce the text on this slide, do the following:</a:t>
            </a:r>
            <a:endParaRPr lang="en-US" sz="1200"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smtClean="0"/>
              <a:t>On the </a:t>
            </a:r>
            <a:r>
              <a:rPr lang="en-US" sz="1200" b="1" i="0" dirty="0" smtClean="0"/>
              <a:t>Home</a:t>
            </a:r>
            <a:r>
              <a:rPr lang="en-US" sz="1200" i="0" dirty="0" smtClean="0"/>
              <a:t> tab, in the</a:t>
            </a:r>
            <a:r>
              <a:rPr lang="en-US" sz="1200" i="0" baseline="0" dirty="0" smtClean="0"/>
              <a:t> </a:t>
            </a:r>
            <a:r>
              <a:rPr lang="en-US" sz="1200" b="1" i="0" baseline="0" dirty="0" smtClean="0"/>
              <a:t>Slides</a:t>
            </a:r>
            <a:r>
              <a:rPr lang="en-US" sz="1200" i="0" baseline="0" dirty="0" smtClean="0"/>
              <a:t> group, click </a:t>
            </a:r>
            <a:r>
              <a:rPr lang="en-US" sz="1200" b="1" i="0" baseline="0" dirty="0" smtClean="0"/>
              <a:t>Layout</a:t>
            </a:r>
            <a:r>
              <a:rPr lang="en-US" sz="1200" i="0" baseline="0" dirty="0" smtClean="0"/>
              <a:t>, and then click </a:t>
            </a:r>
            <a:r>
              <a:rPr lang="en-US" sz="1200" b="1" i="0" baseline="0" dirty="0" smtClean="0"/>
              <a:t>Blank</a:t>
            </a:r>
            <a:r>
              <a:rPr lang="en-US" sz="1200" i="0" baseline="0" dirty="0" smtClean="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smtClean="0"/>
              <a:t>On</a:t>
            </a:r>
            <a:r>
              <a:rPr lang="en-US" sz="1200" i="0" baseline="0" dirty="0" smtClean="0"/>
              <a:t> the </a:t>
            </a:r>
            <a:r>
              <a:rPr lang="en-US" sz="1200" b="1" i="0" baseline="0" dirty="0" smtClean="0"/>
              <a:t>Insert</a:t>
            </a:r>
            <a:r>
              <a:rPr lang="en-US" sz="1200" i="0" baseline="0" dirty="0" smtClean="0"/>
              <a:t> tab, in the </a:t>
            </a:r>
            <a:r>
              <a:rPr lang="en-US" sz="1200" b="1" i="0" baseline="0" dirty="0" smtClean="0"/>
              <a:t>Text</a:t>
            </a:r>
            <a:r>
              <a:rPr lang="en-US" sz="1200" i="0" baseline="0" dirty="0" smtClean="0"/>
              <a:t> group, click </a:t>
            </a:r>
            <a:r>
              <a:rPr lang="en-US" sz="1200" b="1" i="0" baseline="0" dirty="0" smtClean="0"/>
              <a:t>Text Box</a:t>
            </a:r>
            <a:r>
              <a:rPr lang="en-US" sz="1200" i="0" baseline="0" dirty="0" smtClean="0"/>
              <a:t>, and then on the slide, drag to draw the text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t>Enter text in the text box and select the text. On </a:t>
            </a:r>
            <a:r>
              <a:rPr lang="en-US" sz="1200" i="0" dirty="0" smtClean="0"/>
              <a:t>the </a:t>
            </a:r>
            <a:r>
              <a:rPr lang="en-US" sz="1200" b="1" i="0" dirty="0" smtClean="0"/>
              <a:t>Home</a:t>
            </a:r>
            <a:r>
              <a:rPr lang="en-US" sz="1200" i="0" baseline="0" dirty="0" smtClean="0"/>
              <a:t> tab, in the </a:t>
            </a:r>
            <a:r>
              <a:rPr lang="en-US" sz="1200" b="1" i="0" baseline="0" dirty="0" smtClean="0"/>
              <a:t>Font</a:t>
            </a:r>
            <a:r>
              <a:rPr lang="en-US" sz="1200" i="0" baseline="0" dirty="0" smtClean="0"/>
              <a:t> group, select </a:t>
            </a:r>
            <a:r>
              <a:rPr lang="en-US" sz="1200" b="1" dirty="0" smtClean="0"/>
              <a:t>Impact </a:t>
            </a:r>
            <a:r>
              <a:rPr lang="en-US" sz="1200" i="0" baseline="0" dirty="0" smtClean="0"/>
              <a:t>from the </a:t>
            </a:r>
            <a:r>
              <a:rPr lang="en-US" sz="1200" b="1" i="0" baseline="0" dirty="0" smtClean="0"/>
              <a:t>Font</a:t>
            </a:r>
            <a:r>
              <a:rPr lang="en-US" sz="1200" i="0" baseline="0" dirty="0" smtClean="0"/>
              <a:t> list, and then change the font size of each line so that the text is approximately the same width. For example, if you entered “FIRST” on one line, “SECOND” on the next line, and so on (as shown on the slide),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t>Select the first line of text, and then o</a:t>
            </a:r>
            <a:r>
              <a:rPr lang="en-US" sz="1200" i="0" dirty="0" smtClean="0"/>
              <a:t>n the </a:t>
            </a:r>
            <a:r>
              <a:rPr lang="en-US" sz="1200" b="1" i="0" dirty="0" smtClean="0"/>
              <a:t>Home</a:t>
            </a:r>
            <a:r>
              <a:rPr lang="en-US" sz="1200" i="0" baseline="0" dirty="0" smtClean="0"/>
              <a:t> tab, in the </a:t>
            </a:r>
            <a:r>
              <a:rPr lang="en-US" sz="1200" b="1" i="0" baseline="0" dirty="0" smtClean="0"/>
              <a:t>Font</a:t>
            </a:r>
            <a:r>
              <a:rPr lang="en-US" sz="1200" i="0" baseline="0" dirty="0" smtClean="0"/>
              <a:t> group, enter </a:t>
            </a:r>
            <a:r>
              <a:rPr lang="en-US" sz="1200" b="1" i="0" baseline="0" dirty="0" smtClean="0"/>
              <a:t>100</a:t>
            </a:r>
            <a:r>
              <a:rPr lang="en-US" sz="1200" i="0" baseline="0" dirty="0" smtClean="0"/>
              <a:t> in the </a:t>
            </a:r>
            <a:r>
              <a:rPr lang="en-US" sz="1200" b="1" i="0" baseline="0" dirty="0" smtClean="0"/>
              <a:t>Font Size </a:t>
            </a:r>
            <a:r>
              <a:rPr lang="en-US" sz="1200" i="0" baseline="0" dirty="0" smtClean="0"/>
              <a:t>box.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t>Select the second line of text, and then o</a:t>
            </a:r>
            <a:r>
              <a:rPr lang="en-US" sz="1200" i="0" dirty="0" smtClean="0"/>
              <a:t>n the </a:t>
            </a:r>
            <a:r>
              <a:rPr lang="en-US" sz="1200" b="1" i="0" dirty="0" smtClean="0"/>
              <a:t>Home</a:t>
            </a:r>
            <a:r>
              <a:rPr lang="en-US" sz="1200" i="0" baseline="0" dirty="0" smtClean="0"/>
              <a:t> tab, in the </a:t>
            </a:r>
            <a:r>
              <a:rPr lang="en-US" sz="1200" b="1" i="0" baseline="0" dirty="0" smtClean="0"/>
              <a:t>Font</a:t>
            </a:r>
            <a:r>
              <a:rPr lang="en-US" sz="1200" i="0" baseline="0" dirty="0" smtClean="0"/>
              <a:t> group, enter </a:t>
            </a:r>
            <a:r>
              <a:rPr lang="en-US" sz="1200" b="1" i="0" baseline="0" dirty="0" smtClean="0"/>
              <a:t>70</a:t>
            </a:r>
            <a:r>
              <a:rPr lang="en-US" sz="1200" i="0" baseline="0" dirty="0" smtClean="0"/>
              <a:t> in the </a:t>
            </a:r>
            <a:r>
              <a:rPr lang="en-US" sz="1200" b="1" i="0" baseline="0" dirty="0" smtClean="0"/>
              <a:t>Font Size </a:t>
            </a:r>
            <a:r>
              <a:rPr lang="en-US" sz="1200" i="0" baseline="0" dirty="0" smtClean="0"/>
              <a:t>box.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t>Select the third line of text, and then o</a:t>
            </a:r>
            <a:r>
              <a:rPr lang="en-US" sz="1200" i="0" dirty="0" smtClean="0"/>
              <a:t>n the </a:t>
            </a:r>
            <a:r>
              <a:rPr lang="en-US" sz="1200" b="1" i="0" dirty="0" smtClean="0"/>
              <a:t>Home</a:t>
            </a:r>
            <a:r>
              <a:rPr lang="en-US" sz="1200" i="0" baseline="0" dirty="0" smtClean="0"/>
              <a:t> tab, in the </a:t>
            </a:r>
            <a:r>
              <a:rPr lang="en-US" sz="1200" b="1" i="0" baseline="0" dirty="0" smtClean="0"/>
              <a:t>Font</a:t>
            </a:r>
            <a:r>
              <a:rPr lang="en-US" sz="1200" i="0" baseline="0" dirty="0" smtClean="0"/>
              <a:t> group, enter </a:t>
            </a:r>
            <a:r>
              <a:rPr lang="en-US" sz="1200" b="1" i="0" baseline="0" dirty="0" smtClean="0"/>
              <a:t>94</a:t>
            </a:r>
            <a:r>
              <a:rPr lang="en-US" sz="1200" i="0" baseline="0" dirty="0" smtClean="0"/>
              <a:t> in the </a:t>
            </a:r>
            <a:r>
              <a:rPr lang="en-US" sz="1200" b="1" i="0" baseline="0" dirty="0" smtClean="0"/>
              <a:t>Font Size </a:t>
            </a:r>
            <a:r>
              <a:rPr lang="en-US" sz="1200" i="0" baseline="0" dirty="0" smtClean="0"/>
              <a:t>box.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t>Select the fourth line of text, and then o</a:t>
            </a:r>
            <a:r>
              <a:rPr lang="en-US" sz="1200" i="0" dirty="0" smtClean="0"/>
              <a:t>n the </a:t>
            </a:r>
            <a:r>
              <a:rPr lang="en-US" sz="1200" b="1" i="0" dirty="0" smtClean="0"/>
              <a:t>Home</a:t>
            </a:r>
            <a:r>
              <a:rPr lang="en-US" sz="1200" i="0" baseline="0" dirty="0" smtClean="0"/>
              <a:t> tab, in the </a:t>
            </a:r>
            <a:r>
              <a:rPr lang="en-US" sz="1200" b="1" i="0" baseline="0" dirty="0" smtClean="0"/>
              <a:t>Font</a:t>
            </a:r>
            <a:r>
              <a:rPr lang="en-US" sz="1200" i="0" baseline="0" dirty="0" smtClean="0"/>
              <a:t> group, enter </a:t>
            </a:r>
            <a:r>
              <a:rPr lang="en-US" sz="1200" b="1" i="0" baseline="0" dirty="0" smtClean="0"/>
              <a:t>75.5</a:t>
            </a:r>
            <a:r>
              <a:rPr lang="en-US" sz="1200" i="0" baseline="0" dirty="0" smtClean="0"/>
              <a:t> in the </a:t>
            </a:r>
            <a:r>
              <a:rPr lang="en-US" sz="1200" b="1" i="0" baseline="0" dirty="0" smtClean="0"/>
              <a:t>Font Size </a:t>
            </a:r>
            <a:r>
              <a:rPr lang="en-US" sz="1200" i="0" baseline="0" dirty="0" smtClean="0"/>
              <a:t>box. </a:t>
            </a:r>
          </a:p>
          <a:p>
            <a:pPr marL="228600" indent="-228600">
              <a:buFont typeface="+mj-lt"/>
              <a:buAutoNum type="arabicPeriod"/>
            </a:pPr>
            <a:r>
              <a:rPr lang="en-US" sz="1200" dirty="0" smtClean="0"/>
              <a:t>Select</a:t>
            </a:r>
            <a:r>
              <a:rPr lang="en-US" sz="1200" baseline="0" dirty="0" smtClean="0"/>
              <a:t> all of the text. </a:t>
            </a:r>
            <a:r>
              <a:rPr lang="en-US" sz="1200" dirty="0" smtClean="0"/>
              <a:t>On the </a:t>
            </a:r>
            <a:r>
              <a:rPr lang="en-US" sz="1200" b="1" dirty="0" smtClean="0"/>
              <a:t>Home</a:t>
            </a:r>
            <a:r>
              <a:rPr lang="en-US" sz="1200" dirty="0" smtClean="0"/>
              <a:t> tab, in the </a:t>
            </a:r>
            <a:r>
              <a:rPr lang="en-US" sz="1200" b="1" dirty="0" smtClean="0"/>
              <a:t>Font</a:t>
            </a:r>
            <a:r>
              <a:rPr lang="en-US" sz="1200" dirty="0" smtClean="0"/>
              <a:t> group, click </a:t>
            </a:r>
            <a:r>
              <a:rPr lang="en-US" sz="1200" b="1" dirty="0" smtClean="0"/>
              <a:t>Character Spacing</a:t>
            </a:r>
            <a:r>
              <a:rPr lang="en-US" sz="1200" dirty="0" smtClean="0"/>
              <a:t>, and then click </a:t>
            </a:r>
            <a:r>
              <a:rPr lang="en-US" sz="1200" b="1" dirty="0" smtClean="0"/>
              <a:t>More Spacing</a:t>
            </a:r>
            <a:r>
              <a:rPr lang="en-US" sz="1200" dirty="0" smtClean="0"/>
              <a:t>. </a:t>
            </a:r>
          </a:p>
          <a:p>
            <a:pPr marL="228600" indent="-228600">
              <a:buFont typeface="+mj-lt"/>
              <a:buAutoNum type="arabicPeriod"/>
            </a:pPr>
            <a:r>
              <a:rPr lang="en-US" sz="1200" dirty="0" smtClean="0"/>
              <a:t>In the </a:t>
            </a:r>
            <a:r>
              <a:rPr lang="en-US" sz="1200" b="1" dirty="0" smtClean="0"/>
              <a:t>Font</a:t>
            </a:r>
            <a:r>
              <a:rPr lang="en-US" sz="1200" dirty="0" smtClean="0"/>
              <a:t> dialog box, on</a:t>
            </a:r>
            <a:r>
              <a:rPr lang="en-US" sz="1200" baseline="0" dirty="0" smtClean="0"/>
              <a:t> the </a:t>
            </a:r>
            <a:r>
              <a:rPr lang="en-US" sz="1200" b="1" baseline="0" dirty="0" smtClean="0"/>
              <a:t>Character </a:t>
            </a:r>
            <a:r>
              <a:rPr lang="en-US" sz="1200" b="1" dirty="0" smtClean="0"/>
              <a:t>Spacing</a:t>
            </a:r>
            <a:r>
              <a:rPr lang="en-US" sz="1200" b="1" baseline="0" dirty="0" smtClean="0"/>
              <a:t> </a:t>
            </a:r>
            <a:r>
              <a:rPr lang="en-US" sz="1200" baseline="0" dirty="0" smtClean="0"/>
              <a:t>tab, in the </a:t>
            </a:r>
            <a:r>
              <a:rPr lang="en-US" sz="1200" b="1" baseline="0" dirty="0" smtClean="0"/>
              <a:t>Spacing</a:t>
            </a:r>
            <a:r>
              <a:rPr lang="en-US" sz="1200" baseline="0" dirty="0" smtClean="0"/>
              <a:t> list, select </a:t>
            </a:r>
            <a:r>
              <a:rPr lang="en-US" sz="1200" b="1" baseline="0" dirty="0" smtClean="0"/>
              <a:t>Expanded</a:t>
            </a:r>
            <a:r>
              <a:rPr lang="en-US" sz="1200" baseline="0" dirty="0" smtClean="0"/>
              <a:t>. In the </a:t>
            </a:r>
            <a:r>
              <a:rPr lang="en-US" sz="1200" b="1" baseline="0" dirty="0" smtClean="0"/>
              <a:t>By</a:t>
            </a:r>
            <a:r>
              <a:rPr lang="en-US" sz="1200" baseline="0" dirty="0" smtClean="0"/>
              <a:t> box, enter </a:t>
            </a:r>
            <a:r>
              <a:rPr lang="en-US" sz="1200" b="1" baseline="0" dirty="0" smtClean="0"/>
              <a:t>2</a:t>
            </a:r>
            <a:r>
              <a:rPr lang="en-US" sz="1200" dirty="0" smtClean="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t>On the </a:t>
            </a:r>
            <a:r>
              <a:rPr lang="en-US" sz="1200" b="1" i="0" baseline="0" dirty="0" smtClean="0"/>
              <a:t>Home</a:t>
            </a:r>
            <a:r>
              <a:rPr lang="en-US" sz="1200" i="0" baseline="0" dirty="0" smtClean="0"/>
              <a:t> tab, in the </a:t>
            </a:r>
            <a:r>
              <a:rPr lang="en-US" sz="1200" b="1" i="0" baseline="0" dirty="0" smtClean="0"/>
              <a:t>Paragraph</a:t>
            </a:r>
            <a:r>
              <a:rPr lang="en-US" sz="1200" i="0" baseline="0" dirty="0" smtClean="0"/>
              <a:t> group, click </a:t>
            </a:r>
            <a:r>
              <a:rPr lang="en-US" sz="1200" b="1" i="0" baseline="0" dirty="0" smtClean="0"/>
              <a:t>Center</a:t>
            </a:r>
            <a:r>
              <a:rPr lang="en-US" sz="1200" i="0" baseline="0" dirty="0" smtClean="0"/>
              <a:t> to center the text in the text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t>Under </a:t>
            </a:r>
            <a:r>
              <a:rPr lang="en-US" sz="1200" b="1" i="0" baseline="0" dirty="0" smtClean="0"/>
              <a:t>Drawing Tools</a:t>
            </a:r>
            <a:r>
              <a:rPr lang="en-US" sz="1200" i="0" baseline="0" dirty="0" smtClean="0"/>
              <a:t>, on the </a:t>
            </a:r>
            <a:r>
              <a:rPr lang="en-US" sz="1200" b="1" i="0" baseline="0" dirty="0" smtClean="0"/>
              <a:t>Format</a:t>
            </a:r>
            <a:r>
              <a:rPr lang="en-US" sz="1200" i="0" baseline="0" dirty="0" smtClean="0"/>
              <a:t> tab, in the bottom right corner of the </a:t>
            </a:r>
            <a:r>
              <a:rPr lang="en-US" sz="1200" b="1" i="0" baseline="0" dirty="0" smtClean="0"/>
              <a:t>WordArt Styles</a:t>
            </a:r>
            <a:r>
              <a:rPr lang="en-US" sz="1200" i="0" baseline="0" dirty="0" smtClean="0"/>
              <a:t> group, click the </a:t>
            </a:r>
            <a:r>
              <a:rPr lang="en-US" sz="1200" b="1" i="0" baseline="0" dirty="0" smtClean="0"/>
              <a:t>Format Text Effects </a:t>
            </a:r>
            <a:r>
              <a:rPr lang="en-US" sz="1200" i="0" baseline="0" dirty="0" smtClean="0"/>
              <a:t>dialog box launcher. In the </a:t>
            </a:r>
            <a:r>
              <a:rPr lang="en-US" sz="1200" b="1" i="0" baseline="0" dirty="0" smtClean="0"/>
              <a:t>Format Text Effects </a:t>
            </a:r>
            <a:r>
              <a:rPr lang="en-US" sz="1200" i="0" baseline="0" dirty="0" smtClean="0"/>
              <a:t>dialog box, click </a:t>
            </a:r>
            <a:r>
              <a:rPr lang="en-US" sz="1200" b="1" i="0" baseline="0" dirty="0" smtClean="0"/>
              <a:t>Text Fill </a:t>
            </a:r>
            <a:r>
              <a:rPr lang="en-US" sz="1200" i="0" baseline="0" dirty="0" smtClean="0"/>
              <a:t>in the left pane, select </a:t>
            </a:r>
            <a:r>
              <a:rPr lang="en-US" sz="1200" b="1" i="0" baseline="0" dirty="0" smtClean="0"/>
              <a:t>Gradient fill </a:t>
            </a:r>
            <a:r>
              <a:rPr lang="en-US" sz="1200" i="0" baseline="0" dirty="0" smtClean="0"/>
              <a:t>in the right pane, and then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t>In the </a:t>
            </a:r>
            <a:r>
              <a:rPr lang="en-US" sz="1200" b="1" i="0" baseline="0" dirty="0" smtClean="0"/>
              <a:t>Type</a:t>
            </a:r>
            <a:r>
              <a:rPr lang="en-US" sz="1200" i="0" baseline="0" dirty="0" smtClean="0"/>
              <a:t> list, select </a:t>
            </a:r>
            <a:r>
              <a:rPr lang="en-US" sz="1200" b="1" i="0" baseline="0" dirty="0" smtClean="0"/>
              <a:t>Radial</a:t>
            </a:r>
            <a:r>
              <a:rPr lang="en-US" sz="1200" i="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t>Click the button next to </a:t>
            </a:r>
            <a:r>
              <a:rPr lang="en-US" sz="1200" b="1" i="0" baseline="0" dirty="0" smtClean="0"/>
              <a:t>Direction</a:t>
            </a:r>
            <a:r>
              <a:rPr lang="en-US" sz="1200" i="0" baseline="0" dirty="0" smtClean="0"/>
              <a:t>, and then click </a:t>
            </a:r>
            <a:r>
              <a:rPr lang="en-US" sz="1200" b="1" i="0" baseline="0" dirty="0" smtClean="0"/>
              <a:t>From Corner </a:t>
            </a:r>
            <a:r>
              <a:rPr lang="en-US" sz="1200" i="0" baseline="0" dirty="0" smtClean="0"/>
              <a:t>(second option from the left).</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sz="1200" b="0" kern="1200" baseline="0" dirty="0" smtClean="0">
                <a:solidFill>
                  <a:schemeClr val="tx1"/>
                </a:solidFill>
                <a:latin typeface="+mn-lt"/>
                <a:ea typeface="+mn-ea"/>
                <a:cs typeface="+mn-cs"/>
              </a:rPr>
              <a:t>Under </a:t>
            </a:r>
            <a:r>
              <a:rPr lang="en-US" sz="1200" b="1" kern="1200" baseline="0" dirty="0" smtClean="0">
                <a:solidFill>
                  <a:schemeClr val="tx1"/>
                </a:solidFill>
                <a:latin typeface="+mn-lt"/>
                <a:ea typeface="+mn-ea"/>
                <a:cs typeface="+mn-cs"/>
              </a:rPr>
              <a:t>Gradient stops</a:t>
            </a:r>
            <a:r>
              <a:rPr lang="en-US" sz="1200" b="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Add gradient stop</a:t>
            </a:r>
            <a:r>
              <a:rPr lang="en-US" sz="1200" b="0" kern="1200" baseline="0" dirty="0" smtClean="0">
                <a:solidFill>
                  <a:schemeClr val="tx1"/>
                </a:solidFill>
                <a:latin typeface="+mn-lt"/>
                <a:ea typeface="+mn-ea"/>
                <a:cs typeface="+mn-cs"/>
              </a:rPr>
              <a:t> or </a:t>
            </a:r>
            <a:r>
              <a:rPr lang="en-US" sz="1200" b="1" kern="1200" baseline="0" dirty="0" smtClean="0">
                <a:solidFill>
                  <a:schemeClr val="tx1"/>
                </a:solidFill>
                <a:latin typeface="+mn-lt"/>
                <a:ea typeface="+mn-ea"/>
                <a:cs typeface="+mn-cs"/>
              </a:rPr>
              <a:t>Remove gradient stop</a:t>
            </a:r>
            <a:r>
              <a:rPr lang="en-US" sz="1200" b="0" kern="1200" baseline="0" dirty="0" smtClean="0">
                <a:solidFill>
                  <a:schemeClr val="tx1"/>
                </a:solidFill>
                <a:latin typeface="+mn-lt"/>
                <a:ea typeface="+mn-ea"/>
                <a:cs typeface="+mn-cs"/>
              </a:rPr>
              <a:t> until two stops appear in the slider.</a:t>
            </a:r>
          </a:p>
          <a:p>
            <a:pPr marL="228600" marR="0" lvl="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sz="1200" dirty="0" smtClean="0"/>
              <a:t>Also under </a:t>
            </a:r>
            <a:r>
              <a:rPr lang="en-US" sz="1200" b="1" dirty="0" smtClean="0"/>
              <a:t>Gradient stops</a:t>
            </a:r>
            <a:r>
              <a:rPr lang="en-US" sz="1200" dirty="0" smtClean="0"/>
              <a:t>, customize the gradient stops that you added as follows:</a:t>
            </a:r>
          </a:p>
          <a:p>
            <a:pPr marL="685800" lvl="1" indent="-228600">
              <a:buFont typeface="Arial" pitchFamily="34" charset="0"/>
              <a:buChar char="•"/>
              <a:defRPr/>
            </a:pPr>
            <a:r>
              <a:rPr lang="en-US" sz="1200" dirty="0" smtClean="0"/>
              <a:t>Select </a:t>
            </a:r>
            <a:r>
              <a:rPr lang="en-US" sz="1200" b="0" dirty="0" smtClean="0"/>
              <a:t>the first stop in the slider</a:t>
            </a:r>
            <a:r>
              <a:rPr lang="en-US" sz="1200" dirty="0" smtClean="0"/>
              <a:t>, and then do the following:</a:t>
            </a:r>
          </a:p>
          <a:p>
            <a:pPr marL="1143000" marR="0" lvl="2"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sz="1200" b="0" dirty="0" smtClean="0"/>
              <a:t>In</a:t>
            </a:r>
            <a:r>
              <a:rPr lang="en-US" sz="1200" dirty="0" smtClean="0"/>
              <a:t> the </a:t>
            </a:r>
            <a:r>
              <a:rPr lang="en-US" sz="1200" b="1" dirty="0" smtClean="0"/>
              <a:t>Position</a:t>
            </a:r>
            <a:r>
              <a:rPr lang="en-US" sz="1200" b="1" baseline="0" dirty="0" smtClean="0"/>
              <a:t> </a:t>
            </a:r>
            <a:r>
              <a:rPr lang="en-US" sz="1200" dirty="0" smtClean="0"/>
              <a:t>box, enter</a:t>
            </a:r>
            <a:r>
              <a:rPr lang="en-US" sz="1200" baseline="0" dirty="0" smtClean="0"/>
              <a:t> </a:t>
            </a:r>
            <a:r>
              <a:rPr lang="en-US" sz="1200" b="1" baseline="0" dirty="0" smtClean="0"/>
              <a:t>0</a:t>
            </a:r>
            <a:r>
              <a:rPr lang="en-US" sz="1200" b="1" dirty="0" smtClean="0"/>
              <a:t>%</a:t>
            </a:r>
            <a:r>
              <a:rPr lang="en-US" sz="1200" dirty="0" smtClean="0"/>
              <a:t>.</a:t>
            </a:r>
          </a:p>
          <a:p>
            <a:pPr marL="1143000" lvl="2" indent="-228600">
              <a:buFont typeface="Arial" pitchFamily="34" charset="0"/>
              <a:buChar char="•"/>
              <a:defRPr/>
            </a:pPr>
            <a:r>
              <a:rPr lang="en-US" sz="1200" dirty="0" smtClean="0"/>
              <a:t>Click the button next to </a:t>
            </a:r>
            <a:r>
              <a:rPr lang="en-US" sz="1200" b="1" dirty="0" smtClean="0"/>
              <a:t>Color</a:t>
            </a:r>
            <a:r>
              <a:rPr lang="en-US" sz="1200" dirty="0" smtClean="0"/>
              <a:t>, and then </a:t>
            </a:r>
            <a:r>
              <a:rPr lang="en-US" sz="1200" i="0" baseline="0" dirty="0" smtClean="0"/>
              <a:t>under </a:t>
            </a:r>
            <a:r>
              <a:rPr lang="en-US" sz="1200" b="1" i="0" baseline="0" dirty="0" smtClean="0"/>
              <a:t>Theme Colors</a:t>
            </a:r>
            <a:r>
              <a:rPr lang="en-US" sz="1200" i="0" baseline="0" dirty="0" smtClean="0"/>
              <a:t> </a:t>
            </a:r>
            <a:r>
              <a:rPr lang="en-US" sz="1200" dirty="0" smtClean="0"/>
              <a:t>click </a:t>
            </a:r>
            <a:r>
              <a:rPr lang="en-US" sz="1200" b="1" dirty="0" smtClean="0"/>
              <a:t>White, Background 1, Darker 15%</a:t>
            </a:r>
            <a:r>
              <a:rPr lang="en-US" sz="1200" b="1" baseline="0" dirty="0" smtClean="0"/>
              <a:t> </a:t>
            </a:r>
            <a:r>
              <a:rPr lang="en-US" sz="1200" b="0" baseline="0" dirty="0" smtClean="0"/>
              <a:t>(third row, first option from the left)</a:t>
            </a:r>
            <a:r>
              <a:rPr lang="en-US" sz="1200" b="0" dirty="0" smtClean="0"/>
              <a:t>.</a:t>
            </a:r>
          </a:p>
          <a:p>
            <a:pPr marL="685800" lvl="1" indent="-228600">
              <a:buFont typeface="Arial" pitchFamily="34" charset="0"/>
              <a:buChar char="•"/>
              <a:defRPr/>
            </a:pPr>
            <a:r>
              <a:rPr lang="en-US" sz="1200" i="0" baseline="0" dirty="0" smtClean="0"/>
              <a:t> </a:t>
            </a:r>
            <a:r>
              <a:rPr lang="en-US" sz="1200" dirty="0" smtClean="0"/>
              <a:t>Select </a:t>
            </a:r>
            <a:r>
              <a:rPr lang="en-US" sz="1200" b="0" dirty="0" smtClean="0"/>
              <a:t>the last stop in the slider</a:t>
            </a:r>
            <a:r>
              <a:rPr lang="en-US" sz="1200" dirty="0" smtClean="0"/>
              <a:t>, and then do the following:</a:t>
            </a:r>
          </a:p>
          <a:p>
            <a:pPr marL="1143000" marR="0" lvl="2"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sz="1200" b="0" dirty="0" smtClean="0"/>
              <a:t>In</a:t>
            </a:r>
            <a:r>
              <a:rPr lang="en-US" sz="1200" dirty="0" smtClean="0"/>
              <a:t> the </a:t>
            </a:r>
            <a:r>
              <a:rPr lang="en-US" sz="1200" b="1" dirty="0" smtClean="0"/>
              <a:t>Position </a:t>
            </a:r>
            <a:r>
              <a:rPr lang="en-US" sz="1200" dirty="0" smtClean="0"/>
              <a:t>box, enter</a:t>
            </a:r>
            <a:r>
              <a:rPr lang="en-US" sz="1200" baseline="0" dirty="0" smtClean="0"/>
              <a:t> </a:t>
            </a:r>
            <a:r>
              <a:rPr lang="en-US" sz="1200" b="1" baseline="0" dirty="0" smtClean="0"/>
              <a:t>100</a:t>
            </a:r>
            <a:r>
              <a:rPr lang="en-US" sz="1200" b="1" dirty="0" smtClean="0"/>
              <a:t>%</a:t>
            </a:r>
            <a:r>
              <a:rPr lang="en-US" sz="1200" dirty="0" smtClean="0"/>
              <a:t>.</a:t>
            </a:r>
          </a:p>
          <a:p>
            <a:pPr marL="1143000" lvl="2" indent="-228600">
              <a:buFont typeface="Arial" pitchFamily="34" charset="0"/>
              <a:buChar char="•"/>
              <a:defRPr/>
            </a:pPr>
            <a:r>
              <a:rPr lang="en-US" sz="1200" dirty="0" smtClean="0"/>
              <a:t>Click the button next to </a:t>
            </a:r>
            <a:r>
              <a:rPr lang="en-US" sz="1200" b="1" dirty="0" smtClean="0"/>
              <a:t>Color</a:t>
            </a:r>
            <a:r>
              <a:rPr lang="en-US" sz="1200" dirty="0" smtClean="0"/>
              <a:t>, and then </a:t>
            </a:r>
            <a:r>
              <a:rPr lang="en-US" sz="1200" i="0" baseline="0" dirty="0" smtClean="0"/>
              <a:t>under </a:t>
            </a:r>
            <a:r>
              <a:rPr lang="en-US" sz="1200" b="1" i="0" baseline="0" dirty="0" smtClean="0"/>
              <a:t>Theme Colors</a:t>
            </a:r>
            <a:r>
              <a:rPr lang="en-US" sz="1200" i="0" baseline="0" dirty="0" smtClean="0"/>
              <a:t> </a:t>
            </a:r>
            <a:r>
              <a:rPr lang="en-US" sz="1200" dirty="0" smtClean="0"/>
              <a:t>click </a:t>
            </a:r>
            <a:r>
              <a:rPr lang="en-US" sz="1200" b="1" dirty="0" smtClean="0"/>
              <a:t>White, Background 1, Darker 50%</a:t>
            </a:r>
            <a:r>
              <a:rPr lang="en-US" sz="1200" b="1" baseline="0" dirty="0" smtClean="0"/>
              <a:t> </a:t>
            </a:r>
            <a:r>
              <a:rPr lang="en-US" sz="1200" b="0" baseline="0" dirty="0" smtClean="0"/>
              <a:t>(sixth row, first option from the left)</a:t>
            </a:r>
            <a:r>
              <a:rPr lang="en-US" sz="1200" b="0" dirty="0" smtClean="0"/>
              <a:t>.</a:t>
            </a:r>
          </a:p>
          <a:p>
            <a:pPr marL="228600" marR="0" lvl="1" indent="-228600" algn="l" defTabSz="914400" rtl="0" eaLnBrk="1" fontAlgn="auto" latinLnBrk="0" hangingPunct="1">
              <a:lnSpc>
                <a:spcPct val="100000"/>
              </a:lnSpc>
              <a:spcBef>
                <a:spcPts val="0"/>
              </a:spcBef>
              <a:spcAft>
                <a:spcPts val="0"/>
              </a:spcAft>
              <a:buClrTx/>
              <a:buSzTx/>
              <a:buFont typeface="+mj-lt"/>
              <a:buAutoNum type="arabicPeriod" startAt="9"/>
              <a:tabLst/>
              <a:defRPr/>
            </a:pPr>
            <a:r>
              <a:rPr lang="en-US" sz="1200" i="0" baseline="0" dirty="0" smtClean="0"/>
              <a:t>Also in the </a:t>
            </a:r>
            <a:r>
              <a:rPr lang="en-US" sz="1200" b="1" i="0" baseline="0" dirty="0" smtClean="0"/>
              <a:t>Format Text Effects </a:t>
            </a:r>
            <a:r>
              <a:rPr lang="en-US" sz="1200" i="0" baseline="0" dirty="0" smtClean="0"/>
              <a:t>dialog box, click </a:t>
            </a:r>
            <a:r>
              <a:rPr lang="en-US" sz="1200" b="1" dirty="0" smtClean="0"/>
              <a:t>3-D Rotation </a:t>
            </a:r>
            <a:r>
              <a:rPr lang="en-US" sz="1200" i="0" baseline="0" dirty="0" smtClean="0"/>
              <a:t>in the left pane. In the right pane, </a:t>
            </a:r>
            <a:r>
              <a:rPr lang="en-US" sz="1200" dirty="0" smtClean="0"/>
              <a:t>click</a:t>
            </a:r>
            <a:r>
              <a:rPr lang="en-US" sz="1200" baseline="0" dirty="0" smtClean="0"/>
              <a:t> the button next to </a:t>
            </a:r>
            <a:r>
              <a:rPr lang="en-US" sz="1200" b="1" baseline="0" dirty="0" smtClean="0"/>
              <a:t>Presets</a:t>
            </a:r>
            <a:r>
              <a:rPr lang="en-US" sz="1200" b="0" baseline="0" dirty="0" smtClean="0"/>
              <a:t>, </a:t>
            </a:r>
            <a:r>
              <a:rPr lang="en-US" sz="1200" b="0" dirty="0" smtClean="0"/>
              <a:t>and then under </a:t>
            </a:r>
            <a:r>
              <a:rPr lang="en-US" sz="1200" b="1" dirty="0" smtClean="0"/>
              <a:t>Perspective</a:t>
            </a:r>
            <a:r>
              <a:rPr lang="en-US" sz="1200" b="0" dirty="0" smtClean="0"/>
              <a:t> </a:t>
            </a:r>
            <a:r>
              <a:rPr lang="en-US" sz="1200" dirty="0" smtClean="0"/>
              <a:t>click </a:t>
            </a:r>
            <a:r>
              <a:rPr lang="en-US" sz="1200" b="1" dirty="0" smtClean="0"/>
              <a:t>Perspective Heroic Extreme Left </a:t>
            </a:r>
            <a:r>
              <a:rPr lang="en-US" sz="1200" dirty="0" smtClean="0"/>
              <a:t>(third row, second option from the left).</a:t>
            </a:r>
          </a:p>
          <a:p>
            <a:pPr marL="228600" marR="0" lvl="1" indent="-228600" algn="l" defTabSz="914400" rtl="0" eaLnBrk="1" fontAlgn="auto" latinLnBrk="0" hangingPunct="1">
              <a:lnSpc>
                <a:spcPct val="100000"/>
              </a:lnSpc>
              <a:spcBef>
                <a:spcPts val="0"/>
              </a:spcBef>
              <a:spcAft>
                <a:spcPts val="0"/>
              </a:spcAft>
              <a:buClrTx/>
              <a:buSzTx/>
              <a:buFont typeface="+mj-lt"/>
              <a:buAutoNum type="arabicPeriod" startAt="9"/>
              <a:tabLst/>
              <a:defRPr/>
            </a:pPr>
            <a:r>
              <a:rPr lang="en-US" sz="1200" i="0" baseline="0" dirty="0" smtClean="0"/>
              <a:t>Also in the </a:t>
            </a:r>
            <a:r>
              <a:rPr lang="en-US" sz="1200" b="1" i="0" baseline="0" dirty="0" smtClean="0"/>
              <a:t>Format Text Effects </a:t>
            </a:r>
            <a:r>
              <a:rPr lang="en-US" sz="1200" i="0" baseline="0" dirty="0" smtClean="0"/>
              <a:t>dialog box, click </a:t>
            </a:r>
            <a:r>
              <a:rPr lang="en-US" sz="1200" b="1" dirty="0" smtClean="0"/>
              <a:t>3-D Format </a:t>
            </a:r>
            <a:r>
              <a:rPr lang="en-US" sz="1200" i="0" baseline="0" dirty="0" smtClean="0"/>
              <a:t>in the left pane, and then do the following in the right pane: </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t>Under </a:t>
            </a:r>
            <a:r>
              <a:rPr lang="en-US" sz="1200" b="1" i="0" baseline="0" dirty="0" smtClean="0"/>
              <a:t>Bevel</a:t>
            </a:r>
            <a:r>
              <a:rPr lang="en-US" sz="1200" i="0" baseline="0" dirty="0" smtClean="0"/>
              <a:t>, click the button next to </a:t>
            </a:r>
            <a:r>
              <a:rPr lang="en-US" sz="1200" b="1" i="0" baseline="0" dirty="0" smtClean="0"/>
              <a:t>Top</a:t>
            </a:r>
            <a:r>
              <a:rPr lang="en-US" sz="1200" i="0" baseline="0" dirty="0" smtClean="0"/>
              <a:t>, and then under </a:t>
            </a:r>
            <a:r>
              <a:rPr lang="en-US" sz="1200" b="1" i="0" baseline="0" dirty="0" smtClean="0"/>
              <a:t>Bevel</a:t>
            </a:r>
            <a:r>
              <a:rPr lang="en-US" sz="1200" i="0" baseline="0" dirty="0" smtClean="0"/>
              <a:t> click </a:t>
            </a:r>
            <a:r>
              <a:rPr lang="en-US" sz="1200" b="1" i="0" baseline="0" dirty="0" smtClean="0"/>
              <a:t>Cool Slant </a:t>
            </a:r>
            <a:r>
              <a:rPr lang="en-US" sz="1200" i="0" baseline="0" dirty="0" smtClean="0"/>
              <a:t>(first row, fourth option from the left). </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t>Under </a:t>
            </a:r>
            <a:r>
              <a:rPr lang="en-US" sz="1200" b="1" i="0" baseline="0" dirty="0" smtClean="0"/>
              <a:t>Depth</a:t>
            </a:r>
            <a:r>
              <a:rPr lang="en-US" sz="1200" i="0" baseline="0" dirty="0" smtClean="0"/>
              <a:t>, in the </a:t>
            </a:r>
            <a:r>
              <a:rPr lang="en-US" sz="1200" b="1" i="0" baseline="0" dirty="0" smtClean="0"/>
              <a:t>Depth</a:t>
            </a:r>
            <a:r>
              <a:rPr lang="en-US" sz="1200" i="0" baseline="0" dirty="0" smtClean="0"/>
              <a:t> box, enter </a:t>
            </a:r>
            <a:r>
              <a:rPr lang="en-US" sz="1200" b="1" i="0" baseline="0" dirty="0" smtClean="0"/>
              <a:t>70 pt</a:t>
            </a:r>
            <a:r>
              <a:rPr lang="en-US" sz="1200" i="0" baseline="0" dirty="0" smtClean="0"/>
              <a:t>. </a:t>
            </a:r>
          </a:p>
          <a:p>
            <a:pPr marL="228600" indent="-228600">
              <a:buFont typeface="+mj-lt"/>
              <a:buAutoNum type="arabicPeriod" startAt="11"/>
            </a:pPr>
            <a:r>
              <a:rPr lang="en-US" sz="1200" i="0" baseline="0" dirty="0" smtClean="0"/>
              <a:t>Also in the </a:t>
            </a:r>
            <a:r>
              <a:rPr lang="en-US" sz="1200" b="1" i="0" baseline="0" dirty="0" smtClean="0"/>
              <a:t>Format Text Effects </a:t>
            </a:r>
            <a:r>
              <a:rPr lang="en-US" sz="1200" i="0" baseline="0" dirty="0" smtClean="0"/>
              <a:t>dialog box, click </a:t>
            </a:r>
            <a:r>
              <a:rPr lang="en-US" sz="1200" b="1" dirty="0" smtClean="0"/>
              <a:t>Shadow</a:t>
            </a:r>
            <a:r>
              <a:rPr lang="en-US" sz="1200" b="1" baseline="0" dirty="0" smtClean="0"/>
              <a:t> </a:t>
            </a:r>
            <a:r>
              <a:rPr lang="en-US" sz="1200" i="0" baseline="0" dirty="0" smtClean="0"/>
              <a:t>in the left pane. In the right pane, </a:t>
            </a:r>
            <a:r>
              <a:rPr lang="en-US" sz="1200" dirty="0" smtClean="0"/>
              <a:t>click</a:t>
            </a:r>
            <a:r>
              <a:rPr lang="en-US" sz="1200" baseline="0" dirty="0" smtClean="0"/>
              <a:t> the button next to </a:t>
            </a:r>
            <a:r>
              <a:rPr lang="en-US" sz="1200" b="1" baseline="0" dirty="0" smtClean="0"/>
              <a:t>Presets</a:t>
            </a:r>
            <a:r>
              <a:rPr lang="en-US" sz="1200" b="0" baseline="0" dirty="0" smtClean="0"/>
              <a:t>, </a:t>
            </a:r>
            <a:r>
              <a:rPr lang="en-US" sz="1200" b="0" dirty="0" smtClean="0"/>
              <a:t>and then under </a:t>
            </a:r>
            <a:r>
              <a:rPr lang="en-US" sz="1200" b="1" dirty="0" smtClean="0"/>
              <a:t>Perspective</a:t>
            </a:r>
            <a:r>
              <a:rPr lang="en-US" sz="1200" b="0" dirty="0" smtClean="0"/>
              <a:t> </a:t>
            </a:r>
            <a:r>
              <a:rPr lang="en-US" sz="1200" dirty="0" smtClean="0"/>
              <a:t>click </a:t>
            </a:r>
            <a:r>
              <a:rPr lang="en-US" sz="1200" b="1" dirty="0" smtClean="0"/>
              <a:t>Perspective Diagonal Upper Right </a:t>
            </a:r>
            <a:r>
              <a:rPr lang="en-US" sz="1200" dirty="0" smtClean="0"/>
              <a:t>(first row, second option from the left). </a:t>
            </a:r>
          </a:p>
          <a:p>
            <a:endParaRPr lang="en-US" sz="1200" dirty="0" smtClean="0"/>
          </a:p>
          <a:p>
            <a:endParaRPr lang="en-US" sz="1200" dirty="0" smtClean="0"/>
          </a:p>
          <a:p>
            <a:r>
              <a:rPr lang="en-US" sz="1200" dirty="0" smtClean="0"/>
              <a:t>To</a:t>
            </a:r>
            <a:r>
              <a:rPr lang="en-US" sz="1200" baseline="0" dirty="0" smtClean="0"/>
              <a:t> reproduce the background on this slide, do the following:</a:t>
            </a:r>
            <a:endParaRPr lang="en-US" sz="1200" dirty="0" smtClean="0"/>
          </a:p>
          <a:p>
            <a:pPr marL="228600" marR="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sz="1200" kern="1200" dirty="0" smtClean="0">
                <a:solidFill>
                  <a:schemeClr val="tx1"/>
                </a:solidFill>
                <a:latin typeface="+mn-lt"/>
                <a:ea typeface="+mn-ea"/>
                <a:cs typeface="+mn-cs"/>
              </a:rPr>
              <a:t>Right-click the slide background</a:t>
            </a:r>
            <a:r>
              <a:rPr lang="en-US" sz="1200" kern="1200" baseline="0" dirty="0" smtClean="0">
                <a:solidFill>
                  <a:schemeClr val="tx1"/>
                </a:solidFill>
                <a:latin typeface="+mn-lt"/>
                <a:ea typeface="+mn-ea"/>
                <a:cs typeface="+mn-cs"/>
              </a:rPr>
              <a:t> area</a:t>
            </a:r>
            <a:r>
              <a:rPr lang="en-US" sz="1200" kern="1200" dirty="0" smtClean="0">
                <a:solidFill>
                  <a:schemeClr val="tx1"/>
                </a:solidFill>
                <a:latin typeface="+mn-lt"/>
                <a:ea typeface="+mn-ea"/>
                <a:cs typeface="+mn-cs"/>
              </a:rPr>
              <a:t>, and</a:t>
            </a:r>
            <a:r>
              <a:rPr lang="en-US" sz="1200" kern="1200" baseline="0" dirty="0" smtClean="0">
                <a:solidFill>
                  <a:schemeClr val="tx1"/>
                </a:solidFill>
                <a:latin typeface="+mn-lt"/>
                <a:ea typeface="+mn-ea"/>
                <a:cs typeface="+mn-cs"/>
              </a:rPr>
              <a:t> then click</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Format Background</a:t>
            </a:r>
            <a:r>
              <a:rPr lang="en-US" sz="1200" b="0" kern="1200" dirty="0" smtClean="0">
                <a:solidFill>
                  <a:schemeClr val="tx1"/>
                </a:solidFill>
                <a:latin typeface="+mn-lt"/>
                <a:ea typeface="+mn-ea"/>
                <a:cs typeface="+mn-cs"/>
              </a:rPr>
              <a:t>.</a:t>
            </a:r>
            <a:r>
              <a:rPr lang="en-US" sz="1200" b="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Fill</a:t>
            </a:r>
            <a:r>
              <a:rPr lang="en-US" sz="1200" b="0" kern="1200" baseline="0" dirty="0" smtClean="0">
                <a:solidFill>
                  <a:schemeClr val="tx1"/>
                </a:solidFill>
                <a:latin typeface="+mn-lt"/>
                <a:ea typeface="+mn-ea"/>
                <a:cs typeface="+mn-cs"/>
              </a:rPr>
              <a:t> in the left pane, select </a:t>
            </a:r>
            <a:r>
              <a:rPr lang="en-US" sz="1200" b="1" kern="1200" baseline="0" dirty="0" smtClean="0">
                <a:solidFill>
                  <a:schemeClr val="tx1"/>
                </a:solidFill>
                <a:latin typeface="+mn-lt"/>
                <a:ea typeface="+mn-ea"/>
                <a:cs typeface="+mn-cs"/>
              </a:rPr>
              <a:t>Gradient fill</a:t>
            </a:r>
            <a:r>
              <a:rPr lang="en-US" sz="1200" b="0" kern="1200" baseline="0" dirty="0" smtClean="0">
                <a:solidFill>
                  <a:schemeClr val="tx1"/>
                </a:solidFill>
                <a:latin typeface="+mn-lt"/>
                <a:ea typeface="+mn-ea"/>
                <a:cs typeface="+mn-cs"/>
              </a:rPr>
              <a:t> in the right pane, and then do the following:</a:t>
            </a:r>
            <a:endParaRPr lang="en-US" sz="1200" dirty="0" smtClean="0"/>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t>In the </a:t>
            </a:r>
            <a:r>
              <a:rPr lang="en-US" sz="1200" b="1" i="0" baseline="0" dirty="0" smtClean="0"/>
              <a:t>Type</a:t>
            </a:r>
            <a:r>
              <a:rPr lang="en-US" sz="1200" i="0" baseline="0" dirty="0" smtClean="0"/>
              <a:t> list, select </a:t>
            </a:r>
            <a:r>
              <a:rPr lang="en-US" sz="1200" b="1" i="0" baseline="0" dirty="0" smtClean="0"/>
              <a:t>Linear</a:t>
            </a:r>
            <a:r>
              <a:rPr lang="en-US" sz="1200" i="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t>Click the button next to </a:t>
            </a:r>
            <a:r>
              <a:rPr lang="en-US" sz="1200" b="1" i="0" baseline="0" dirty="0" smtClean="0"/>
              <a:t>Direction</a:t>
            </a:r>
            <a:r>
              <a:rPr lang="en-US" sz="1200" i="0" baseline="0" dirty="0" smtClean="0"/>
              <a:t>, and then click </a:t>
            </a:r>
            <a:r>
              <a:rPr lang="en-US" sz="1200" b="1" i="0" baseline="0" dirty="0" smtClean="0"/>
              <a:t>Linear Down </a:t>
            </a:r>
            <a:r>
              <a:rPr lang="en-US" sz="1200" i="0" baseline="0" dirty="0" smtClean="0"/>
              <a:t>(first row, second option from the left).</a:t>
            </a:r>
          </a:p>
          <a:p>
            <a:pPr marL="685800" marR="0" lvl="1"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sz="1200" b="0" kern="1200" baseline="0" dirty="0" smtClean="0">
                <a:solidFill>
                  <a:schemeClr val="tx1"/>
                </a:solidFill>
                <a:latin typeface="+mn-lt"/>
                <a:ea typeface="+mn-ea"/>
                <a:cs typeface="+mn-cs"/>
              </a:rPr>
              <a:t>Under </a:t>
            </a:r>
            <a:r>
              <a:rPr lang="en-US" sz="1200" b="1" kern="1200" baseline="0" dirty="0" smtClean="0">
                <a:solidFill>
                  <a:schemeClr val="tx1"/>
                </a:solidFill>
                <a:latin typeface="+mn-lt"/>
                <a:ea typeface="+mn-ea"/>
                <a:cs typeface="+mn-cs"/>
              </a:rPr>
              <a:t>Gradient stops</a:t>
            </a:r>
            <a:r>
              <a:rPr lang="en-US" sz="1200" b="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Add gradient stop</a:t>
            </a:r>
            <a:r>
              <a:rPr lang="en-US" sz="1200" b="0" kern="1200" baseline="0" dirty="0" smtClean="0">
                <a:solidFill>
                  <a:schemeClr val="tx1"/>
                </a:solidFill>
                <a:latin typeface="+mn-lt"/>
                <a:ea typeface="+mn-ea"/>
                <a:cs typeface="+mn-cs"/>
              </a:rPr>
              <a:t> or </a:t>
            </a:r>
            <a:r>
              <a:rPr lang="en-US" sz="1200" b="1" kern="1200" baseline="0" dirty="0" smtClean="0">
                <a:solidFill>
                  <a:schemeClr val="tx1"/>
                </a:solidFill>
                <a:latin typeface="+mn-lt"/>
                <a:ea typeface="+mn-ea"/>
                <a:cs typeface="+mn-cs"/>
              </a:rPr>
              <a:t>Remove gradient stop</a:t>
            </a:r>
            <a:r>
              <a:rPr lang="en-US" sz="1200" b="0" kern="1200" baseline="0" dirty="0" smtClean="0">
                <a:solidFill>
                  <a:schemeClr val="tx1"/>
                </a:solidFill>
                <a:latin typeface="+mn-lt"/>
                <a:ea typeface="+mn-ea"/>
                <a:cs typeface="+mn-cs"/>
              </a:rPr>
              <a:t> until two stops appear in the slider.</a:t>
            </a:r>
          </a:p>
          <a:p>
            <a:pPr marL="228600" marR="0" lvl="0" indent="-228600" algn="l" defTabSz="914400" rtl="0" eaLnBrk="1" fontAlgn="auto" latinLnBrk="0" hangingPunct="1">
              <a:lnSpc>
                <a:spcPct val="90000"/>
              </a:lnSpc>
              <a:spcBef>
                <a:spcPts val="0"/>
              </a:spcBef>
              <a:spcAft>
                <a:spcPts val="600"/>
              </a:spcAft>
              <a:buClrTx/>
              <a:buSzTx/>
              <a:buFont typeface="+mj-lt"/>
              <a:buAutoNum type="arabicPeriod"/>
              <a:tabLst/>
              <a:defRPr/>
            </a:pPr>
            <a:r>
              <a:rPr lang="en-US" sz="1200" dirty="0" smtClean="0"/>
              <a:t>Also under </a:t>
            </a:r>
            <a:r>
              <a:rPr lang="en-US" sz="1200" b="1" dirty="0" smtClean="0"/>
              <a:t>Gradient stops</a:t>
            </a:r>
            <a:r>
              <a:rPr lang="en-US" sz="1200" dirty="0" smtClean="0"/>
              <a:t>, customize the gradient stops that you added as follows:</a:t>
            </a:r>
          </a:p>
          <a:p>
            <a:pPr marL="685800" lvl="1" indent="-228600">
              <a:buFont typeface="Arial" pitchFamily="34" charset="0"/>
              <a:buChar char="•"/>
              <a:defRPr/>
            </a:pPr>
            <a:r>
              <a:rPr lang="en-US" sz="1200" dirty="0" smtClean="0"/>
              <a:t>Select </a:t>
            </a:r>
            <a:r>
              <a:rPr lang="en-US" sz="1200" b="0" dirty="0" smtClean="0"/>
              <a:t>the first stop in the slider</a:t>
            </a:r>
            <a:r>
              <a:rPr lang="en-US" sz="1200" dirty="0" smtClean="0"/>
              <a:t>, and then do the following:</a:t>
            </a:r>
          </a:p>
          <a:p>
            <a:pPr marL="1143000" marR="0" lvl="2"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sz="1200" b="0" dirty="0" smtClean="0"/>
              <a:t>In</a:t>
            </a:r>
            <a:r>
              <a:rPr lang="en-US" sz="1200" dirty="0" smtClean="0"/>
              <a:t> the </a:t>
            </a:r>
            <a:r>
              <a:rPr lang="en-US" sz="1200" b="1" dirty="0" smtClean="0"/>
              <a:t>Position </a:t>
            </a:r>
            <a:r>
              <a:rPr lang="en-US" sz="1200" dirty="0" smtClean="0"/>
              <a:t>box, enter</a:t>
            </a:r>
            <a:r>
              <a:rPr lang="en-US" sz="1200" baseline="0" dirty="0" smtClean="0"/>
              <a:t> </a:t>
            </a:r>
            <a:r>
              <a:rPr lang="en-US" sz="1200" b="1" baseline="0" dirty="0" smtClean="0"/>
              <a:t>64</a:t>
            </a:r>
            <a:r>
              <a:rPr lang="en-US" sz="1200" b="1" dirty="0" smtClean="0"/>
              <a:t>%</a:t>
            </a:r>
            <a:r>
              <a:rPr lang="en-US" sz="1200" dirty="0" smtClean="0"/>
              <a:t>.</a:t>
            </a:r>
          </a:p>
          <a:p>
            <a:pPr marL="1143000" lvl="2" indent="-228600">
              <a:buFont typeface="Arial" pitchFamily="34" charset="0"/>
              <a:buChar char="•"/>
              <a:defRPr/>
            </a:pPr>
            <a:r>
              <a:rPr lang="en-US" sz="1200" dirty="0" smtClean="0"/>
              <a:t>Click the button next to </a:t>
            </a:r>
            <a:r>
              <a:rPr lang="en-US" sz="1200" b="1" dirty="0" smtClean="0"/>
              <a:t>Color</a:t>
            </a:r>
            <a:r>
              <a:rPr lang="en-US" sz="1200" dirty="0" smtClean="0"/>
              <a:t>, and then </a:t>
            </a:r>
            <a:r>
              <a:rPr lang="en-US" sz="1200" i="0" baseline="0" dirty="0" smtClean="0"/>
              <a:t>under </a:t>
            </a:r>
            <a:r>
              <a:rPr lang="en-US" sz="1200" b="1" i="0" baseline="0" dirty="0" smtClean="0"/>
              <a:t>Theme Colors</a:t>
            </a:r>
            <a:r>
              <a:rPr lang="en-US" sz="1200" i="0" baseline="0" dirty="0" smtClean="0"/>
              <a:t> </a:t>
            </a:r>
            <a:r>
              <a:rPr lang="en-US" sz="1200" dirty="0" smtClean="0"/>
              <a:t>click </a:t>
            </a:r>
            <a:r>
              <a:rPr lang="en-US" sz="1200" b="1" dirty="0" smtClean="0"/>
              <a:t>Black, Text 1</a:t>
            </a:r>
            <a:r>
              <a:rPr lang="en-US" sz="1200" b="1" baseline="0" dirty="0" smtClean="0"/>
              <a:t> </a:t>
            </a:r>
            <a:r>
              <a:rPr lang="en-US" sz="1200" b="0" baseline="0" dirty="0" smtClean="0"/>
              <a:t>(first row, second option from the left)</a:t>
            </a:r>
            <a:r>
              <a:rPr lang="en-US" sz="1200" b="0" dirty="0" smtClean="0"/>
              <a:t>.</a:t>
            </a:r>
          </a:p>
          <a:p>
            <a:pPr marL="685800" lvl="1" indent="-228600">
              <a:buFont typeface="Arial" pitchFamily="34" charset="0"/>
              <a:buChar char="•"/>
              <a:defRPr/>
            </a:pPr>
            <a:r>
              <a:rPr lang="en-US" sz="1200" dirty="0" smtClean="0"/>
              <a:t>Select </a:t>
            </a:r>
            <a:r>
              <a:rPr lang="en-US" sz="1200" b="0" dirty="0" smtClean="0"/>
              <a:t>the last stop in the slider</a:t>
            </a:r>
            <a:r>
              <a:rPr lang="en-US" sz="1200" dirty="0" smtClean="0"/>
              <a:t>, and then do the following:</a:t>
            </a:r>
          </a:p>
          <a:p>
            <a:pPr marL="1143000" marR="0" lvl="2" indent="-228600" algn="l" defTabSz="914400" rtl="0" eaLnBrk="1" fontAlgn="auto" latinLnBrk="0" hangingPunct="1">
              <a:lnSpc>
                <a:spcPct val="90000"/>
              </a:lnSpc>
              <a:spcBef>
                <a:spcPts val="0"/>
              </a:spcBef>
              <a:spcAft>
                <a:spcPts val="600"/>
              </a:spcAft>
              <a:buClrTx/>
              <a:buSzTx/>
              <a:buFont typeface="Arial" pitchFamily="34" charset="0"/>
              <a:buChar char="•"/>
              <a:tabLst/>
              <a:defRPr/>
            </a:pPr>
            <a:r>
              <a:rPr lang="en-US" sz="1200" b="0" dirty="0" smtClean="0"/>
              <a:t>In</a:t>
            </a:r>
            <a:r>
              <a:rPr lang="en-US" sz="1200" dirty="0" smtClean="0"/>
              <a:t> the </a:t>
            </a:r>
            <a:r>
              <a:rPr lang="en-US" sz="1200" b="1" dirty="0" smtClean="0"/>
              <a:t>Position </a:t>
            </a:r>
            <a:r>
              <a:rPr lang="en-US" sz="1200" dirty="0" smtClean="0"/>
              <a:t>box, enter</a:t>
            </a:r>
            <a:r>
              <a:rPr lang="en-US" sz="1200" baseline="0" dirty="0" smtClean="0"/>
              <a:t> </a:t>
            </a:r>
            <a:r>
              <a:rPr lang="en-US" sz="1200" b="1" baseline="0" dirty="0" smtClean="0"/>
              <a:t>100</a:t>
            </a:r>
            <a:r>
              <a:rPr lang="en-US" sz="1200" b="1" dirty="0" smtClean="0"/>
              <a:t>%</a:t>
            </a:r>
            <a:r>
              <a:rPr lang="en-US" sz="1200" dirty="0" smtClean="0"/>
              <a:t>.</a:t>
            </a:r>
          </a:p>
          <a:p>
            <a:pPr marL="1143000" lvl="2" indent="-228600">
              <a:buFont typeface="Arial" pitchFamily="34" charset="0"/>
              <a:buChar char="•"/>
              <a:defRPr/>
            </a:pPr>
            <a:r>
              <a:rPr lang="en-US" sz="1200" dirty="0" smtClean="0"/>
              <a:t>Click the button next to </a:t>
            </a:r>
            <a:r>
              <a:rPr lang="en-US" sz="1200" b="1" dirty="0" smtClean="0"/>
              <a:t>Color</a:t>
            </a:r>
            <a:r>
              <a:rPr lang="en-US" sz="1200" dirty="0" smtClean="0"/>
              <a:t>, and then </a:t>
            </a:r>
            <a:r>
              <a:rPr lang="en-US" sz="1200" i="0" baseline="0" dirty="0" smtClean="0"/>
              <a:t>under </a:t>
            </a:r>
            <a:r>
              <a:rPr lang="en-US" sz="1200" b="1" i="0" baseline="0" dirty="0" smtClean="0"/>
              <a:t>Theme Colors</a:t>
            </a:r>
            <a:r>
              <a:rPr lang="en-US" sz="1200" i="0" baseline="0" dirty="0" smtClean="0"/>
              <a:t> </a:t>
            </a:r>
            <a:r>
              <a:rPr lang="en-US" sz="1200" dirty="0" smtClean="0"/>
              <a:t>click </a:t>
            </a:r>
            <a:r>
              <a:rPr lang="en-US" sz="1200" b="1" dirty="0" smtClean="0"/>
              <a:t>Black, Text 1,</a:t>
            </a:r>
            <a:r>
              <a:rPr lang="en-US" sz="1200" b="1" baseline="0" dirty="0" smtClean="0"/>
              <a:t> Lighter 35% </a:t>
            </a:r>
            <a:r>
              <a:rPr lang="en-US" sz="1200" b="0" baseline="0" dirty="0" smtClean="0"/>
              <a:t>(third row, second option from the left)</a:t>
            </a:r>
            <a:r>
              <a:rPr lang="en-US" sz="1200" b="0" dirty="0" smtClean="0"/>
              <a:t>.</a:t>
            </a:r>
          </a:p>
          <a:p>
            <a:endParaRPr lang="en-US" sz="1200" dirty="0" smtClean="0"/>
          </a:p>
        </p:txBody>
      </p:sp>
      <p:sp>
        <p:nvSpPr>
          <p:cNvPr id="6" name="Slide Image Placeholder 5"/>
          <p:cNvSpPr>
            <a:spLocks noGrp="1" noRot="1" noChangeAspect="1"/>
          </p:cNvSpPr>
          <p:nvPr>
            <p:ph type="sldImg"/>
          </p:nvPr>
        </p:nvSpPr>
        <p:spPr>
          <a:xfrm>
            <a:off x="533400" y="460375"/>
            <a:ext cx="3144838" cy="2359025"/>
          </a:xfrm>
        </p:spPr>
      </p:sp>
    </p:spTree>
    <p:extLst>
      <p:ext uri="{BB962C8B-B14F-4D97-AF65-F5344CB8AC3E}">
        <p14:creationId xmlns:p14="http://schemas.microsoft.com/office/powerpoint/2010/main" val="2299713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62226D-14A6-4BE0-A78E-DAEDDD128328}" type="slidenum">
              <a:rPr lang="en-US" smtClean="0"/>
              <a:t>7</a:t>
            </a:fld>
            <a:endParaRPr lang="en-US"/>
          </a:p>
        </p:txBody>
      </p:sp>
    </p:spTree>
    <p:extLst>
      <p:ext uri="{BB962C8B-B14F-4D97-AF65-F5344CB8AC3E}">
        <p14:creationId xmlns:p14="http://schemas.microsoft.com/office/powerpoint/2010/main" val="1761517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CD5785-8A43-4CC4-A705-D4AA7E8DB57F}" type="datetimeFigureOut">
              <a:rPr lang="en-US" smtClean="0"/>
              <a:pPr/>
              <a:t>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75B4CE-5129-41CA-A75E-F2AE589D1F47}" type="slidenum">
              <a:rPr lang="en-US" smtClean="0"/>
              <a:pPr/>
              <a:t>‹#›</a:t>
            </a:fld>
            <a:endParaRPr lang="en-US" dirty="0"/>
          </a:p>
        </p:txBody>
      </p:sp>
    </p:spTree>
    <p:extLst>
      <p:ext uri="{BB962C8B-B14F-4D97-AF65-F5344CB8AC3E}">
        <p14:creationId xmlns:p14="http://schemas.microsoft.com/office/powerpoint/2010/main" val="2959712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CD5785-8A43-4CC4-A705-D4AA7E8DB57F}" type="datetimeFigureOut">
              <a:rPr lang="en-US" smtClean="0"/>
              <a:pPr/>
              <a:t>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75B4CE-5129-41CA-A75E-F2AE589D1F47}" type="slidenum">
              <a:rPr lang="en-US" smtClean="0"/>
              <a:pPr/>
              <a:t>‹#›</a:t>
            </a:fld>
            <a:endParaRPr lang="en-US" dirty="0"/>
          </a:p>
        </p:txBody>
      </p:sp>
    </p:spTree>
    <p:extLst>
      <p:ext uri="{BB962C8B-B14F-4D97-AF65-F5344CB8AC3E}">
        <p14:creationId xmlns:p14="http://schemas.microsoft.com/office/powerpoint/2010/main" val="333860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CD5785-8A43-4CC4-A705-D4AA7E8DB57F}" type="datetimeFigureOut">
              <a:rPr lang="en-US" smtClean="0"/>
              <a:pPr/>
              <a:t>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75B4CE-5129-41CA-A75E-F2AE589D1F47}" type="slidenum">
              <a:rPr lang="en-US" smtClean="0"/>
              <a:pPr/>
              <a:t>‹#›</a:t>
            </a:fld>
            <a:endParaRPr lang="en-US" dirty="0"/>
          </a:p>
        </p:txBody>
      </p:sp>
    </p:spTree>
    <p:extLst>
      <p:ext uri="{BB962C8B-B14F-4D97-AF65-F5344CB8AC3E}">
        <p14:creationId xmlns:p14="http://schemas.microsoft.com/office/powerpoint/2010/main" val="3640031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BCD5785-8A43-4CC4-A705-D4AA7E8DB57F}" type="datetimeFigureOut">
              <a:rPr lang="en-US" smtClean="0"/>
              <a:pPr/>
              <a:t>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75B4CE-5129-41CA-A75E-F2AE589D1F47}" type="slidenum">
              <a:rPr lang="en-US" smtClean="0"/>
              <a:pPr/>
              <a:t>‹#›</a:t>
            </a:fld>
            <a:endParaRPr lang="en-US" dirty="0"/>
          </a:p>
        </p:txBody>
      </p:sp>
    </p:spTree>
    <p:extLst>
      <p:ext uri="{BB962C8B-B14F-4D97-AF65-F5344CB8AC3E}">
        <p14:creationId xmlns:p14="http://schemas.microsoft.com/office/powerpoint/2010/main" val="2263610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CD5785-8A43-4CC4-A705-D4AA7E8DB57F}" type="datetimeFigureOut">
              <a:rPr lang="en-US" smtClean="0"/>
              <a:pPr/>
              <a:t>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75B4CE-5129-41CA-A75E-F2AE589D1F47}" type="slidenum">
              <a:rPr lang="en-US" smtClean="0"/>
              <a:pPr/>
              <a:t>‹#›</a:t>
            </a:fld>
            <a:endParaRPr lang="en-US" dirty="0"/>
          </a:p>
        </p:txBody>
      </p:sp>
    </p:spTree>
    <p:extLst>
      <p:ext uri="{BB962C8B-B14F-4D97-AF65-F5344CB8AC3E}">
        <p14:creationId xmlns:p14="http://schemas.microsoft.com/office/powerpoint/2010/main" val="3943688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CD5785-8A43-4CC4-A705-D4AA7E8DB57F}" type="datetimeFigureOut">
              <a:rPr lang="en-US" smtClean="0"/>
              <a:pPr/>
              <a:t>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75B4CE-5129-41CA-A75E-F2AE589D1F47}" type="slidenum">
              <a:rPr lang="en-US" smtClean="0"/>
              <a:pPr/>
              <a:t>‹#›</a:t>
            </a:fld>
            <a:endParaRPr lang="en-US" dirty="0"/>
          </a:p>
        </p:txBody>
      </p:sp>
    </p:spTree>
    <p:extLst>
      <p:ext uri="{BB962C8B-B14F-4D97-AF65-F5344CB8AC3E}">
        <p14:creationId xmlns:p14="http://schemas.microsoft.com/office/powerpoint/2010/main" val="3997525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CD5785-8A43-4CC4-A705-D4AA7E8DB57F}" type="datetimeFigureOut">
              <a:rPr lang="en-US" smtClean="0"/>
              <a:pPr/>
              <a:t>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F75B4CE-5129-41CA-A75E-F2AE589D1F47}" type="slidenum">
              <a:rPr lang="en-US" smtClean="0"/>
              <a:pPr/>
              <a:t>‹#›</a:t>
            </a:fld>
            <a:endParaRPr lang="en-US" dirty="0"/>
          </a:p>
        </p:txBody>
      </p:sp>
    </p:spTree>
    <p:extLst>
      <p:ext uri="{BB962C8B-B14F-4D97-AF65-F5344CB8AC3E}">
        <p14:creationId xmlns:p14="http://schemas.microsoft.com/office/powerpoint/2010/main" val="759635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CD5785-8A43-4CC4-A705-D4AA7E8DB57F}" type="datetimeFigureOut">
              <a:rPr lang="en-US" smtClean="0"/>
              <a:pPr/>
              <a:t>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F75B4CE-5129-41CA-A75E-F2AE589D1F47}" type="slidenum">
              <a:rPr lang="en-US" smtClean="0"/>
              <a:pPr/>
              <a:t>‹#›</a:t>
            </a:fld>
            <a:endParaRPr lang="en-US" dirty="0"/>
          </a:p>
        </p:txBody>
      </p:sp>
    </p:spTree>
    <p:extLst>
      <p:ext uri="{BB962C8B-B14F-4D97-AF65-F5344CB8AC3E}">
        <p14:creationId xmlns:p14="http://schemas.microsoft.com/office/powerpoint/2010/main" val="895401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CD5785-8A43-4CC4-A705-D4AA7E8DB57F}" type="datetimeFigureOut">
              <a:rPr lang="en-US" smtClean="0"/>
              <a:pPr/>
              <a:t>2/3/2015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F75B4CE-5129-41CA-A75E-F2AE589D1F47}" type="slidenum">
              <a:rPr lang="en-US" smtClean="0"/>
              <a:pPr/>
              <a:t>‹#›</a:t>
            </a:fld>
            <a:endParaRPr lang="en-US" dirty="0"/>
          </a:p>
        </p:txBody>
      </p:sp>
    </p:spTree>
    <p:extLst>
      <p:ext uri="{BB962C8B-B14F-4D97-AF65-F5344CB8AC3E}">
        <p14:creationId xmlns:p14="http://schemas.microsoft.com/office/powerpoint/2010/main" val="2852635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CD5785-8A43-4CC4-A705-D4AA7E8DB57F}" type="datetimeFigureOut">
              <a:rPr lang="en-US" smtClean="0"/>
              <a:pPr/>
              <a:t>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75B4CE-5129-41CA-A75E-F2AE589D1F47}" type="slidenum">
              <a:rPr lang="en-US" smtClean="0"/>
              <a:pPr/>
              <a:t>‹#›</a:t>
            </a:fld>
            <a:endParaRPr lang="en-US" dirty="0"/>
          </a:p>
        </p:txBody>
      </p:sp>
    </p:spTree>
    <p:extLst>
      <p:ext uri="{BB962C8B-B14F-4D97-AF65-F5344CB8AC3E}">
        <p14:creationId xmlns:p14="http://schemas.microsoft.com/office/powerpoint/2010/main" val="316320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CD5785-8A43-4CC4-A705-D4AA7E8DB57F}" type="datetimeFigureOut">
              <a:rPr lang="en-US" smtClean="0"/>
              <a:pPr/>
              <a:t>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75B4CE-5129-41CA-A75E-F2AE589D1F47}" type="slidenum">
              <a:rPr lang="en-US" smtClean="0"/>
              <a:pPr/>
              <a:t>‹#›</a:t>
            </a:fld>
            <a:endParaRPr lang="en-US" dirty="0"/>
          </a:p>
        </p:txBody>
      </p:sp>
    </p:spTree>
    <p:extLst>
      <p:ext uri="{BB962C8B-B14F-4D97-AF65-F5344CB8AC3E}">
        <p14:creationId xmlns:p14="http://schemas.microsoft.com/office/powerpoint/2010/main" val="161714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CD5785-8A43-4CC4-A705-D4AA7E8DB57F}" type="datetimeFigureOut">
              <a:rPr lang="en-US" smtClean="0"/>
              <a:pPr/>
              <a:t>2/3/2015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5B4CE-5129-41CA-A75E-F2AE589D1F47}" type="slidenum">
              <a:rPr lang="en-US" smtClean="0"/>
              <a:pPr/>
              <a:t>‹#›</a:t>
            </a:fld>
            <a:endParaRPr lang="en-US" dirty="0"/>
          </a:p>
        </p:txBody>
      </p:sp>
    </p:spTree>
    <p:extLst>
      <p:ext uri="{BB962C8B-B14F-4D97-AF65-F5344CB8AC3E}">
        <p14:creationId xmlns:p14="http://schemas.microsoft.com/office/powerpoint/2010/main" val="2419221583"/>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962400" y="1600200"/>
            <a:ext cx="4755316" cy="4572000"/>
          </a:xfrm>
          <a:prstGeom prst="rect">
            <a:avLst/>
          </a:prstGeom>
          <a:noFill/>
          <a:scene3d>
            <a:camera prst="perspectiveHeroicExtremeLeftFacing"/>
            <a:lightRig rig="threePt" dir="t"/>
          </a:scene3d>
        </p:spPr>
        <p:txBody>
          <a:bodyPr wrap="square" lIns="0" tIns="0" rIns="0" bIns="0" rtlCol="0" anchor="ctr" anchorCtr="1">
            <a:noAutofit/>
            <a:scene3d>
              <a:camera prst="isometricOffAxis2Left">
                <a:rot lat="600000" lon="1200000" rev="0"/>
              </a:camera>
              <a:lightRig rig="twoPt" dir="t"/>
            </a:scene3d>
            <a:sp3d extrusionH="889000" prstMaterial="matte">
              <a:bevelT w="82550" h="38100" prst="coolSlant"/>
            </a:sp3d>
          </a:bodyPr>
          <a:lstStyle/>
          <a:p>
            <a:pPr algn="ctr">
              <a:lnSpc>
                <a:spcPct val="70000"/>
              </a:lnSpc>
            </a:pPr>
            <a:r>
              <a:rPr lang="en-US" sz="7200" spc="200" dirty="0" smtClean="0">
                <a:gradFill flip="none" rotWithShape="1">
                  <a:gsLst>
                    <a:gs pos="0">
                      <a:schemeClr val="bg1">
                        <a:lumMod val="85000"/>
                      </a:schemeClr>
                    </a:gs>
                    <a:gs pos="100000">
                      <a:schemeClr val="bg1">
                        <a:lumMod val="50000"/>
                      </a:schemeClr>
                    </a:gs>
                  </a:gsLst>
                  <a:path path="circle">
                    <a:fillToRect t="100000" r="100000"/>
                  </a:path>
                  <a:tileRect l="-100000" b="-100000"/>
                </a:gradFill>
                <a:effectLst>
                  <a:outerShdw blurRad="60007" dist="200025" dir="15000000" sy="30000" kx="-1800000" algn="bl" rotWithShape="0">
                    <a:prstClr val="black">
                      <a:alpha val="32000"/>
                    </a:prstClr>
                  </a:outerShdw>
                </a:effectLst>
                <a:latin typeface="Impact" pitchFamily="34" charset="0"/>
              </a:rPr>
              <a:t>Federalism</a:t>
            </a:r>
            <a:endParaRPr lang="en-US" sz="7200" kern="0" spc="-150" dirty="0" smtClean="0">
              <a:gradFill flip="none" rotWithShape="1">
                <a:gsLst>
                  <a:gs pos="0">
                    <a:schemeClr val="bg1">
                      <a:lumMod val="85000"/>
                    </a:schemeClr>
                  </a:gs>
                  <a:gs pos="100000">
                    <a:schemeClr val="bg1">
                      <a:lumMod val="50000"/>
                    </a:schemeClr>
                  </a:gs>
                </a:gsLst>
                <a:path path="circle">
                  <a:fillToRect t="100000" r="100000"/>
                </a:path>
                <a:tileRect l="-100000" b="-100000"/>
              </a:gradFill>
              <a:effectLst>
                <a:outerShdw blurRad="60007" dist="200025" dir="15000000" sy="30000" kx="-1800000" algn="bl" rotWithShape="0">
                  <a:prstClr val="black">
                    <a:alpha val="32000"/>
                  </a:prstClr>
                </a:outerShdw>
              </a:effectLst>
              <a:latin typeface="Impact" pitchFamily="34" charset="0"/>
            </a:endParaRPr>
          </a:p>
        </p:txBody>
      </p:sp>
    </p:spTree>
    <p:extLst>
      <p:ext uri="{BB962C8B-B14F-4D97-AF65-F5344CB8AC3E}">
        <p14:creationId xmlns:p14="http://schemas.microsoft.com/office/powerpoint/2010/main" val="336384470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rPr>
              <a:t>Define federalism in your own words.</a:t>
            </a:r>
            <a:endParaRPr lang="en-US" b="1" dirty="0">
              <a:solidFill>
                <a:schemeClr val="bg1"/>
              </a:solidFill>
            </a:endParaRPr>
          </a:p>
        </p:txBody>
      </p:sp>
      <p:sp>
        <p:nvSpPr>
          <p:cNvPr id="3" name="Content Placeholder 2"/>
          <p:cNvSpPr>
            <a:spLocks noGrp="1"/>
          </p:cNvSpPr>
          <p:nvPr>
            <p:ph idx="1"/>
          </p:nvPr>
        </p:nvSpPr>
        <p:spPr/>
        <p:txBody>
          <a:bodyPr/>
          <a:lstStyle/>
          <a:p>
            <a:r>
              <a:rPr lang="en-US" dirty="0" err="1" smtClean="0">
                <a:solidFill>
                  <a:schemeClr val="bg1"/>
                </a:solidFill>
              </a:rPr>
              <a:t>RallyRobin</a:t>
            </a:r>
            <a:r>
              <a:rPr lang="en-US" dirty="0" smtClean="0">
                <a:solidFill>
                  <a:schemeClr val="bg1"/>
                </a:solidFill>
              </a:rPr>
              <a:t> your definition with your shoulder partner.  Partner B goes first.</a:t>
            </a:r>
            <a:endParaRPr lang="en-US" dirty="0">
              <a:solidFill>
                <a:schemeClr val="bg1"/>
              </a:solidFill>
            </a:endParaRPr>
          </a:p>
        </p:txBody>
      </p:sp>
    </p:spTree>
    <p:extLst>
      <p:ext uri="{BB962C8B-B14F-4D97-AF65-F5344CB8AC3E}">
        <p14:creationId xmlns:p14="http://schemas.microsoft.com/office/powerpoint/2010/main" val="19183250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What are state powers called?</a:t>
            </a:r>
            <a:endParaRPr lang="en-US" b="1"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Partner A, turn to partner B and remind them. B, help A out if he/she needs help.</a:t>
            </a:r>
          </a:p>
          <a:p>
            <a:r>
              <a:rPr lang="en-US" dirty="0" smtClean="0">
                <a:solidFill>
                  <a:schemeClr val="bg1"/>
                </a:solidFill>
              </a:rPr>
              <a:t>Answer:  reserved powers</a:t>
            </a:r>
            <a:endParaRPr lang="en-US" dirty="0">
              <a:solidFill>
                <a:schemeClr val="bg1"/>
              </a:solidFill>
            </a:endParaRPr>
          </a:p>
        </p:txBody>
      </p:sp>
    </p:spTree>
    <p:extLst>
      <p:ext uri="{BB962C8B-B14F-4D97-AF65-F5344CB8AC3E}">
        <p14:creationId xmlns:p14="http://schemas.microsoft.com/office/powerpoint/2010/main" val="1054948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The Tenth Amendment</a:t>
            </a:r>
            <a:endParaRPr lang="en-US" b="1" dirty="0">
              <a:solidFill>
                <a:schemeClr val="bg1"/>
              </a:solidFill>
            </a:endParaRPr>
          </a:p>
        </p:txBody>
      </p:sp>
      <p:sp>
        <p:nvSpPr>
          <p:cNvPr id="3" name="Content Placeholder 2"/>
          <p:cNvSpPr>
            <a:spLocks noGrp="1"/>
          </p:cNvSpPr>
          <p:nvPr>
            <p:ph idx="1"/>
          </p:nvPr>
        </p:nvSpPr>
        <p:spPr/>
        <p:txBody>
          <a:bodyPr/>
          <a:lstStyle/>
          <a:p>
            <a:pPr marL="0" indent="0">
              <a:buNone/>
            </a:pPr>
            <a:r>
              <a:rPr lang="en-US" i="1" dirty="0" smtClean="0">
                <a:solidFill>
                  <a:schemeClr val="bg1"/>
                </a:solidFill>
              </a:rPr>
              <a:t>The powers not delegated to the United States by the Constitution, nor prohibited by it to the States, are reserved to the States respectively, or to the people.</a:t>
            </a:r>
          </a:p>
          <a:p>
            <a:pPr marL="0" indent="0">
              <a:buNone/>
            </a:pPr>
            <a:endParaRPr lang="en-US" i="1" dirty="0">
              <a:solidFill>
                <a:schemeClr val="bg1"/>
              </a:solidFill>
            </a:endParaRPr>
          </a:p>
          <a:p>
            <a:pPr marL="0" indent="0">
              <a:buNone/>
            </a:pPr>
            <a:r>
              <a:rPr lang="en-US" dirty="0" smtClean="0">
                <a:solidFill>
                  <a:schemeClr val="bg1"/>
                </a:solidFill>
              </a:rPr>
              <a:t>What is the significance of the 10</a:t>
            </a:r>
            <a:r>
              <a:rPr lang="en-US" baseline="30000" dirty="0" smtClean="0">
                <a:solidFill>
                  <a:schemeClr val="bg1"/>
                </a:solidFill>
              </a:rPr>
              <a:t>th</a:t>
            </a:r>
            <a:r>
              <a:rPr lang="en-US" dirty="0" smtClean="0">
                <a:solidFill>
                  <a:schemeClr val="bg1"/>
                </a:solidFill>
              </a:rPr>
              <a:t> Amendment?</a:t>
            </a:r>
          </a:p>
          <a:p>
            <a:pPr marL="0" indent="0">
              <a:buNone/>
            </a:pPr>
            <a:r>
              <a:rPr lang="en-US" dirty="0" smtClean="0">
                <a:solidFill>
                  <a:schemeClr val="bg1"/>
                </a:solidFill>
              </a:rPr>
              <a:t>Timed Pair Share:  Partner A goes first</a:t>
            </a:r>
          </a:p>
          <a:p>
            <a:pPr marL="0" indent="0">
              <a:buNone/>
            </a:pPr>
            <a:endParaRPr lang="en-US" i="1" dirty="0">
              <a:solidFill>
                <a:schemeClr val="bg1"/>
              </a:solidFill>
            </a:endParaRPr>
          </a:p>
          <a:p>
            <a:pPr marL="0" indent="0">
              <a:buNone/>
            </a:pPr>
            <a:endParaRPr lang="en-US" i="1" dirty="0">
              <a:solidFill>
                <a:schemeClr val="bg1"/>
              </a:solidFill>
            </a:endParaRPr>
          </a:p>
        </p:txBody>
      </p:sp>
    </p:spTree>
    <p:extLst>
      <p:ext uri="{BB962C8B-B14F-4D97-AF65-F5344CB8AC3E}">
        <p14:creationId xmlns:p14="http://schemas.microsoft.com/office/powerpoint/2010/main" val="872532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Tenth Amendment Points</a:t>
            </a:r>
            <a:endParaRPr lang="en-US" b="1" dirty="0">
              <a:solidFill>
                <a:schemeClr val="bg1"/>
              </a:solidFill>
            </a:endParaRPr>
          </a:p>
        </p:txBody>
      </p:sp>
      <p:sp>
        <p:nvSpPr>
          <p:cNvPr id="3" name="Content Placeholder 2"/>
          <p:cNvSpPr>
            <a:spLocks noGrp="1"/>
          </p:cNvSpPr>
          <p:nvPr>
            <p:ph idx="1"/>
          </p:nvPr>
        </p:nvSpPr>
        <p:spPr/>
        <p:txBody>
          <a:bodyPr>
            <a:normAutofit fontScale="70000" lnSpcReduction="20000"/>
          </a:bodyPr>
          <a:lstStyle/>
          <a:p>
            <a:r>
              <a:rPr lang="en-US" dirty="0" smtClean="0">
                <a:solidFill>
                  <a:schemeClr val="bg1"/>
                </a:solidFill>
              </a:rPr>
              <a:t>The Tenth Amendment was included in the Bill of Rights to further define the balance of power between the federal government and the states</a:t>
            </a:r>
          </a:p>
          <a:p>
            <a:r>
              <a:rPr lang="en-US" dirty="0" smtClean="0">
                <a:solidFill>
                  <a:schemeClr val="bg1"/>
                </a:solidFill>
              </a:rPr>
              <a:t>The amendment says that the federal government has only those powers specifically granted by the U.S. Constitution.</a:t>
            </a:r>
          </a:p>
          <a:p>
            <a:r>
              <a:rPr lang="en-US" dirty="0" smtClean="0">
                <a:solidFill>
                  <a:schemeClr val="bg1"/>
                </a:solidFill>
              </a:rPr>
              <a:t>Some of the powers of the federal government are:</a:t>
            </a:r>
          </a:p>
          <a:p>
            <a:pPr marL="0" indent="0">
              <a:buNone/>
            </a:pPr>
            <a:r>
              <a:rPr lang="en-US" dirty="0">
                <a:solidFill>
                  <a:schemeClr val="bg1"/>
                </a:solidFill>
              </a:rPr>
              <a:t>	</a:t>
            </a:r>
            <a:r>
              <a:rPr lang="en-US" dirty="0" smtClean="0">
                <a:solidFill>
                  <a:schemeClr val="bg1"/>
                </a:solidFill>
              </a:rPr>
              <a:t> the power to declare war, collect taxes, and regulate interstate 	commerce.</a:t>
            </a:r>
          </a:p>
          <a:p>
            <a:r>
              <a:rPr lang="en-US" dirty="0" smtClean="0">
                <a:solidFill>
                  <a:schemeClr val="bg1"/>
                </a:solidFill>
              </a:rPr>
              <a:t>According to the amendment, any power not listed is left to the states or the people.</a:t>
            </a:r>
          </a:p>
          <a:p>
            <a:r>
              <a:rPr lang="en-US" dirty="0" smtClean="0">
                <a:solidFill>
                  <a:schemeClr val="bg1"/>
                </a:solidFill>
              </a:rPr>
              <a:t>Although the amendment doesn’t specify what the state powers are, the U.S. Supreme Court has ruled that laws affecting marriage, divorce, adoption, commerce within a state, and local law enforcement are among the powers reserved to the states. </a:t>
            </a:r>
            <a:endParaRPr lang="en-US" dirty="0">
              <a:solidFill>
                <a:schemeClr val="bg1"/>
              </a:solidFill>
            </a:endParaRPr>
          </a:p>
        </p:txBody>
      </p:sp>
    </p:spTree>
    <p:extLst>
      <p:ext uri="{BB962C8B-B14F-4D97-AF65-F5344CB8AC3E}">
        <p14:creationId xmlns:p14="http://schemas.microsoft.com/office/powerpoint/2010/main" val="4106763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chemeClr val="bg1"/>
                </a:solidFill>
              </a:rPr>
              <a:t>Who Has the Power?</a:t>
            </a:r>
            <a:endParaRPr lang="en-US" b="1" i="1" dirty="0">
              <a:solidFill>
                <a:schemeClr val="bg1"/>
              </a:solidFill>
            </a:endParaRPr>
          </a:p>
        </p:txBody>
      </p:sp>
      <p:sp>
        <p:nvSpPr>
          <p:cNvPr id="3" name="Content Placeholder 2"/>
          <p:cNvSpPr>
            <a:spLocks noGrp="1"/>
          </p:cNvSpPr>
          <p:nvPr>
            <p:ph idx="1"/>
          </p:nvPr>
        </p:nvSpPr>
        <p:spPr/>
        <p:txBody>
          <a:bodyPr>
            <a:normAutofit fontScale="92500"/>
          </a:bodyPr>
          <a:lstStyle/>
          <a:p>
            <a:r>
              <a:rPr lang="en-US" dirty="0" smtClean="0">
                <a:solidFill>
                  <a:schemeClr val="bg1"/>
                </a:solidFill>
              </a:rPr>
              <a:t>Citizens in the community have been asking questions and they aren’t sure which level of government they should approach to have their questions answered.  Your task is to identify the level of government (local, state, and/or federal) and the type of power that level of government has to solve each of the questions on the list.</a:t>
            </a:r>
          </a:p>
          <a:p>
            <a:r>
              <a:rPr lang="en-US" dirty="0" err="1" smtClean="0">
                <a:solidFill>
                  <a:schemeClr val="bg1"/>
                </a:solidFill>
              </a:rPr>
              <a:t>RallyTable</a:t>
            </a:r>
            <a:r>
              <a:rPr lang="en-US" dirty="0" smtClean="0">
                <a:solidFill>
                  <a:schemeClr val="bg1"/>
                </a:solidFill>
              </a:rPr>
              <a:t> your responses with your shoulder partner.  Partner A goes first.</a:t>
            </a:r>
            <a:endParaRPr lang="en-US" dirty="0">
              <a:solidFill>
                <a:schemeClr val="bg1"/>
              </a:solidFill>
            </a:endParaRPr>
          </a:p>
        </p:txBody>
      </p:sp>
    </p:spTree>
    <p:extLst>
      <p:ext uri="{BB962C8B-B14F-4D97-AF65-F5344CB8AC3E}">
        <p14:creationId xmlns:p14="http://schemas.microsoft.com/office/powerpoint/2010/main" val="5567486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rPr>
              <a:t>1.	Who is going to keep people safe from speeding cars (speed limits)?</a:t>
            </a:r>
          </a:p>
        </p:txBody>
      </p:sp>
      <p:sp>
        <p:nvSpPr>
          <p:cNvPr id="3" name="Content Placeholder 2"/>
          <p:cNvSpPr>
            <a:spLocks noGrp="1"/>
          </p:cNvSpPr>
          <p:nvPr>
            <p:ph idx="1"/>
          </p:nvPr>
        </p:nvSpPr>
        <p:spPr/>
        <p:txBody>
          <a:bodyPr/>
          <a:lstStyle/>
          <a:p>
            <a:r>
              <a:rPr lang="en-US" dirty="0" smtClean="0">
                <a:solidFill>
                  <a:schemeClr val="bg1"/>
                </a:solidFill>
              </a:rPr>
              <a:t>local</a:t>
            </a:r>
            <a:endParaRPr lang="en-US" dirty="0">
              <a:solidFill>
                <a:schemeClr val="bg1"/>
              </a:solidFill>
            </a:endParaRPr>
          </a:p>
        </p:txBody>
      </p:sp>
    </p:spTree>
    <p:extLst>
      <p:ext uri="{BB962C8B-B14F-4D97-AF65-F5344CB8AC3E}">
        <p14:creationId xmlns:p14="http://schemas.microsoft.com/office/powerpoint/2010/main" val="2103188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rPr>
              <a:t>2.	Who is going to protect us from foreign invasion or threats? </a:t>
            </a:r>
          </a:p>
        </p:txBody>
      </p:sp>
      <p:sp>
        <p:nvSpPr>
          <p:cNvPr id="3" name="Content Placeholder 2"/>
          <p:cNvSpPr>
            <a:spLocks noGrp="1"/>
          </p:cNvSpPr>
          <p:nvPr>
            <p:ph idx="1"/>
          </p:nvPr>
        </p:nvSpPr>
        <p:spPr/>
        <p:txBody>
          <a:bodyPr/>
          <a:lstStyle/>
          <a:p>
            <a:r>
              <a:rPr lang="en-US" dirty="0" smtClean="0">
                <a:solidFill>
                  <a:schemeClr val="bg1"/>
                </a:solidFill>
              </a:rPr>
              <a:t>Federal, Delegated/Enumerated</a:t>
            </a:r>
            <a:endParaRPr lang="en-US" dirty="0">
              <a:solidFill>
                <a:schemeClr val="bg1"/>
              </a:solidFill>
            </a:endParaRPr>
          </a:p>
        </p:txBody>
      </p:sp>
    </p:spTree>
    <p:extLst>
      <p:ext uri="{BB962C8B-B14F-4D97-AF65-F5344CB8AC3E}">
        <p14:creationId xmlns:p14="http://schemas.microsoft.com/office/powerpoint/2010/main" val="986682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524000"/>
          </a:xfrm>
        </p:spPr>
        <p:txBody>
          <a:bodyPr>
            <a:normAutofit fontScale="90000"/>
          </a:bodyPr>
          <a:lstStyle/>
          <a:p>
            <a:pPr algn="l"/>
            <a:r>
              <a:rPr lang="en-US" dirty="0">
                <a:solidFill>
                  <a:schemeClr val="bg1"/>
                </a:solidFill>
              </a:rPr>
              <a:t>3.	There is a pothole in the street outside my house. Who should I talk to? </a:t>
            </a:r>
          </a:p>
        </p:txBody>
      </p:sp>
      <p:sp>
        <p:nvSpPr>
          <p:cNvPr id="3" name="Content Placeholder 2"/>
          <p:cNvSpPr>
            <a:spLocks noGrp="1"/>
          </p:cNvSpPr>
          <p:nvPr>
            <p:ph idx="1"/>
          </p:nvPr>
        </p:nvSpPr>
        <p:spPr>
          <a:xfrm>
            <a:off x="457200" y="1752600"/>
            <a:ext cx="8229600" cy="4525963"/>
          </a:xfrm>
        </p:spPr>
        <p:txBody>
          <a:bodyPr/>
          <a:lstStyle/>
          <a:p>
            <a:r>
              <a:rPr lang="en-US" dirty="0" smtClean="0">
                <a:solidFill>
                  <a:schemeClr val="bg1"/>
                </a:solidFill>
              </a:rPr>
              <a:t>local</a:t>
            </a:r>
            <a:endParaRPr lang="en-US" dirty="0">
              <a:solidFill>
                <a:schemeClr val="bg1"/>
              </a:solidFill>
            </a:endParaRPr>
          </a:p>
        </p:txBody>
      </p:sp>
    </p:spTree>
    <p:extLst>
      <p:ext uri="{BB962C8B-B14F-4D97-AF65-F5344CB8AC3E}">
        <p14:creationId xmlns:p14="http://schemas.microsoft.com/office/powerpoint/2010/main" val="3838469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554162"/>
          </a:xfrm>
        </p:spPr>
        <p:txBody>
          <a:bodyPr>
            <a:normAutofit fontScale="90000"/>
          </a:bodyPr>
          <a:lstStyle/>
          <a:p>
            <a:pPr algn="l"/>
            <a:r>
              <a:rPr lang="en-US" dirty="0">
                <a:solidFill>
                  <a:schemeClr val="bg1"/>
                </a:solidFill>
              </a:rPr>
              <a:t>4.	A group of people want to establish a new city. Who should they talk to? </a:t>
            </a:r>
          </a:p>
        </p:txBody>
      </p:sp>
      <p:sp>
        <p:nvSpPr>
          <p:cNvPr id="3" name="Content Placeholder 2"/>
          <p:cNvSpPr>
            <a:spLocks noGrp="1"/>
          </p:cNvSpPr>
          <p:nvPr>
            <p:ph idx="1"/>
          </p:nvPr>
        </p:nvSpPr>
        <p:spPr>
          <a:xfrm>
            <a:off x="457200" y="1905000"/>
            <a:ext cx="8229600" cy="4525963"/>
          </a:xfrm>
        </p:spPr>
        <p:txBody>
          <a:bodyPr/>
          <a:lstStyle/>
          <a:p>
            <a:r>
              <a:rPr lang="en-US" dirty="0" smtClean="0">
                <a:solidFill>
                  <a:schemeClr val="bg1"/>
                </a:solidFill>
              </a:rPr>
              <a:t>State, reserved</a:t>
            </a:r>
            <a:endParaRPr lang="en-US" dirty="0">
              <a:solidFill>
                <a:schemeClr val="bg1"/>
              </a:solidFill>
            </a:endParaRPr>
          </a:p>
        </p:txBody>
      </p:sp>
    </p:spTree>
    <p:extLst>
      <p:ext uri="{BB962C8B-B14F-4D97-AF65-F5344CB8AC3E}">
        <p14:creationId xmlns:p14="http://schemas.microsoft.com/office/powerpoint/2010/main" val="3099045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rPr>
              <a:t>5.	Who decides who might get married legally? </a:t>
            </a:r>
          </a:p>
        </p:txBody>
      </p:sp>
      <p:sp>
        <p:nvSpPr>
          <p:cNvPr id="3" name="Content Placeholder 2"/>
          <p:cNvSpPr>
            <a:spLocks noGrp="1"/>
          </p:cNvSpPr>
          <p:nvPr>
            <p:ph idx="1"/>
          </p:nvPr>
        </p:nvSpPr>
        <p:spPr/>
        <p:txBody>
          <a:bodyPr/>
          <a:lstStyle/>
          <a:p>
            <a:r>
              <a:rPr lang="en-US" dirty="0" smtClean="0">
                <a:solidFill>
                  <a:schemeClr val="bg1"/>
                </a:solidFill>
              </a:rPr>
              <a:t>State, reserved</a:t>
            </a:r>
            <a:endParaRPr lang="en-US" dirty="0">
              <a:solidFill>
                <a:schemeClr val="bg1"/>
              </a:solidFill>
            </a:endParaRPr>
          </a:p>
        </p:txBody>
      </p:sp>
    </p:spTree>
    <p:extLst>
      <p:ext uri="{BB962C8B-B14F-4D97-AF65-F5344CB8AC3E}">
        <p14:creationId xmlns:p14="http://schemas.microsoft.com/office/powerpoint/2010/main" val="2931923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fontScale="90000"/>
          </a:bodyPr>
          <a:lstStyle/>
          <a:p>
            <a:r>
              <a:rPr lang="en-US" b="1" dirty="0" smtClean="0">
                <a:solidFill>
                  <a:schemeClr val="bg1"/>
                </a:solidFill>
              </a:rPr>
              <a:t>Read over the scale.  Restate the learning goal in your own words on the tracking worksheet.</a:t>
            </a:r>
            <a:endParaRPr lang="en-US" b="1" dirty="0">
              <a:solidFill>
                <a:schemeClr val="bg1"/>
              </a:solidFill>
            </a:endParaRPr>
          </a:p>
        </p:txBody>
      </p:sp>
      <p:pic>
        <p:nvPicPr>
          <p:cNvPr id="4" name="Content Placeholder 3"/>
          <p:cNvPicPr>
            <a:picLocks noGrp="1" noChangeAspect="1"/>
          </p:cNvPicPr>
          <p:nvPr>
            <p:ph idx="1"/>
          </p:nvPr>
        </p:nvPicPr>
        <p:blipFill>
          <a:blip r:embed="rId2"/>
          <a:stretch>
            <a:fillRect/>
          </a:stretch>
        </p:blipFill>
        <p:spPr>
          <a:xfrm>
            <a:off x="152400" y="2667000"/>
            <a:ext cx="4216578" cy="2697162"/>
          </a:xfrm>
          <a:prstGeom prst="rect">
            <a:avLst/>
          </a:prstGeom>
        </p:spPr>
      </p:pic>
      <p:pic>
        <p:nvPicPr>
          <p:cNvPr id="5" name="Picture 4"/>
          <p:cNvPicPr>
            <a:picLocks noChangeAspect="1"/>
          </p:cNvPicPr>
          <p:nvPr/>
        </p:nvPicPr>
        <p:blipFill>
          <a:blip r:embed="rId3"/>
          <a:stretch>
            <a:fillRect/>
          </a:stretch>
        </p:blipFill>
        <p:spPr>
          <a:xfrm>
            <a:off x="4884955" y="1905000"/>
            <a:ext cx="3787468" cy="4953000"/>
          </a:xfrm>
          <a:prstGeom prst="rect">
            <a:avLst/>
          </a:prstGeom>
        </p:spPr>
      </p:pic>
    </p:spTree>
    <p:extLst>
      <p:ext uri="{BB962C8B-B14F-4D97-AF65-F5344CB8AC3E}">
        <p14:creationId xmlns:p14="http://schemas.microsoft.com/office/powerpoint/2010/main" val="33814787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rPr>
              <a:t>6.	Who resolves conflicts between states?</a:t>
            </a:r>
          </a:p>
        </p:txBody>
      </p:sp>
      <p:sp>
        <p:nvSpPr>
          <p:cNvPr id="3" name="Content Placeholder 2"/>
          <p:cNvSpPr>
            <a:spLocks noGrp="1"/>
          </p:cNvSpPr>
          <p:nvPr>
            <p:ph idx="1"/>
          </p:nvPr>
        </p:nvSpPr>
        <p:spPr/>
        <p:txBody>
          <a:bodyPr/>
          <a:lstStyle/>
          <a:p>
            <a:r>
              <a:rPr lang="en-US" dirty="0" smtClean="0">
                <a:solidFill>
                  <a:schemeClr val="bg1"/>
                </a:solidFill>
              </a:rPr>
              <a:t>Federal, Delegated/Enumerated</a:t>
            </a:r>
            <a:endParaRPr lang="en-US" dirty="0">
              <a:solidFill>
                <a:schemeClr val="bg1"/>
              </a:solidFill>
            </a:endParaRPr>
          </a:p>
        </p:txBody>
      </p:sp>
    </p:spTree>
    <p:extLst>
      <p:ext uri="{BB962C8B-B14F-4D97-AF65-F5344CB8AC3E}">
        <p14:creationId xmlns:p14="http://schemas.microsoft.com/office/powerpoint/2010/main" val="2480398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fontScale="90000"/>
          </a:bodyPr>
          <a:lstStyle/>
          <a:p>
            <a:pPr algn="l"/>
            <a:r>
              <a:rPr lang="en-US" dirty="0">
                <a:solidFill>
                  <a:schemeClr val="bg1"/>
                </a:solidFill>
              </a:rPr>
              <a:t>7.	My garbage hasn’t been picked up in two weeks, who do I talk to about this issue? </a:t>
            </a:r>
          </a:p>
        </p:txBody>
      </p:sp>
      <p:sp>
        <p:nvSpPr>
          <p:cNvPr id="3" name="Content Placeholder 2"/>
          <p:cNvSpPr>
            <a:spLocks noGrp="1"/>
          </p:cNvSpPr>
          <p:nvPr>
            <p:ph idx="1"/>
          </p:nvPr>
        </p:nvSpPr>
        <p:spPr>
          <a:xfrm>
            <a:off x="457200" y="1981200"/>
            <a:ext cx="8229600" cy="4525963"/>
          </a:xfrm>
        </p:spPr>
        <p:txBody>
          <a:bodyPr/>
          <a:lstStyle/>
          <a:p>
            <a:r>
              <a:rPr lang="en-US" dirty="0" smtClean="0">
                <a:solidFill>
                  <a:schemeClr val="bg1"/>
                </a:solidFill>
              </a:rPr>
              <a:t>Local</a:t>
            </a:r>
            <a:endParaRPr lang="en-US" dirty="0">
              <a:solidFill>
                <a:schemeClr val="bg1"/>
              </a:solidFill>
            </a:endParaRPr>
          </a:p>
        </p:txBody>
      </p:sp>
    </p:spTree>
    <p:extLst>
      <p:ext uri="{BB962C8B-B14F-4D97-AF65-F5344CB8AC3E}">
        <p14:creationId xmlns:p14="http://schemas.microsoft.com/office/powerpoint/2010/main" val="1855004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solidFill>
                  <a:schemeClr val="bg1"/>
                </a:solidFill>
              </a:rPr>
              <a:t>8. Who </a:t>
            </a:r>
            <a:r>
              <a:rPr lang="en-US" dirty="0">
                <a:solidFill>
                  <a:schemeClr val="bg1"/>
                </a:solidFill>
              </a:rPr>
              <a:t>makes sure that the country’s economy is safe and stable? </a:t>
            </a:r>
          </a:p>
        </p:txBody>
      </p:sp>
      <p:sp>
        <p:nvSpPr>
          <p:cNvPr id="3" name="Content Placeholder 2"/>
          <p:cNvSpPr>
            <a:spLocks noGrp="1"/>
          </p:cNvSpPr>
          <p:nvPr>
            <p:ph idx="1"/>
          </p:nvPr>
        </p:nvSpPr>
        <p:spPr/>
        <p:txBody>
          <a:bodyPr/>
          <a:lstStyle/>
          <a:p>
            <a:r>
              <a:rPr lang="en-US" dirty="0" smtClean="0">
                <a:solidFill>
                  <a:schemeClr val="bg1"/>
                </a:solidFill>
              </a:rPr>
              <a:t>Federal, Enumerated/Delegated</a:t>
            </a:r>
            <a:endParaRPr lang="en-US" dirty="0">
              <a:solidFill>
                <a:schemeClr val="bg1"/>
              </a:solidFill>
            </a:endParaRPr>
          </a:p>
        </p:txBody>
      </p:sp>
    </p:spTree>
    <p:extLst>
      <p:ext uri="{BB962C8B-B14F-4D97-AF65-F5344CB8AC3E}">
        <p14:creationId xmlns:p14="http://schemas.microsoft.com/office/powerpoint/2010/main" val="2120048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solidFill>
                  <a:schemeClr val="bg1"/>
                </a:solidFill>
              </a:rPr>
              <a:t>9.	My taxes keep going up! Who can I talk to about this?</a:t>
            </a:r>
          </a:p>
        </p:txBody>
      </p:sp>
      <p:sp>
        <p:nvSpPr>
          <p:cNvPr id="3" name="Content Placeholder 2"/>
          <p:cNvSpPr>
            <a:spLocks noGrp="1"/>
          </p:cNvSpPr>
          <p:nvPr>
            <p:ph idx="1"/>
          </p:nvPr>
        </p:nvSpPr>
        <p:spPr/>
        <p:txBody>
          <a:bodyPr/>
          <a:lstStyle/>
          <a:p>
            <a:r>
              <a:rPr lang="en-US" dirty="0" smtClean="0">
                <a:solidFill>
                  <a:schemeClr val="bg1"/>
                </a:solidFill>
              </a:rPr>
              <a:t>Federal, State, and Local, Concurrent</a:t>
            </a:r>
            <a:endParaRPr lang="en-US" dirty="0">
              <a:solidFill>
                <a:schemeClr val="bg1"/>
              </a:solidFill>
            </a:endParaRPr>
          </a:p>
        </p:txBody>
      </p:sp>
    </p:spTree>
    <p:extLst>
      <p:ext uri="{BB962C8B-B14F-4D97-AF65-F5344CB8AC3E}">
        <p14:creationId xmlns:p14="http://schemas.microsoft.com/office/powerpoint/2010/main" val="3955589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solidFill>
                  <a:schemeClr val="bg1"/>
                </a:solidFill>
              </a:rPr>
              <a:t>10.	Who is in charge of passing laws around here? </a:t>
            </a:r>
          </a:p>
        </p:txBody>
      </p:sp>
      <p:sp>
        <p:nvSpPr>
          <p:cNvPr id="3" name="Content Placeholder 2"/>
          <p:cNvSpPr>
            <a:spLocks noGrp="1"/>
          </p:cNvSpPr>
          <p:nvPr>
            <p:ph idx="1"/>
          </p:nvPr>
        </p:nvSpPr>
        <p:spPr/>
        <p:txBody>
          <a:bodyPr/>
          <a:lstStyle/>
          <a:p>
            <a:r>
              <a:rPr lang="en-US" dirty="0" smtClean="0">
                <a:solidFill>
                  <a:schemeClr val="bg1"/>
                </a:solidFill>
              </a:rPr>
              <a:t>Federal, State, and Local, Concurrent</a:t>
            </a:r>
            <a:endParaRPr lang="en-US" dirty="0">
              <a:solidFill>
                <a:schemeClr val="bg1"/>
              </a:solidFill>
            </a:endParaRPr>
          </a:p>
        </p:txBody>
      </p:sp>
    </p:spTree>
    <p:extLst>
      <p:ext uri="{BB962C8B-B14F-4D97-AF65-F5344CB8AC3E}">
        <p14:creationId xmlns:p14="http://schemas.microsoft.com/office/powerpoint/2010/main" val="813720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Two-minute write</a:t>
            </a:r>
            <a:endParaRPr lang="en-US" b="1"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Review your learning goal worksheet and the daily objectives and write down what you’ve </a:t>
            </a:r>
            <a:r>
              <a:rPr lang="en-US" smtClean="0">
                <a:solidFill>
                  <a:schemeClr val="bg1"/>
                </a:solidFill>
              </a:rPr>
              <a:t>learned today.</a:t>
            </a:r>
            <a:endParaRPr lang="en-US">
              <a:solidFill>
                <a:schemeClr val="bg1"/>
              </a:solidFill>
            </a:endParaRPr>
          </a:p>
        </p:txBody>
      </p:sp>
    </p:spTree>
    <p:extLst>
      <p:ext uri="{BB962C8B-B14F-4D97-AF65-F5344CB8AC3E}">
        <p14:creationId xmlns:p14="http://schemas.microsoft.com/office/powerpoint/2010/main" val="996715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smtClean="0">
                <a:solidFill>
                  <a:schemeClr val="bg1"/>
                </a:solidFill>
              </a:rPr>
              <a:t>Levels of Government</a:t>
            </a:r>
            <a:endParaRPr lang="en-US" b="1" dirty="0">
              <a:solidFill>
                <a:schemeClr val="bg1"/>
              </a:solidFill>
            </a:endParaRPr>
          </a:p>
        </p:txBody>
      </p:sp>
      <p:sp>
        <p:nvSpPr>
          <p:cNvPr id="5" name="Subtitle 4"/>
          <p:cNvSpPr>
            <a:spLocks noGrp="1"/>
          </p:cNvSpPr>
          <p:nvPr>
            <p:ph type="subTitle" idx="1"/>
          </p:nvPr>
        </p:nvSpPr>
        <p:spPr/>
        <p:txBody>
          <a:bodyPr/>
          <a:lstStyle/>
          <a:p>
            <a:r>
              <a:rPr lang="en-US" dirty="0" smtClean="0"/>
              <a:t>Civics</a:t>
            </a:r>
            <a:endParaRPr lang="en-US" dirty="0"/>
          </a:p>
        </p:txBody>
      </p:sp>
    </p:spTree>
    <p:extLst>
      <p:ext uri="{BB962C8B-B14F-4D97-AF65-F5344CB8AC3E}">
        <p14:creationId xmlns:p14="http://schemas.microsoft.com/office/powerpoint/2010/main" val="31277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Federal</a:t>
            </a:r>
            <a:r>
              <a:rPr lang="en-US" b="1" dirty="0" smtClean="0">
                <a:solidFill>
                  <a:srgbClr val="FF0000"/>
                </a:solidFill>
              </a:rPr>
              <a:t> </a:t>
            </a:r>
            <a:r>
              <a:rPr lang="en-US" b="1" dirty="0" smtClean="0">
                <a:solidFill>
                  <a:schemeClr val="bg1"/>
                </a:solidFill>
              </a:rPr>
              <a:t>Government</a:t>
            </a:r>
            <a:endParaRPr lang="en-US" b="1" dirty="0"/>
          </a:p>
        </p:txBody>
      </p:sp>
      <p:sp>
        <p:nvSpPr>
          <p:cNvPr id="3" name="Content Placeholder 2"/>
          <p:cNvSpPr>
            <a:spLocks noGrp="1"/>
          </p:cNvSpPr>
          <p:nvPr>
            <p:ph idx="1"/>
          </p:nvPr>
        </p:nvSpPr>
        <p:spPr/>
        <p:txBody>
          <a:bodyPr/>
          <a:lstStyle/>
          <a:p>
            <a:r>
              <a:rPr lang="en-US" dirty="0" smtClean="0">
                <a:solidFill>
                  <a:schemeClr val="bg1"/>
                </a:solidFill>
              </a:rPr>
              <a:t>The organization through which political authority is exercised at the national level, government of the United States.</a:t>
            </a:r>
          </a:p>
          <a:p>
            <a:r>
              <a:rPr lang="en-US" dirty="0">
                <a:solidFill>
                  <a:schemeClr val="bg1"/>
                </a:solidFill>
              </a:rPr>
              <a:t>Draw a picture of what you think represents the federal government.</a:t>
            </a:r>
          </a:p>
          <a:p>
            <a:endParaRPr lang="en-US" dirty="0">
              <a:solidFill>
                <a:schemeClr val="bg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52600" y="4450556"/>
            <a:ext cx="2539410" cy="181292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32205" y="3733800"/>
            <a:ext cx="3810000" cy="2959395"/>
          </a:xfrm>
          <a:prstGeom prst="rect">
            <a:avLst/>
          </a:prstGeom>
        </p:spPr>
      </p:pic>
    </p:spTree>
    <p:extLst>
      <p:ext uri="{BB962C8B-B14F-4D97-AF65-F5344CB8AC3E}">
        <p14:creationId xmlns:p14="http://schemas.microsoft.com/office/powerpoint/2010/main" val="2969672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ppt_w</p:attrName>
                                        </p:attrNameLst>
                                      </p:cBhvr>
                                      <p:tavLst>
                                        <p:tav tm="0">
                                          <p:val>
                                            <p:fltVal val="0"/>
                                          </p:val>
                                        </p:tav>
                                        <p:tav tm="100000">
                                          <p:val>
                                            <p:strVal val="#ppt_w"/>
                                          </p:val>
                                        </p:tav>
                                      </p:tavLst>
                                    </p:anim>
                                    <p:anim calcmode="lin" valueType="num">
                                      <p:cBhvr>
                                        <p:cTn id="29" dur="500" fill="hold"/>
                                        <p:tgtEl>
                                          <p:spTgt spid="5"/>
                                        </p:tgtEl>
                                        <p:attrNameLst>
                                          <p:attrName>ppt_h</p:attrName>
                                        </p:attrNameLst>
                                      </p:cBhvr>
                                      <p:tavLst>
                                        <p:tav tm="0">
                                          <p:val>
                                            <p:fltVal val="0"/>
                                          </p:val>
                                        </p:tav>
                                        <p:tav tm="100000">
                                          <p:val>
                                            <p:strVal val="#ppt_h"/>
                                          </p:val>
                                        </p:tav>
                                      </p:tavLst>
                                    </p:anim>
                                    <p:animEffect transition="in" filter="fade">
                                      <p:cBhvr>
                                        <p:cTn id="3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State Government</a:t>
            </a:r>
            <a:endParaRPr lang="en-US" b="1"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The organization through which political authority is exercised at the state level, government of a specific state.</a:t>
            </a:r>
          </a:p>
          <a:p>
            <a:r>
              <a:rPr lang="en-US" dirty="0">
                <a:solidFill>
                  <a:schemeClr val="bg1"/>
                </a:solidFill>
              </a:rPr>
              <a:t>Draw a picture of what you think represents </a:t>
            </a:r>
            <a:r>
              <a:rPr lang="en-US" dirty="0" smtClean="0">
                <a:solidFill>
                  <a:schemeClr val="bg1"/>
                </a:solidFill>
              </a:rPr>
              <a:t>state government</a:t>
            </a:r>
            <a:r>
              <a:rPr lang="en-US" dirty="0">
                <a:solidFill>
                  <a:schemeClr val="bg1"/>
                </a:solidFill>
              </a:rPr>
              <a:t>.</a:t>
            </a:r>
          </a:p>
          <a:p>
            <a:endParaRPr lang="en-US"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0" y="4343400"/>
            <a:ext cx="2547730" cy="2237625"/>
          </a:xfrm>
          <a:prstGeom prst="rect">
            <a:avLst/>
          </a:prstGeom>
        </p:spPr>
      </p:pic>
    </p:spTree>
    <p:extLst>
      <p:ext uri="{BB962C8B-B14F-4D97-AF65-F5344CB8AC3E}">
        <p14:creationId xmlns:p14="http://schemas.microsoft.com/office/powerpoint/2010/main" val="1737712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Local Government</a:t>
            </a:r>
            <a:endParaRPr lang="en-US" b="1"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The governing body of a municipality or county.</a:t>
            </a:r>
          </a:p>
          <a:p>
            <a:r>
              <a:rPr lang="en-US" dirty="0">
                <a:solidFill>
                  <a:schemeClr val="bg1"/>
                </a:solidFill>
              </a:rPr>
              <a:t>Draw a picture of what you think represents </a:t>
            </a:r>
            <a:r>
              <a:rPr lang="en-US" dirty="0" smtClean="0">
                <a:solidFill>
                  <a:schemeClr val="bg1"/>
                </a:solidFill>
              </a:rPr>
              <a:t>local government</a:t>
            </a:r>
            <a:r>
              <a:rPr lang="en-US" dirty="0">
                <a:solidFill>
                  <a:schemeClr val="bg1"/>
                </a:solidFill>
              </a:rPr>
              <a:t>.</a:t>
            </a:r>
          </a:p>
          <a:p>
            <a:endParaRPr lang="en-US"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4246328"/>
            <a:ext cx="2743200" cy="20574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1600" y="4589228"/>
            <a:ext cx="2286000" cy="1371600"/>
          </a:xfrm>
          <a:prstGeom prst="rect">
            <a:avLst/>
          </a:prstGeom>
        </p:spPr>
      </p:pic>
    </p:spTree>
    <p:extLst>
      <p:ext uri="{BB962C8B-B14F-4D97-AF65-F5344CB8AC3E}">
        <p14:creationId xmlns:p14="http://schemas.microsoft.com/office/powerpoint/2010/main" val="3348109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ppt_w</p:attrName>
                                        </p:attrNameLst>
                                      </p:cBhvr>
                                      <p:tavLst>
                                        <p:tav tm="0">
                                          <p:val>
                                            <p:fltVal val="0"/>
                                          </p:val>
                                        </p:tav>
                                        <p:tav tm="100000">
                                          <p:val>
                                            <p:strVal val="#ppt_w"/>
                                          </p:val>
                                        </p:tav>
                                      </p:tavLst>
                                    </p:anim>
                                    <p:anim calcmode="lin" valueType="num">
                                      <p:cBhvr>
                                        <p:cTn id="29" dur="500" fill="hold"/>
                                        <p:tgtEl>
                                          <p:spTgt spid="5"/>
                                        </p:tgtEl>
                                        <p:attrNameLst>
                                          <p:attrName>ppt_h</p:attrName>
                                        </p:attrNameLst>
                                      </p:cBhvr>
                                      <p:tavLst>
                                        <p:tav tm="0">
                                          <p:val>
                                            <p:fltVal val="0"/>
                                          </p:val>
                                        </p:tav>
                                        <p:tav tm="100000">
                                          <p:val>
                                            <p:strVal val="#ppt_h"/>
                                          </p:val>
                                        </p:tav>
                                      </p:tavLst>
                                    </p:anim>
                                    <p:animEffect transition="in" filter="fade">
                                      <p:cBhvr>
                                        <p:cTn id="3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ormAutofit fontScale="90000"/>
          </a:bodyPr>
          <a:lstStyle/>
          <a:p>
            <a:r>
              <a:rPr lang="en-US" b="1" dirty="0" smtClean="0">
                <a:solidFill>
                  <a:schemeClr val="bg1"/>
                </a:solidFill>
              </a:rPr>
              <a:t>Take the following notes on your paper.</a:t>
            </a:r>
            <a:endParaRPr lang="en-US" b="1"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Federalism is a core democratic principle of our government.</a:t>
            </a:r>
          </a:p>
          <a:p>
            <a:r>
              <a:rPr lang="en-US" dirty="0" smtClean="0">
                <a:solidFill>
                  <a:schemeClr val="bg1"/>
                </a:solidFill>
              </a:rPr>
              <a:t>In a federal system, the power of the government is distributed to different levels of government:  national, state, and local.</a:t>
            </a:r>
          </a:p>
          <a:p>
            <a:r>
              <a:rPr lang="en-US" dirty="0" smtClean="0">
                <a:solidFill>
                  <a:schemeClr val="bg1"/>
                </a:solidFill>
              </a:rPr>
              <a:t>The national government is also referred to as the federal government.</a:t>
            </a:r>
            <a:endParaRPr lang="en-US" dirty="0">
              <a:solidFill>
                <a:schemeClr val="bg1"/>
              </a:solidFill>
            </a:endParaRPr>
          </a:p>
        </p:txBody>
      </p:sp>
    </p:spTree>
    <p:extLst>
      <p:ext uri="{BB962C8B-B14F-4D97-AF65-F5344CB8AC3E}">
        <p14:creationId xmlns:p14="http://schemas.microsoft.com/office/powerpoint/2010/main" val="3689327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Read the next two paragraphs.</a:t>
            </a:r>
            <a:endParaRPr lang="en-US" b="1" dirty="0">
              <a:solidFill>
                <a:schemeClr val="bg1"/>
              </a:solidFill>
            </a:endParaRPr>
          </a:p>
        </p:txBody>
      </p:sp>
      <p:pic>
        <p:nvPicPr>
          <p:cNvPr id="4" name="Content Placeholder 3"/>
          <p:cNvPicPr>
            <a:picLocks noGrp="1" noChangeAspect="1"/>
          </p:cNvPicPr>
          <p:nvPr>
            <p:ph idx="1"/>
          </p:nvPr>
        </p:nvPicPr>
        <p:blipFill>
          <a:blip r:embed="rId2"/>
          <a:stretch>
            <a:fillRect/>
          </a:stretch>
        </p:blipFill>
        <p:spPr>
          <a:xfrm>
            <a:off x="1197738" y="2894487"/>
            <a:ext cx="6748523" cy="1885104"/>
          </a:xfrm>
          <a:prstGeom prst="rect">
            <a:avLst/>
          </a:prstGeom>
        </p:spPr>
      </p:pic>
      <p:sp>
        <p:nvSpPr>
          <p:cNvPr id="5" name="Rectangle 4"/>
          <p:cNvSpPr/>
          <p:nvPr/>
        </p:nvSpPr>
        <p:spPr>
          <a:xfrm>
            <a:off x="2743200" y="2819400"/>
            <a:ext cx="1524000" cy="5584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U.S. Constitution</a:t>
            </a:r>
            <a:endParaRPr lang="en-US" dirty="0"/>
          </a:p>
        </p:txBody>
      </p:sp>
      <p:cxnSp>
        <p:nvCxnSpPr>
          <p:cNvPr id="7" name="Straight Arrow Connector 6"/>
          <p:cNvCxnSpPr/>
          <p:nvPr/>
        </p:nvCxnSpPr>
        <p:spPr>
          <a:xfrm flipH="1">
            <a:off x="2209800" y="3429000"/>
            <a:ext cx="1219200" cy="30480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505200" y="3429000"/>
            <a:ext cx="0" cy="38100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581401" y="3377829"/>
            <a:ext cx="1066800" cy="38100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5791200" y="4267200"/>
            <a:ext cx="762000"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52293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Let’s review types of power.</a:t>
            </a:r>
            <a:endParaRPr lang="en-US"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96410464"/>
              </p:ext>
            </p:extLst>
          </p:nvPr>
        </p:nvGraphicFramePr>
        <p:xfrm>
          <a:off x="1000123" y="2057401"/>
          <a:ext cx="7610476" cy="4267198"/>
        </p:xfrm>
        <a:graphic>
          <a:graphicData uri="http://schemas.openxmlformats.org/drawingml/2006/table">
            <a:tbl>
              <a:tblPr firstRow="1" firstCol="1" bandRow="1">
                <a:tableStyleId>{5C22544A-7EE6-4342-B048-85BDC9FD1C3A}</a:tableStyleId>
              </a:tblPr>
              <a:tblGrid>
                <a:gridCol w="1406416"/>
                <a:gridCol w="2252701"/>
                <a:gridCol w="3951359"/>
              </a:tblGrid>
              <a:tr h="261257">
                <a:tc>
                  <a:txBody>
                    <a:bodyPr/>
                    <a:lstStyle/>
                    <a:p>
                      <a:pPr marL="0" marR="0">
                        <a:spcBef>
                          <a:spcPts val="0"/>
                        </a:spcBef>
                        <a:spcAft>
                          <a:spcPts val="0"/>
                        </a:spcAft>
                      </a:pPr>
                      <a:r>
                        <a:rPr lang="en-US" sz="1200" dirty="0">
                          <a:effectLst/>
                        </a:rPr>
                        <a:t>Type of Power</a:t>
                      </a:r>
                      <a:endParaRPr lang="en-US" sz="1200" dirty="0">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a:spcBef>
                          <a:spcPts val="0"/>
                        </a:spcBef>
                        <a:spcAft>
                          <a:spcPts val="0"/>
                        </a:spcAft>
                      </a:pPr>
                      <a:r>
                        <a:rPr lang="en-US" sz="1200">
                          <a:effectLst/>
                        </a:rPr>
                        <a:t>Definition</a:t>
                      </a:r>
                      <a:endParaRPr lang="en-US" sz="1200">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a:spcBef>
                          <a:spcPts val="0"/>
                        </a:spcBef>
                        <a:spcAft>
                          <a:spcPts val="0"/>
                        </a:spcAft>
                      </a:pPr>
                      <a:r>
                        <a:rPr lang="en-US" sz="1200">
                          <a:effectLst/>
                        </a:rPr>
                        <a:t>Examples </a:t>
                      </a:r>
                      <a:endParaRPr lang="en-US" sz="1200">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tr>
              <a:tr h="1306285">
                <a:tc>
                  <a:txBody>
                    <a:bodyPr/>
                    <a:lstStyle/>
                    <a:p>
                      <a:pPr marL="0" marR="0">
                        <a:spcBef>
                          <a:spcPts val="0"/>
                        </a:spcBef>
                        <a:spcAft>
                          <a:spcPts val="0"/>
                        </a:spcAft>
                      </a:pPr>
                      <a:r>
                        <a:rPr lang="en-US" sz="1200" dirty="0">
                          <a:effectLst/>
                        </a:rPr>
                        <a:t>Enumerated or Delegated Powers</a:t>
                      </a:r>
                      <a:endParaRPr lang="en-US" sz="1200" dirty="0">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a:spcBef>
                          <a:spcPts val="0"/>
                        </a:spcBef>
                        <a:spcAft>
                          <a:spcPts val="0"/>
                        </a:spcAft>
                      </a:pPr>
                      <a:r>
                        <a:rPr lang="en-US" sz="1200" dirty="0">
                          <a:effectLst/>
                        </a:rPr>
                        <a:t>powers specifically listed in the U.S. Constitution for the federal (national) government only</a:t>
                      </a:r>
                      <a:endParaRPr lang="en-US" sz="1200" dirty="0">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tc>
                  <a:txBody>
                    <a:bodyPr/>
                    <a:lstStyle/>
                    <a:p>
                      <a:pPr marL="342900" lvl="0" indent="-342900">
                        <a:buFont typeface="+mj-lt"/>
                        <a:buAutoNum type="arabicPeriod"/>
                      </a:pPr>
                      <a:r>
                        <a:rPr lang="en-US" sz="1000" dirty="0">
                          <a:effectLst/>
                        </a:rPr>
                        <a:t>The power to raise and support an army and navy.</a:t>
                      </a:r>
                    </a:p>
                    <a:p>
                      <a:pPr marL="342900" lvl="0" indent="-342900">
                        <a:buFont typeface="+mj-lt"/>
                        <a:buAutoNum type="arabicPeriod"/>
                      </a:pPr>
                      <a:r>
                        <a:rPr lang="en-US" sz="1000" dirty="0">
                          <a:effectLst/>
                        </a:rPr>
                        <a:t>The power to coin money.</a:t>
                      </a:r>
                    </a:p>
                    <a:p>
                      <a:pPr marL="342900" lvl="0" indent="-342900">
                        <a:buFont typeface="+mj-lt"/>
                        <a:buAutoNum type="arabicPeriod"/>
                      </a:pPr>
                      <a:r>
                        <a:rPr lang="en-US" sz="1000" dirty="0">
                          <a:effectLst/>
                        </a:rPr>
                        <a:t>The power to declare war.</a:t>
                      </a:r>
                    </a:p>
                    <a:p>
                      <a:pPr marL="342900" lvl="0" indent="-342900">
                        <a:buFont typeface="+mj-lt"/>
                        <a:buAutoNum type="arabicPeriod"/>
                      </a:pPr>
                      <a:r>
                        <a:rPr lang="en-US" sz="1000" dirty="0">
                          <a:effectLst/>
                        </a:rPr>
                        <a:t>The power to conduct foreign policy. </a:t>
                      </a:r>
                    </a:p>
                    <a:p>
                      <a:pPr marL="342900" lvl="0" indent="-342900">
                        <a:buFont typeface="+mj-lt"/>
                        <a:buAutoNum type="arabicPeriod"/>
                      </a:pPr>
                      <a:r>
                        <a:rPr lang="en-US" sz="1000" dirty="0">
                          <a:effectLst/>
                        </a:rPr>
                        <a:t>The power to regulate trade between states and internationally. </a:t>
                      </a:r>
                      <a:endParaRPr lang="en-US" sz="1000" dirty="0">
                        <a:effectLst/>
                        <a:latin typeface="Cambria" panose="02040503050406030204" pitchFamily="18" charset="0"/>
                      </a:endParaRPr>
                    </a:p>
                  </a:txBody>
                  <a:tcPr marL="68580" marR="68580" marT="0" marB="0"/>
                </a:tc>
              </a:tr>
              <a:tr h="1045028">
                <a:tc>
                  <a:txBody>
                    <a:bodyPr/>
                    <a:lstStyle/>
                    <a:p>
                      <a:pPr marL="0" marR="0">
                        <a:spcBef>
                          <a:spcPts val="0"/>
                        </a:spcBef>
                        <a:spcAft>
                          <a:spcPts val="0"/>
                        </a:spcAft>
                      </a:pPr>
                      <a:r>
                        <a:rPr lang="en-US" sz="1200">
                          <a:effectLst/>
                        </a:rPr>
                        <a:t>Reserved Powers</a:t>
                      </a:r>
                      <a:endParaRPr lang="en-US" sz="1200">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a:spcBef>
                          <a:spcPts val="0"/>
                        </a:spcBef>
                        <a:spcAft>
                          <a:spcPts val="0"/>
                        </a:spcAft>
                      </a:pPr>
                      <a:r>
                        <a:rPr lang="en-US" sz="1200">
                          <a:effectLst/>
                        </a:rPr>
                        <a:t>powers that are given to the states by the Tenth Amendment to the U.S. Constitution</a:t>
                      </a:r>
                      <a:endParaRPr lang="en-US" sz="1200">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tc>
                  <a:txBody>
                    <a:bodyPr/>
                    <a:lstStyle/>
                    <a:p>
                      <a:pPr marL="342900" lvl="0" indent="-342900">
                        <a:buFont typeface="+mj-lt"/>
                        <a:buAutoNum type="arabicPeriod"/>
                      </a:pPr>
                      <a:r>
                        <a:rPr lang="en-US" sz="1000">
                          <a:effectLst/>
                        </a:rPr>
                        <a:t>The power to run elections.</a:t>
                      </a:r>
                    </a:p>
                    <a:p>
                      <a:pPr marL="342900" lvl="0" indent="-342900">
                        <a:buFont typeface="+mj-lt"/>
                        <a:buAutoNum type="arabicPeriod"/>
                      </a:pPr>
                      <a:r>
                        <a:rPr lang="en-US" sz="1000">
                          <a:effectLst/>
                        </a:rPr>
                        <a:t>The power to set up and run schools.</a:t>
                      </a:r>
                    </a:p>
                    <a:p>
                      <a:pPr marL="342900" lvl="0" indent="-342900">
                        <a:buFont typeface="+mj-lt"/>
                        <a:buAutoNum type="arabicPeriod"/>
                      </a:pPr>
                      <a:r>
                        <a:rPr lang="en-US" sz="1000">
                          <a:effectLst/>
                        </a:rPr>
                        <a:t>The power to establish local governments</a:t>
                      </a:r>
                    </a:p>
                    <a:p>
                      <a:pPr marL="342900" lvl="0" indent="-342900">
                        <a:buFont typeface="+mj-lt"/>
                        <a:buAutoNum type="arabicPeriod"/>
                      </a:pPr>
                      <a:r>
                        <a:rPr lang="en-US" sz="1000">
                          <a:effectLst/>
                        </a:rPr>
                        <a:t>The power to regulate business in the state. </a:t>
                      </a:r>
                      <a:endParaRPr lang="en-US" sz="1000">
                        <a:effectLst/>
                        <a:latin typeface="Cambria" panose="02040503050406030204" pitchFamily="18" charset="0"/>
                      </a:endParaRPr>
                    </a:p>
                  </a:txBody>
                  <a:tcPr marL="68580" marR="68580" marT="0" marB="0"/>
                </a:tc>
              </a:tr>
              <a:tr h="783771">
                <a:tc>
                  <a:txBody>
                    <a:bodyPr/>
                    <a:lstStyle/>
                    <a:p>
                      <a:pPr marL="0" marR="0">
                        <a:spcBef>
                          <a:spcPts val="0"/>
                        </a:spcBef>
                        <a:spcAft>
                          <a:spcPts val="0"/>
                        </a:spcAft>
                      </a:pPr>
                      <a:r>
                        <a:rPr lang="en-US" sz="1200">
                          <a:effectLst/>
                        </a:rPr>
                        <a:t>Concurrent Powers</a:t>
                      </a:r>
                      <a:endParaRPr lang="en-US" sz="1200">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a:spcBef>
                          <a:spcPts val="0"/>
                        </a:spcBef>
                        <a:spcAft>
                          <a:spcPts val="0"/>
                        </a:spcAft>
                      </a:pPr>
                      <a:r>
                        <a:rPr lang="en-US" sz="1200">
                          <a:effectLst/>
                        </a:rPr>
                        <a:t>powers shared by the federal (national) and state governments</a:t>
                      </a:r>
                      <a:endParaRPr lang="en-US" sz="1200">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tc>
                  <a:txBody>
                    <a:bodyPr/>
                    <a:lstStyle/>
                    <a:p>
                      <a:pPr marL="342900" lvl="0" indent="-342900">
                        <a:buFont typeface="+mj-lt"/>
                        <a:buAutoNum type="arabicPeriod"/>
                      </a:pPr>
                      <a:r>
                        <a:rPr lang="en-US" sz="1000">
                          <a:effectLst/>
                        </a:rPr>
                        <a:t>The power to levy taxes (tax the people).</a:t>
                      </a:r>
                    </a:p>
                    <a:p>
                      <a:pPr marL="342900" lvl="0" indent="-342900">
                        <a:buFont typeface="+mj-lt"/>
                        <a:buAutoNum type="arabicPeriod"/>
                      </a:pPr>
                      <a:r>
                        <a:rPr lang="en-US" sz="1000">
                          <a:effectLst/>
                        </a:rPr>
                        <a:t>The power to establish courts. </a:t>
                      </a:r>
                    </a:p>
                    <a:p>
                      <a:pPr marL="342900" lvl="0" indent="-342900">
                        <a:buFont typeface="+mj-lt"/>
                        <a:buAutoNum type="arabicPeriod"/>
                      </a:pPr>
                      <a:r>
                        <a:rPr lang="en-US" sz="1000">
                          <a:effectLst/>
                        </a:rPr>
                        <a:t>The ability to borrow money.</a:t>
                      </a:r>
                      <a:endParaRPr lang="en-US" sz="1000">
                        <a:effectLst/>
                        <a:latin typeface="Cambria" panose="02040503050406030204" pitchFamily="18" charset="0"/>
                      </a:endParaRPr>
                    </a:p>
                  </a:txBody>
                  <a:tcPr marL="68580" marR="68580" marT="0" marB="0"/>
                </a:tc>
              </a:tr>
              <a:tr h="870857">
                <a:tc>
                  <a:txBody>
                    <a:bodyPr/>
                    <a:lstStyle/>
                    <a:p>
                      <a:pPr marL="0" marR="0">
                        <a:spcBef>
                          <a:spcPts val="0"/>
                        </a:spcBef>
                        <a:spcAft>
                          <a:spcPts val="0"/>
                        </a:spcAft>
                      </a:pPr>
                      <a:r>
                        <a:rPr lang="en-US" sz="1200">
                          <a:effectLst/>
                        </a:rPr>
                        <a:t>Local Government Powers</a:t>
                      </a:r>
                      <a:endParaRPr lang="en-US" sz="1200">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tc>
                  <a:txBody>
                    <a:bodyPr/>
                    <a:lstStyle/>
                    <a:p>
                      <a:pPr marL="0" marR="0">
                        <a:spcBef>
                          <a:spcPts val="0"/>
                        </a:spcBef>
                        <a:spcAft>
                          <a:spcPts val="0"/>
                        </a:spcAft>
                      </a:pPr>
                      <a:r>
                        <a:rPr lang="en-US" sz="1200">
                          <a:effectLst/>
                        </a:rPr>
                        <a:t>powers given to towns, cities and counties by the Florida Constitution </a:t>
                      </a:r>
                      <a:endParaRPr lang="en-US" sz="1200">
                        <a:effectLst/>
                        <a:latin typeface="Cambria" panose="02040503050406030204" pitchFamily="18" charset="0"/>
                        <a:ea typeface="Cambria" panose="02040503050406030204" pitchFamily="18" charset="0"/>
                        <a:cs typeface="Cambria" panose="02040503050406030204" pitchFamily="18" charset="0"/>
                      </a:endParaRPr>
                    </a:p>
                  </a:txBody>
                  <a:tcPr marL="68580" marR="68580" marT="0" marB="0"/>
                </a:tc>
                <a:tc>
                  <a:txBody>
                    <a:bodyPr/>
                    <a:lstStyle/>
                    <a:p>
                      <a:pPr marL="342900" lvl="0" indent="-342900">
                        <a:buFont typeface="+mj-lt"/>
                        <a:buAutoNum type="arabicPeriod"/>
                      </a:pPr>
                      <a:r>
                        <a:rPr lang="en-US" sz="1000" dirty="0">
                          <a:effectLst/>
                        </a:rPr>
                        <a:t>The power to create speed limits.</a:t>
                      </a:r>
                    </a:p>
                    <a:p>
                      <a:pPr marL="342900" lvl="0" indent="-342900">
                        <a:buFont typeface="+mj-lt"/>
                        <a:buAutoNum type="arabicPeriod"/>
                      </a:pPr>
                      <a:r>
                        <a:rPr lang="en-US" sz="1000" dirty="0">
                          <a:effectLst/>
                        </a:rPr>
                        <a:t>The power to protect citizens from crime.</a:t>
                      </a:r>
                    </a:p>
                    <a:p>
                      <a:pPr marL="342900" lvl="0" indent="-342900">
                        <a:buFont typeface="+mj-lt"/>
                        <a:buAutoNum type="arabicPeriod"/>
                      </a:pPr>
                      <a:r>
                        <a:rPr lang="en-US" sz="1000" dirty="0">
                          <a:effectLst/>
                        </a:rPr>
                        <a:t>The power to provide services related to garbage, sewage, fire protection, and traffic control. </a:t>
                      </a:r>
                      <a:endParaRPr lang="en-US" sz="1000" dirty="0">
                        <a:effectLst/>
                        <a:latin typeface="Cambria" panose="02040503050406030204" pitchFamily="18" charset="0"/>
                      </a:endParaRPr>
                    </a:p>
                  </a:txBody>
                  <a:tcPr marL="68580" marR="68580" marT="0" marB="0"/>
                </a:tc>
              </a:tr>
            </a:tbl>
          </a:graphicData>
        </a:graphic>
      </p:graphicFrame>
    </p:spTree>
    <p:extLst>
      <p:ext uri="{BB962C8B-B14F-4D97-AF65-F5344CB8AC3E}">
        <p14:creationId xmlns:p14="http://schemas.microsoft.com/office/powerpoint/2010/main" val="668834251"/>
      </p:ext>
    </p:extLst>
  </p:cSld>
  <p:clrMapOvr>
    <a:masterClrMapping/>
  </p:clrMapOvr>
  <p:timing>
    <p:tnLst>
      <p:par>
        <p:cTn id="1" dur="indefinite" restart="never" nodeType="tmRoot"/>
      </p:par>
    </p:tnLst>
  </p:timing>
</p:sld>
</file>

<file path=ppt/theme/theme1.xml><?xml version="1.0" encoding="utf-8"?>
<a:theme xmlns:a="http://schemas.openxmlformats.org/drawingml/2006/main" name="Stacked_3-D_text_at_dramatic_ang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7D4FAEE-73BE-4E4E-B3AE-16444781F3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Stacked 3-D text at dramatic angle</Template>
  <TotalTime>0</TotalTime>
  <Words>1641</Words>
  <Application>Microsoft Office PowerPoint</Application>
  <PresentationFormat>On-screen Show (4:3)</PresentationFormat>
  <Paragraphs>134</Paragraphs>
  <Slides>25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Cambria</vt:lpstr>
      <vt:lpstr>Impact</vt:lpstr>
      <vt:lpstr>Stacked_3-D_text_at_dramatic_angle</vt:lpstr>
      <vt:lpstr>PowerPoint Presentation</vt:lpstr>
      <vt:lpstr>Read over the scale.  Restate the learning goal in your own words on the tracking worksheet.</vt:lpstr>
      <vt:lpstr>Levels of Government</vt:lpstr>
      <vt:lpstr>Federal Government</vt:lpstr>
      <vt:lpstr>State Government</vt:lpstr>
      <vt:lpstr>Local Government</vt:lpstr>
      <vt:lpstr>Take the following notes on your paper.</vt:lpstr>
      <vt:lpstr>Read the next two paragraphs.</vt:lpstr>
      <vt:lpstr>Let’s review types of power.</vt:lpstr>
      <vt:lpstr>Define federalism in your own words.</vt:lpstr>
      <vt:lpstr>What are state powers called?</vt:lpstr>
      <vt:lpstr>The Tenth Amendment</vt:lpstr>
      <vt:lpstr>Tenth Amendment Points</vt:lpstr>
      <vt:lpstr>Who Has the Power?</vt:lpstr>
      <vt:lpstr>1. Who is going to keep people safe from speeding cars (speed limits)?</vt:lpstr>
      <vt:lpstr>2. Who is going to protect us from foreign invasion or threats? </vt:lpstr>
      <vt:lpstr>3. There is a pothole in the street outside my house. Who should I talk to? </vt:lpstr>
      <vt:lpstr>4. A group of people want to establish a new city. Who should they talk to? </vt:lpstr>
      <vt:lpstr>5. Who decides who might get married legally? </vt:lpstr>
      <vt:lpstr>6. Who resolves conflicts between states?</vt:lpstr>
      <vt:lpstr>7. My garbage hasn’t been picked up in two weeks, who do I talk to about this issue? </vt:lpstr>
      <vt:lpstr>8. Who makes sure that the country’s economy is safe and stable? </vt:lpstr>
      <vt:lpstr>9. My taxes keep going up! Who can I talk to about this?</vt:lpstr>
      <vt:lpstr>10. Who is in charge of passing laws around here? </vt:lpstr>
      <vt:lpstr>Two-minute write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2015-02-02T03:50:17Z</dcterms:created>
  <dcterms:modified xsi:type="dcterms:W3CDTF">2015-02-03T21:36:04Z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TC024243149991</vt:lpwstr>
  </property>
</Properties>
</file>