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2440" y="2194560"/>
            <a:ext cx="11247120" cy="1739347"/>
          </a:xfrm>
        </p:spPr>
        <p:txBody>
          <a:bodyPr tIns="45720" bIns="45720" anchor="ctr">
            <a:normAutofit/>
          </a:bodyPr>
          <a:lstStyle>
            <a:lvl1pPr algn="ctr">
              <a:lnSpc>
                <a:spcPct val="80000"/>
              </a:lnSpc>
              <a:defRPr sz="6000" spc="15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342900" y="3915938"/>
            <a:ext cx="11506200" cy="457200"/>
          </a:xfrm>
        </p:spPr>
        <p:txBody>
          <a:bodyPr>
            <a:normAutofit/>
          </a:bodyPr>
          <a:lstStyle>
            <a:lvl1pPr marL="0" indent="0" algn="ctr">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9/30/2014</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9/30/2014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9/30/2014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94560"/>
            <a:ext cx="11247120" cy="1737360"/>
          </a:xfrm>
        </p:spPr>
        <p:txBody>
          <a:bodyPr anchor="ctr">
            <a:noAutofit/>
          </a:bodyPr>
          <a:lstStyle>
            <a:lvl1pPr algn="ctr">
              <a:lnSpc>
                <a:spcPct val="80000"/>
              </a:lnSpc>
              <a:defRPr sz="6000" b="0" spc="150"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47472" y="3911827"/>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1"/>
                </a:solidFill>
              </a:defRPr>
            </a:lvl1pPr>
          </a:lstStyle>
          <a:p>
            <a:fld id="{96DFF08F-DC6B-4601-B491-B0F83F6DD2DA}" type="datetimeFigureOut">
              <a:rPr lang="en-US" dirty="0"/>
              <a:pPr/>
              <a:t>9/30/2014</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9/30/2014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9/30/2014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9/30/2014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9/30/2014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9/30/2014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Forms and systems of government review</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431607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noAutofit/>
          </a:bodyPr>
          <a:lstStyle/>
          <a:p>
            <a:r>
              <a:rPr lang="en-US" sz="3200" dirty="0"/>
              <a:t>In the 20th Century two World Wars were fought to prevent the rapid territorial expansion of this form of government.  Most of those who started World War One were the few remaining absolute monarchs of Europe, while in World War Two the villains were the elected dictators of </a:t>
            </a:r>
            <a:r>
              <a:rPr lang="en-US" sz="3200" dirty="0" smtClean="0"/>
              <a:t>Germany </a:t>
            </a:r>
            <a:r>
              <a:rPr lang="en-US" sz="3200" dirty="0"/>
              <a:t>and Italy</a:t>
            </a:r>
            <a:r>
              <a:rPr lang="en-US" sz="3200" dirty="0" smtClean="0"/>
              <a:t>.</a:t>
            </a:r>
          </a:p>
          <a:p>
            <a:endParaRPr lang="en-US" sz="3200" dirty="0"/>
          </a:p>
          <a:p>
            <a:pPr marL="0" indent="0" algn="ctr">
              <a:buNone/>
            </a:pPr>
            <a:r>
              <a:rPr lang="en-US" sz="3200" dirty="0" smtClean="0"/>
              <a:t>AUTOCRACY</a:t>
            </a:r>
            <a:endParaRPr lang="en-US" sz="3200" dirty="0"/>
          </a:p>
        </p:txBody>
      </p:sp>
      <p:sp>
        <p:nvSpPr>
          <p:cNvPr id="4" name="Oval 3"/>
          <p:cNvSpPr/>
          <p:nvPr/>
        </p:nvSpPr>
        <p:spPr>
          <a:xfrm>
            <a:off x="177802" y="114100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smtClean="0"/>
              <a:t>1</a:t>
            </a:r>
            <a:endParaRPr lang="en-US" sz="4800" b="1" dirty="0"/>
          </a:p>
        </p:txBody>
      </p:sp>
    </p:spTree>
    <p:extLst>
      <p:ext uri="{BB962C8B-B14F-4D97-AF65-F5344CB8AC3E}">
        <p14:creationId xmlns:p14="http://schemas.microsoft.com/office/powerpoint/2010/main" val="351476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a:xfrm>
            <a:off x="1202919" y="2011680"/>
            <a:ext cx="9784080" cy="4681220"/>
          </a:xfrm>
        </p:spPr>
        <p:txBody>
          <a:bodyPr>
            <a:normAutofit/>
          </a:bodyPr>
          <a:lstStyle/>
          <a:p>
            <a:r>
              <a:rPr lang="en-US" sz="4800" dirty="0"/>
              <a:t>In early European history government power was held by a variety of kings and queens who ruled their kingdoms with mostly unlimited powers</a:t>
            </a:r>
            <a:r>
              <a:rPr lang="en-US" sz="4800" dirty="0" smtClean="0"/>
              <a:t>.</a:t>
            </a:r>
          </a:p>
          <a:p>
            <a:pPr marL="0" indent="0" algn="ctr">
              <a:buNone/>
            </a:pPr>
            <a:r>
              <a:rPr lang="en-US" sz="4800" dirty="0" smtClean="0"/>
              <a:t>ABSOLUTE MONARCHY</a:t>
            </a:r>
            <a:endParaRPr lang="en-US" sz="4800" dirty="0"/>
          </a:p>
          <a:p>
            <a:endParaRPr lang="en-US" sz="4800" dirty="0"/>
          </a:p>
        </p:txBody>
      </p:sp>
      <p:sp>
        <p:nvSpPr>
          <p:cNvPr id="4" name="Oval 3"/>
          <p:cNvSpPr/>
          <p:nvPr/>
        </p:nvSpPr>
        <p:spPr>
          <a:xfrm>
            <a:off x="165102" y="16425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2</a:t>
            </a:r>
          </a:p>
        </p:txBody>
      </p:sp>
    </p:spTree>
    <p:extLst>
      <p:ext uri="{BB962C8B-B14F-4D97-AF65-F5344CB8AC3E}">
        <p14:creationId xmlns:p14="http://schemas.microsoft.com/office/powerpoint/2010/main" val="41394526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normAutofit lnSpcReduction="10000"/>
          </a:bodyPr>
          <a:lstStyle/>
          <a:p>
            <a:r>
              <a:rPr lang="en-US" sz="3600" dirty="0"/>
              <a:t>In his 4th-century BC work The Republic, the Greek philosopher Plato proposed the communal ownership of property by an intellectual ruling class, to put the welfare of the state above personal desire and moderate the greed of the producing classes</a:t>
            </a:r>
            <a:r>
              <a:rPr lang="en-US" sz="3600" dirty="0" smtClean="0"/>
              <a:t>.</a:t>
            </a:r>
          </a:p>
          <a:p>
            <a:endParaRPr lang="en-US" sz="3600" dirty="0"/>
          </a:p>
          <a:p>
            <a:pPr marL="0" indent="0" algn="ctr">
              <a:buNone/>
            </a:pPr>
            <a:r>
              <a:rPr lang="en-US" sz="3600" dirty="0" smtClean="0"/>
              <a:t>COMMUNISM</a:t>
            </a:r>
            <a:endParaRPr lang="en-US" sz="3600" dirty="0"/>
          </a:p>
          <a:p>
            <a:endParaRPr lang="en-US" dirty="0"/>
          </a:p>
        </p:txBody>
      </p:sp>
      <p:sp>
        <p:nvSpPr>
          <p:cNvPr id="4" name="Oval 3"/>
          <p:cNvSpPr/>
          <p:nvPr/>
        </p:nvSpPr>
        <p:spPr>
          <a:xfrm>
            <a:off x="139702" y="15917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3</a:t>
            </a:r>
          </a:p>
        </p:txBody>
      </p:sp>
    </p:spTree>
    <p:extLst>
      <p:ext uri="{BB962C8B-B14F-4D97-AF65-F5344CB8AC3E}">
        <p14:creationId xmlns:p14="http://schemas.microsoft.com/office/powerpoint/2010/main" val="3293157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lstStyle/>
          <a:p>
            <a:r>
              <a:rPr lang="en-US" sz="4400" dirty="0"/>
              <a:t>Some Native American tribes organized themselves by having all male adult members of the tribe vote for any proposed laws or changes. </a:t>
            </a:r>
            <a:endParaRPr lang="en-US" sz="4400" dirty="0" smtClean="0"/>
          </a:p>
          <a:p>
            <a:endParaRPr lang="en-US" sz="4400" dirty="0"/>
          </a:p>
          <a:p>
            <a:pPr marL="0" indent="0" algn="ctr">
              <a:buNone/>
            </a:pPr>
            <a:r>
              <a:rPr lang="en-US" sz="4400" dirty="0" smtClean="0"/>
              <a:t>DIRECT DEMOCRACY</a:t>
            </a:r>
            <a:endParaRPr lang="en-US" sz="4400" dirty="0"/>
          </a:p>
          <a:p>
            <a:endParaRPr lang="en-US" dirty="0"/>
          </a:p>
        </p:txBody>
      </p:sp>
      <p:sp>
        <p:nvSpPr>
          <p:cNvPr id="4" name="Oval 3"/>
          <p:cNvSpPr/>
          <p:nvPr/>
        </p:nvSpPr>
        <p:spPr>
          <a:xfrm>
            <a:off x="165102" y="16425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4</a:t>
            </a:r>
          </a:p>
        </p:txBody>
      </p:sp>
    </p:spTree>
    <p:extLst>
      <p:ext uri="{BB962C8B-B14F-4D97-AF65-F5344CB8AC3E}">
        <p14:creationId xmlns:p14="http://schemas.microsoft.com/office/powerpoint/2010/main" val="1589613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a:xfrm>
            <a:off x="1202919" y="2011680"/>
            <a:ext cx="9784080" cy="4706620"/>
          </a:xfrm>
        </p:spPr>
        <p:txBody>
          <a:bodyPr>
            <a:normAutofit/>
          </a:bodyPr>
          <a:lstStyle/>
          <a:p>
            <a:r>
              <a:rPr lang="en-US" sz="4300" dirty="0"/>
              <a:t>In the 20th century, kings and queens have generally become symbols of national unity, while real power has been transferred to constitutional assemblies. </a:t>
            </a:r>
            <a:endParaRPr lang="en-US" sz="4300" dirty="0" smtClean="0"/>
          </a:p>
          <a:p>
            <a:pPr marL="0" indent="0" algn="ctr">
              <a:buNone/>
            </a:pPr>
            <a:r>
              <a:rPr lang="en-US" sz="4300" dirty="0" smtClean="0"/>
              <a:t>CONSTITUTIONAL MONARCHY</a:t>
            </a:r>
            <a:endParaRPr lang="en-US" sz="4300" dirty="0"/>
          </a:p>
          <a:p>
            <a:endParaRPr lang="en-US" dirty="0"/>
          </a:p>
        </p:txBody>
      </p:sp>
      <p:sp>
        <p:nvSpPr>
          <p:cNvPr id="4" name="Oval 3"/>
          <p:cNvSpPr/>
          <p:nvPr/>
        </p:nvSpPr>
        <p:spPr>
          <a:xfrm>
            <a:off x="127002" y="15790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5</a:t>
            </a:r>
          </a:p>
        </p:txBody>
      </p:sp>
    </p:spTree>
    <p:extLst>
      <p:ext uri="{BB962C8B-B14F-4D97-AF65-F5344CB8AC3E}">
        <p14:creationId xmlns:p14="http://schemas.microsoft.com/office/powerpoint/2010/main" val="127725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lstStyle/>
          <a:p>
            <a:r>
              <a:rPr lang="en-US" sz="3600" dirty="0"/>
              <a:t>An example of this form of government was in 1215 in England when a small group wealthy nobleman forced the king to share power. This moved the country from one person holding all of the power to a small group holding power. </a:t>
            </a:r>
            <a:endParaRPr lang="en-US" sz="3600" dirty="0" smtClean="0"/>
          </a:p>
          <a:p>
            <a:endParaRPr lang="en-US" sz="3600" dirty="0"/>
          </a:p>
          <a:p>
            <a:pPr marL="0" indent="0" algn="ctr">
              <a:buNone/>
            </a:pPr>
            <a:r>
              <a:rPr lang="en-US" sz="3600" dirty="0" smtClean="0"/>
              <a:t>OLIGARCHY</a:t>
            </a:r>
            <a:endParaRPr lang="en-US" sz="3600" dirty="0"/>
          </a:p>
          <a:p>
            <a:endParaRPr lang="en-US" dirty="0"/>
          </a:p>
        </p:txBody>
      </p:sp>
      <p:sp>
        <p:nvSpPr>
          <p:cNvPr id="4" name="Oval 3"/>
          <p:cNvSpPr/>
          <p:nvPr/>
        </p:nvSpPr>
        <p:spPr>
          <a:xfrm>
            <a:off x="101602" y="15282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6</a:t>
            </a:r>
          </a:p>
        </p:txBody>
      </p:sp>
    </p:spTree>
    <p:extLst>
      <p:ext uri="{BB962C8B-B14F-4D97-AF65-F5344CB8AC3E}">
        <p14:creationId xmlns:p14="http://schemas.microsoft.com/office/powerpoint/2010/main" val="874055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lstStyle/>
          <a:p>
            <a:r>
              <a:rPr lang="en-US" sz="4000" dirty="0"/>
              <a:t>An example of this form of government is the United States. Citizens elect representatives at the national, state, and local levels of government to vote on their behalf. </a:t>
            </a:r>
            <a:endParaRPr lang="en-US" sz="4000" dirty="0" smtClean="0"/>
          </a:p>
          <a:p>
            <a:pPr marL="0" indent="0" algn="ctr">
              <a:buNone/>
            </a:pPr>
            <a:r>
              <a:rPr lang="en-US" sz="4000" dirty="0" smtClean="0"/>
              <a:t>REPRESENTATIVE DEMOCRACY/REPUBLIC</a:t>
            </a:r>
            <a:endParaRPr lang="en-US" sz="4000" dirty="0"/>
          </a:p>
          <a:p>
            <a:endParaRPr lang="en-US" dirty="0"/>
          </a:p>
        </p:txBody>
      </p:sp>
      <p:sp>
        <p:nvSpPr>
          <p:cNvPr id="4" name="Oval 3"/>
          <p:cNvSpPr/>
          <p:nvPr/>
        </p:nvSpPr>
        <p:spPr>
          <a:xfrm>
            <a:off x="190502" y="14774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7</a:t>
            </a:r>
          </a:p>
        </p:txBody>
      </p:sp>
    </p:spTree>
    <p:extLst>
      <p:ext uri="{BB962C8B-B14F-4D97-AF65-F5344CB8AC3E}">
        <p14:creationId xmlns:p14="http://schemas.microsoft.com/office/powerpoint/2010/main" val="712146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Form of Gov’t Is This?</a:t>
            </a:r>
            <a:endParaRPr lang="en-US" b="1" dirty="0"/>
          </a:p>
        </p:txBody>
      </p:sp>
      <p:sp>
        <p:nvSpPr>
          <p:cNvPr id="3" name="Content Placeholder 2"/>
          <p:cNvSpPr>
            <a:spLocks noGrp="1"/>
          </p:cNvSpPr>
          <p:nvPr>
            <p:ph idx="1"/>
          </p:nvPr>
        </p:nvSpPr>
        <p:spPr/>
        <p:txBody>
          <a:bodyPr>
            <a:noAutofit/>
          </a:bodyPr>
          <a:lstStyle/>
          <a:p>
            <a:r>
              <a:rPr lang="en-US" sz="3600" dirty="0"/>
              <a:t>Some believe that this form of government is desirable and achievable. Others, however, view this form of government as inefficient and creates people who are dependent and gain unfairly from the government managing the economics of the country. </a:t>
            </a:r>
            <a:endParaRPr lang="en-US" sz="3600" dirty="0" smtClean="0"/>
          </a:p>
          <a:p>
            <a:pPr marL="0" indent="0" algn="ctr">
              <a:buNone/>
            </a:pPr>
            <a:r>
              <a:rPr lang="en-US" sz="3600" dirty="0" smtClean="0"/>
              <a:t>SOCIALISM</a:t>
            </a:r>
            <a:endParaRPr lang="en-US" sz="3600" dirty="0"/>
          </a:p>
        </p:txBody>
      </p:sp>
      <p:sp>
        <p:nvSpPr>
          <p:cNvPr id="5" name="Oval 4"/>
          <p:cNvSpPr/>
          <p:nvPr/>
        </p:nvSpPr>
        <p:spPr>
          <a:xfrm>
            <a:off x="152402" y="1477432"/>
            <a:ext cx="1291681" cy="13038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t>8</a:t>
            </a:r>
          </a:p>
        </p:txBody>
      </p:sp>
    </p:spTree>
    <p:extLst>
      <p:ext uri="{BB962C8B-B14F-4D97-AF65-F5344CB8AC3E}">
        <p14:creationId xmlns:p14="http://schemas.microsoft.com/office/powerpoint/2010/main" val="2076396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UNITARY SYSTEM</a:t>
            </a:r>
            <a:endParaRPr lang="en-US" dirty="0"/>
          </a:p>
        </p:txBody>
      </p:sp>
      <p:sp>
        <p:nvSpPr>
          <p:cNvPr id="3" name="Content Placeholder 2"/>
          <p:cNvSpPr>
            <a:spLocks noGrp="1"/>
          </p:cNvSpPr>
          <p:nvPr>
            <p:ph idx="1"/>
          </p:nvPr>
        </p:nvSpPr>
        <p:spPr/>
        <p:txBody>
          <a:bodyPr>
            <a:normAutofit/>
          </a:bodyPr>
          <a:lstStyle/>
          <a:p>
            <a:r>
              <a:rPr lang="en-US" sz="3200" dirty="0" smtClean="0"/>
              <a:t>Almost all power is located in the central government</a:t>
            </a:r>
            <a:endParaRPr lang="en-US" sz="3200" dirty="0"/>
          </a:p>
        </p:txBody>
      </p:sp>
    </p:spTree>
    <p:extLst>
      <p:ext uri="{BB962C8B-B14F-4D97-AF65-F5344CB8AC3E}">
        <p14:creationId xmlns:p14="http://schemas.microsoft.com/office/powerpoint/2010/main" val="2254054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system</a:t>
            </a:r>
            <a:endParaRPr lang="en-US" dirty="0"/>
          </a:p>
        </p:txBody>
      </p:sp>
      <p:sp>
        <p:nvSpPr>
          <p:cNvPr id="3" name="Content Placeholder 2"/>
          <p:cNvSpPr>
            <a:spLocks noGrp="1"/>
          </p:cNvSpPr>
          <p:nvPr>
            <p:ph idx="1"/>
          </p:nvPr>
        </p:nvSpPr>
        <p:spPr/>
        <p:txBody>
          <a:bodyPr>
            <a:normAutofit/>
          </a:bodyPr>
          <a:lstStyle/>
          <a:p>
            <a:r>
              <a:rPr lang="en-US" sz="3200" dirty="0" smtClean="0"/>
              <a:t>Power is shared between a central government and states</a:t>
            </a:r>
            <a:endParaRPr lang="en-US" sz="3200" dirty="0"/>
          </a:p>
        </p:txBody>
      </p:sp>
    </p:spTree>
    <p:extLst>
      <p:ext uri="{BB962C8B-B14F-4D97-AF65-F5344CB8AC3E}">
        <p14:creationId xmlns:p14="http://schemas.microsoft.com/office/powerpoint/2010/main" val="40858336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and Systems…What’s the difference????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3200" dirty="0" smtClean="0"/>
              <a:t>All governments have 3 powers: legislative (make laws), executive (enforce laws), judicial (interpret laws)</a:t>
            </a:r>
          </a:p>
          <a:p>
            <a:pPr marL="0" indent="0">
              <a:buNone/>
            </a:pPr>
            <a:endParaRPr lang="en-US" sz="3200" dirty="0"/>
          </a:p>
          <a:p>
            <a:pPr marL="0" indent="0">
              <a:buNone/>
            </a:pPr>
            <a:r>
              <a:rPr lang="en-US" sz="3200" dirty="0" smtClean="0"/>
              <a:t>Form = how the government is structured and powers are organized</a:t>
            </a:r>
          </a:p>
          <a:p>
            <a:pPr marL="0" indent="0">
              <a:buNone/>
            </a:pPr>
            <a:endParaRPr lang="en-US" sz="3200" dirty="0"/>
          </a:p>
          <a:p>
            <a:pPr marL="0" indent="0">
              <a:buNone/>
            </a:pPr>
            <a:r>
              <a:rPr lang="en-US" sz="3200" dirty="0" smtClean="0"/>
              <a:t>System = how the government functions and power is distributed</a:t>
            </a:r>
          </a:p>
          <a:p>
            <a:pPr marL="0" indent="0">
              <a:buNone/>
            </a:pP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1686" y="469900"/>
            <a:ext cx="1520825" cy="1797050"/>
          </a:xfrm>
          <a:prstGeom prst="rect">
            <a:avLst/>
          </a:prstGeom>
        </p:spPr>
      </p:pic>
    </p:spTree>
    <p:extLst>
      <p:ext uri="{BB962C8B-B14F-4D97-AF65-F5344CB8AC3E}">
        <p14:creationId xmlns:p14="http://schemas.microsoft.com/office/powerpoint/2010/main" val="1041016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Confederal</a:t>
            </a:r>
            <a:r>
              <a:rPr lang="en-US" dirty="0" smtClean="0"/>
              <a:t> system</a:t>
            </a:r>
            <a:endParaRPr lang="en-US" dirty="0"/>
          </a:p>
        </p:txBody>
      </p:sp>
      <p:sp>
        <p:nvSpPr>
          <p:cNvPr id="3" name="Content Placeholder 2"/>
          <p:cNvSpPr>
            <a:spLocks noGrp="1"/>
          </p:cNvSpPr>
          <p:nvPr>
            <p:ph idx="1"/>
          </p:nvPr>
        </p:nvSpPr>
        <p:spPr/>
        <p:txBody>
          <a:bodyPr>
            <a:normAutofit/>
          </a:bodyPr>
          <a:lstStyle/>
          <a:p>
            <a:r>
              <a:rPr lang="en-US" sz="3200" dirty="0" smtClean="0"/>
              <a:t>Power is located with independent states and the central government has very little power</a:t>
            </a:r>
            <a:endParaRPr lang="en-US" sz="3200" dirty="0"/>
          </a:p>
        </p:txBody>
      </p:sp>
    </p:spTree>
    <p:extLst>
      <p:ext uri="{BB962C8B-B14F-4D97-AF65-F5344CB8AC3E}">
        <p14:creationId xmlns:p14="http://schemas.microsoft.com/office/powerpoint/2010/main" val="8878634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parliamentary</a:t>
            </a:r>
            <a:endParaRPr lang="en-US" dirty="0"/>
          </a:p>
        </p:txBody>
      </p:sp>
      <p:sp>
        <p:nvSpPr>
          <p:cNvPr id="3" name="Content Placeholder 2"/>
          <p:cNvSpPr>
            <a:spLocks noGrp="1"/>
          </p:cNvSpPr>
          <p:nvPr>
            <p:ph idx="1"/>
          </p:nvPr>
        </p:nvSpPr>
        <p:spPr/>
        <p:txBody>
          <a:bodyPr>
            <a:normAutofit/>
          </a:bodyPr>
          <a:lstStyle/>
          <a:p>
            <a:r>
              <a:rPr lang="en-US" sz="3200" dirty="0" smtClean="0"/>
              <a:t>The legislative body has the power and the leader of the country is part of the legislature</a:t>
            </a:r>
            <a:endParaRPr lang="en-US" sz="3200" dirty="0"/>
          </a:p>
        </p:txBody>
      </p:sp>
    </p:spTree>
    <p:extLst>
      <p:ext uri="{BB962C8B-B14F-4D97-AF65-F5344CB8AC3E}">
        <p14:creationId xmlns:p14="http://schemas.microsoft.com/office/powerpoint/2010/main" val="6453500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system of government is this?</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Argentina’ government has an elected president, National Congress and Supreme Court.  Argentina also has provinces, or states, that have their own constitutions and executive, legislative, and judicial branches. The central government and provinces share power.</a:t>
            </a:r>
          </a:p>
          <a:p>
            <a:endParaRPr lang="en-US" sz="3200" dirty="0"/>
          </a:p>
          <a:p>
            <a:pPr marL="0" indent="0" algn="ctr">
              <a:buNone/>
            </a:pPr>
            <a:r>
              <a:rPr lang="en-US" sz="3200" dirty="0" smtClean="0"/>
              <a:t>FEDERAL</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52964" y="1255771"/>
            <a:ext cx="1597736" cy="1257583"/>
          </a:xfrm>
          <a:prstGeom prst="rect">
            <a:avLst/>
          </a:prstGeom>
        </p:spPr>
      </p:pic>
    </p:spTree>
    <p:extLst>
      <p:ext uri="{BB962C8B-B14F-4D97-AF65-F5344CB8AC3E}">
        <p14:creationId xmlns:p14="http://schemas.microsoft.com/office/powerpoint/2010/main" val="2783782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system of government is this?</a:t>
            </a:r>
          </a:p>
        </p:txBody>
      </p:sp>
      <p:sp>
        <p:nvSpPr>
          <p:cNvPr id="3" name="Content Placeholder 2"/>
          <p:cNvSpPr>
            <a:spLocks noGrp="1"/>
          </p:cNvSpPr>
          <p:nvPr>
            <p:ph idx="1"/>
          </p:nvPr>
        </p:nvSpPr>
        <p:spPr/>
        <p:txBody>
          <a:bodyPr>
            <a:normAutofit/>
          </a:bodyPr>
          <a:lstStyle/>
          <a:p>
            <a:pPr marL="0" indent="0">
              <a:buNone/>
            </a:pPr>
            <a:r>
              <a:rPr lang="en-US" sz="3200" dirty="0" smtClean="0"/>
              <a:t>The European Union is a partnership between 27 European countries.  Everything that happens between partner countries is based on treaties that are voluntarily agreed upon by all members.</a:t>
            </a:r>
          </a:p>
          <a:p>
            <a:endParaRPr lang="en-US" sz="3200" dirty="0"/>
          </a:p>
          <a:p>
            <a:pPr marL="0" indent="0" algn="ctr">
              <a:buNone/>
            </a:pPr>
            <a:r>
              <a:rPr lang="en-US" sz="3200" dirty="0" smtClean="0"/>
              <a:t>CONFEDERAL</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5299" y="1000608"/>
            <a:ext cx="1803400" cy="1803400"/>
          </a:xfrm>
          <a:prstGeom prst="rect">
            <a:avLst/>
          </a:prstGeom>
        </p:spPr>
      </p:pic>
    </p:spTree>
    <p:extLst>
      <p:ext uri="{BB962C8B-B14F-4D97-AF65-F5344CB8AC3E}">
        <p14:creationId xmlns:p14="http://schemas.microsoft.com/office/powerpoint/2010/main" val="3200541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system of government is this?</a:t>
            </a:r>
          </a:p>
        </p:txBody>
      </p:sp>
      <p:sp>
        <p:nvSpPr>
          <p:cNvPr id="3" name="Content Placeholder 2"/>
          <p:cNvSpPr>
            <a:spLocks noGrp="1"/>
          </p:cNvSpPr>
          <p:nvPr>
            <p:ph idx="1"/>
          </p:nvPr>
        </p:nvSpPr>
        <p:spPr/>
        <p:txBody>
          <a:bodyPr>
            <a:normAutofit/>
          </a:bodyPr>
          <a:lstStyle/>
          <a:p>
            <a:pPr marL="0" indent="0">
              <a:buNone/>
            </a:pPr>
            <a:r>
              <a:rPr lang="en-US" sz="3200" dirty="0" smtClean="0"/>
              <a:t>In New Zealand, the government is centered around the legislature and prime minister. The prime minister is the leader of the political party that has the majority of seats in the legislature.  All members of the prime minister’s cabinet must be members of the legislature.</a:t>
            </a:r>
          </a:p>
          <a:p>
            <a:pPr marL="0" indent="0">
              <a:buNone/>
            </a:pPr>
            <a:endParaRPr lang="en-US" sz="3200" dirty="0"/>
          </a:p>
          <a:p>
            <a:pPr marL="0" indent="0" algn="ctr">
              <a:buNone/>
            </a:pPr>
            <a:r>
              <a:rPr lang="en-US" sz="3200" dirty="0" smtClean="0"/>
              <a:t>PARLIAMENTARY</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7428" y="1001421"/>
            <a:ext cx="1451372" cy="1170279"/>
          </a:xfrm>
          <a:prstGeom prst="rect">
            <a:avLst/>
          </a:prstGeom>
        </p:spPr>
      </p:pic>
    </p:spTree>
    <p:extLst>
      <p:ext uri="{BB962C8B-B14F-4D97-AF65-F5344CB8AC3E}">
        <p14:creationId xmlns:p14="http://schemas.microsoft.com/office/powerpoint/2010/main" val="158619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system of government is this?</a:t>
            </a:r>
          </a:p>
        </p:txBody>
      </p:sp>
      <p:sp>
        <p:nvSpPr>
          <p:cNvPr id="3" name="Content Placeholder 2"/>
          <p:cNvSpPr>
            <a:spLocks noGrp="1"/>
          </p:cNvSpPr>
          <p:nvPr>
            <p:ph idx="1"/>
          </p:nvPr>
        </p:nvSpPr>
        <p:spPr/>
        <p:txBody>
          <a:bodyPr>
            <a:normAutofit/>
          </a:bodyPr>
          <a:lstStyle/>
          <a:p>
            <a:pPr marL="0" indent="0">
              <a:buNone/>
            </a:pPr>
            <a:r>
              <a:rPr lang="en-US" sz="3200" dirty="0" smtClean="0"/>
              <a:t>Japan’s government is organized with a strong central government.  In Japan, there are 47 prefectures, or states, however the prefectures are not independent and rely on the central government for funding.</a:t>
            </a:r>
          </a:p>
          <a:p>
            <a:pPr marL="0" indent="0">
              <a:buNone/>
            </a:pPr>
            <a:endParaRPr lang="en-US" sz="3200" dirty="0"/>
          </a:p>
          <a:p>
            <a:pPr marL="0" indent="0" algn="ctr">
              <a:buNone/>
            </a:pPr>
            <a:r>
              <a:rPr lang="en-US" sz="3200" dirty="0" smtClean="0"/>
              <a:t>UNITARY</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7146" y="1212041"/>
            <a:ext cx="1129408" cy="799640"/>
          </a:xfrm>
          <a:prstGeom prst="rect">
            <a:avLst/>
          </a:prstGeom>
        </p:spPr>
      </p:pic>
    </p:spTree>
    <p:extLst>
      <p:ext uri="{BB962C8B-B14F-4D97-AF65-F5344CB8AC3E}">
        <p14:creationId xmlns:p14="http://schemas.microsoft.com/office/powerpoint/2010/main" val="3464031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Direct democracy</a:t>
            </a:r>
            <a:endParaRPr lang="en-US" dirty="0"/>
          </a:p>
        </p:txBody>
      </p:sp>
      <p:sp>
        <p:nvSpPr>
          <p:cNvPr id="3" name="Content Placeholder 2"/>
          <p:cNvSpPr>
            <a:spLocks noGrp="1"/>
          </p:cNvSpPr>
          <p:nvPr>
            <p:ph idx="1"/>
          </p:nvPr>
        </p:nvSpPr>
        <p:spPr/>
        <p:txBody>
          <a:bodyPr>
            <a:normAutofit/>
          </a:bodyPr>
          <a:lstStyle/>
          <a:p>
            <a:r>
              <a:rPr lang="en-US" sz="3200" dirty="0" smtClean="0"/>
              <a:t>A form of government where the power to govern is directly in the people’s hands</a:t>
            </a:r>
          </a:p>
          <a:p>
            <a:endParaRPr lang="en-US" sz="3200" dirty="0"/>
          </a:p>
          <a:p>
            <a:r>
              <a:rPr lang="en-US" sz="3200" dirty="0" smtClean="0"/>
              <a:t>Example:  Ancient Greek city-state of Athens</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34915" y="4485132"/>
            <a:ext cx="1814170" cy="1088136"/>
          </a:xfrm>
          <a:prstGeom prst="rect">
            <a:avLst/>
          </a:prstGeom>
        </p:spPr>
      </p:pic>
    </p:spTree>
    <p:extLst>
      <p:ext uri="{BB962C8B-B14F-4D97-AF65-F5344CB8AC3E}">
        <p14:creationId xmlns:p14="http://schemas.microsoft.com/office/powerpoint/2010/main" val="16331748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Representative democracy</a:t>
            </a:r>
            <a:endParaRPr lang="en-US" dirty="0"/>
          </a:p>
        </p:txBody>
      </p:sp>
      <p:sp>
        <p:nvSpPr>
          <p:cNvPr id="3" name="Content Placeholder 2"/>
          <p:cNvSpPr>
            <a:spLocks noGrp="1"/>
          </p:cNvSpPr>
          <p:nvPr>
            <p:ph idx="1"/>
          </p:nvPr>
        </p:nvSpPr>
        <p:spPr/>
        <p:txBody>
          <a:bodyPr>
            <a:normAutofit/>
          </a:bodyPr>
          <a:lstStyle/>
          <a:p>
            <a:r>
              <a:rPr lang="en-US" sz="3200" dirty="0" smtClean="0"/>
              <a:t>People elect representatives to make policies and laws for them</a:t>
            </a:r>
          </a:p>
          <a:p>
            <a:endParaRPr lang="en-US" sz="3200" dirty="0"/>
          </a:p>
          <a:p>
            <a:r>
              <a:rPr lang="en-US" sz="3200" dirty="0" smtClean="0"/>
              <a:t>Example:  The United States of America (aka a Republic)</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67757" y="4114800"/>
            <a:ext cx="1854403" cy="1489558"/>
          </a:xfrm>
          <a:prstGeom prst="rect">
            <a:avLst/>
          </a:prstGeom>
        </p:spPr>
      </p:pic>
    </p:spTree>
    <p:extLst>
      <p:ext uri="{BB962C8B-B14F-4D97-AF65-F5344CB8AC3E}">
        <p14:creationId xmlns:p14="http://schemas.microsoft.com/office/powerpoint/2010/main" val="2513577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socialism</a:t>
            </a:r>
            <a:endParaRPr lang="en-US" dirty="0"/>
          </a:p>
        </p:txBody>
      </p:sp>
      <p:sp>
        <p:nvSpPr>
          <p:cNvPr id="3" name="Content Placeholder 2"/>
          <p:cNvSpPr>
            <a:spLocks noGrp="1"/>
          </p:cNvSpPr>
          <p:nvPr>
            <p:ph idx="1"/>
          </p:nvPr>
        </p:nvSpPr>
        <p:spPr/>
        <p:txBody>
          <a:bodyPr>
            <a:normAutofit/>
          </a:bodyPr>
          <a:lstStyle/>
          <a:p>
            <a:r>
              <a:rPr lang="en-US" sz="3200" dirty="0" smtClean="0"/>
              <a:t>Government takes an active role in the economy</a:t>
            </a:r>
          </a:p>
          <a:p>
            <a:endParaRPr lang="en-US" sz="3200" dirty="0"/>
          </a:p>
          <a:p>
            <a:r>
              <a:rPr lang="en-US" sz="3200" dirty="0" smtClean="0"/>
              <a:t>Example:  Socialist Republic of Vietnam</a:t>
            </a:r>
            <a:endParaRPr lang="en-US" sz="3200" dirty="0"/>
          </a:p>
        </p:txBody>
      </p:sp>
      <p:pic>
        <p:nvPicPr>
          <p:cNvPr id="4" name="Picture 3"/>
          <p:cNvPicPr>
            <a:picLocks noChangeAspect="1"/>
          </p:cNvPicPr>
          <p:nvPr/>
        </p:nvPicPr>
        <p:blipFill>
          <a:blip r:embed="rId2"/>
          <a:stretch>
            <a:fillRect/>
          </a:stretch>
        </p:blipFill>
        <p:spPr>
          <a:xfrm>
            <a:off x="4284662" y="4114800"/>
            <a:ext cx="1285875" cy="857250"/>
          </a:xfrm>
          <a:prstGeom prst="rect">
            <a:avLst/>
          </a:prstGeom>
        </p:spPr>
      </p:pic>
    </p:spTree>
    <p:extLst>
      <p:ext uri="{BB962C8B-B14F-4D97-AF65-F5344CB8AC3E}">
        <p14:creationId xmlns:p14="http://schemas.microsoft.com/office/powerpoint/2010/main" val="2413257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communism</a:t>
            </a:r>
            <a:endParaRPr lang="en-US" dirty="0"/>
          </a:p>
        </p:txBody>
      </p:sp>
      <p:sp>
        <p:nvSpPr>
          <p:cNvPr id="3" name="Content Placeholder 2"/>
          <p:cNvSpPr>
            <a:spLocks noGrp="1"/>
          </p:cNvSpPr>
          <p:nvPr>
            <p:ph idx="1"/>
          </p:nvPr>
        </p:nvSpPr>
        <p:spPr/>
        <p:txBody>
          <a:bodyPr>
            <a:normAutofit/>
          </a:bodyPr>
          <a:lstStyle/>
          <a:p>
            <a:r>
              <a:rPr lang="en-US" sz="3200" dirty="0" smtClean="0"/>
              <a:t>A single ruling party owns and controls all production and distribution of goods; private ownership is not allowed</a:t>
            </a:r>
          </a:p>
          <a:p>
            <a:endParaRPr lang="en-US" sz="3200" dirty="0"/>
          </a:p>
          <a:p>
            <a:r>
              <a:rPr lang="en-US" sz="3200" dirty="0" smtClean="0"/>
              <a:t>Example: Soviet Union</a:t>
            </a:r>
          </a:p>
          <a:p>
            <a:endParaRPr lang="en-US" sz="3200" dirty="0"/>
          </a:p>
        </p:txBody>
      </p:sp>
      <p:pic>
        <p:nvPicPr>
          <p:cNvPr id="4" name="Picture 3"/>
          <p:cNvPicPr>
            <a:picLocks noChangeAspect="1"/>
          </p:cNvPicPr>
          <p:nvPr/>
        </p:nvPicPr>
        <p:blipFill>
          <a:blip r:embed="rId2"/>
          <a:stretch>
            <a:fillRect/>
          </a:stretch>
        </p:blipFill>
        <p:spPr>
          <a:xfrm>
            <a:off x="2355850" y="4892675"/>
            <a:ext cx="1714500" cy="857250"/>
          </a:xfrm>
          <a:prstGeom prst="rect">
            <a:avLst/>
          </a:prstGeom>
        </p:spPr>
      </p:pic>
    </p:spTree>
    <p:extLst>
      <p:ext uri="{BB962C8B-B14F-4D97-AF65-F5344CB8AC3E}">
        <p14:creationId xmlns:p14="http://schemas.microsoft.com/office/powerpoint/2010/main" val="19467938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monarchy</a:t>
            </a:r>
            <a:endParaRPr lang="en-US" dirty="0"/>
          </a:p>
        </p:txBody>
      </p:sp>
      <p:sp>
        <p:nvSpPr>
          <p:cNvPr id="3" name="Content Placeholder 2"/>
          <p:cNvSpPr>
            <a:spLocks noGrp="1"/>
          </p:cNvSpPr>
          <p:nvPr>
            <p:ph idx="1"/>
          </p:nvPr>
        </p:nvSpPr>
        <p:spPr/>
        <p:txBody>
          <a:bodyPr>
            <a:normAutofit/>
          </a:bodyPr>
          <a:lstStyle/>
          <a:p>
            <a:r>
              <a:rPr lang="en-US" sz="3200" dirty="0" smtClean="0"/>
              <a:t>Headed by a king or queen who inherits power</a:t>
            </a:r>
          </a:p>
          <a:p>
            <a:pPr lvl="3"/>
            <a:r>
              <a:rPr lang="en-US" sz="2600" dirty="0" smtClean="0"/>
              <a:t>Absolute Monarchy – monarch has all the power</a:t>
            </a:r>
          </a:p>
          <a:p>
            <a:pPr lvl="3"/>
            <a:r>
              <a:rPr lang="en-US" sz="2600" dirty="0" smtClean="0"/>
              <a:t>Constitutional Monarchy – power of the monarch is limited by a constitution or written agreement</a:t>
            </a:r>
          </a:p>
          <a:p>
            <a:pPr lvl="3"/>
            <a:endParaRPr lang="en-US" sz="2600" dirty="0"/>
          </a:p>
          <a:p>
            <a:pPr marL="685800" lvl="3" indent="0">
              <a:buNone/>
            </a:pPr>
            <a:r>
              <a:rPr lang="en-US" sz="3200" dirty="0" smtClean="0"/>
              <a:t>Absolute Monarchy Example:  Saudi Arabia</a:t>
            </a:r>
          </a:p>
          <a:p>
            <a:pPr marL="685800" lvl="3" indent="0">
              <a:buNone/>
            </a:pPr>
            <a:endParaRPr lang="en-US" sz="3200" dirty="0"/>
          </a:p>
          <a:p>
            <a:pPr marL="685800" lvl="3" indent="0">
              <a:buNone/>
            </a:pPr>
            <a:r>
              <a:rPr lang="en-US" sz="3200" dirty="0" smtClean="0"/>
              <a:t>Constitutional Monarchy Example:  Great Britain</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51463" y="193724"/>
            <a:ext cx="1818238" cy="1689663"/>
          </a:xfrm>
          <a:prstGeom prst="rect">
            <a:avLst/>
          </a:prstGeom>
        </p:spPr>
      </p:pic>
    </p:spTree>
    <p:extLst>
      <p:ext uri="{BB962C8B-B14F-4D97-AF65-F5344CB8AC3E}">
        <p14:creationId xmlns:p14="http://schemas.microsoft.com/office/powerpoint/2010/main" val="345671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oligarchy</a:t>
            </a:r>
            <a:endParaRPr lang="en-US" dirty="0"/>
          </a:p>
        </p:txBody>
      </p:sp>
      <p:sp>
        <p:nvSpPr>
          <p:cNvPr id="3" name="Content Placeholder 2"/>
          <p:cNvSpPr>
            <a:spLocks noGrp="1"/>
          </p:cNvSpPr>
          <p:nvPr>
            <p:ph idx="1"/>
          </p:nvPr>
        </p:nvSpPr>
        <p:spPr/>
        <p:txBody>
          <a:bodyPr>
            <a:normAutofit/>
          </a:bodyPr>
          <a:lstStyle/>
          <a:p>
            <a:r>
              <a:rPr lang="en-US" sz="3200" dirty="0" smtClean="0"/>
              <a:t>A small group has total control and power</a:t>
            </a:r>
          </a:p>
          <a:p>
            <a:endParaRPr lang="en-US" sz="3200" dirty="0"/>
          </a:p>
          <a:p>
            <a:r>
              <a:rPr lang="en-US" sz="3200" dirty="0" smtClean="0"/>
              <a:t>Past Example:  South Africa</a:t>
            </a:r>
            <a:endParaRPr lang="en-US" sz="32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384" y="4509109"/>
            <a:ext cx="2084832" cy="1307592"/>
          </a:xfrm>
          <a:prstGeom prst="rect">
            <a:avLst/>
          </a:prstGeom>
        </p:spPr>
      </p:pic>
    </p:spTree>
    <p:extLst>
      <p:ext uri="{BB962C8B-B14F-4D97-AF65-F5344CB8AC3E}">
        <p14:creationId xmlns:p14="http://schemas.microsoft.com/office/powerpoint/2010/main" val="1596274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autocracy</a:t>
            </a:r>
            <a:endParaRPr lang="en-US" dirty="0"/>
          </a:p>
        </p:txBody>
      </p:sp>
      <p:sp>
        <p:nvSpPr>
          <p:cNvPr id="3" name="Content Placeholder 2"/>
          <p:cNvSpPr>
            <a:spLocks noGrp="1"/>
          </p:cNvSpPr>
          <p:nvPr>
            <p:ph idx="1"/>
          </p:nvPr>
        </p:nvSpPr>
        <p:spPr/>
        <p:txBody>
          <a:bodyPr>
            <a:normAutofit/>
          </a:bodyPr>
          <a:lstStyle/>
          <a:p>
            <a:r>
              <a:rPr lang="en-US" sz="3200" dirty="0" smtClean="0"/>
              <a:t>One person has unlimited power</a:t>
            </a:r>
          </a:p>
          <a:p>
            <a:endParaRPr lang="en-US" sz="3200" dirty="0"/>
          </a:p>
          <a:p>
            <a:r>
              <a:rPr lang="en-US" sz="3200" dirty="0" smtClean="0"/>
              <a:t>Example:  North Korea</a:t>
            </a:r>
            <a:endParaRPr lang="en-US" sz="32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6501" y="3948379"/>
            <a:ext cx="2257400" cy="1819564"/>
          </a:xfrm>
          <a:prstGeom prst="rect">
            <a:avLst/>
          </a:prstGeom>
        </p:spPr>
      </p:pic>
    </p:spTree>
    <p:extLst>
      <p:ext uri="{BB962C8B-B14F-4D97-AF65-F5344CB8AC3E}">
        <p14:creationId xmlns:p14="http://schemas.microsoft.com/office/powerpoint/2010/main" val="21124674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606060"/>
      </a:dk2>
      <a:lt2>
        <a:srgbClr val="EDEDED"/>
      </a:lt2>
      <a:accent1>
        <a:srgbClr val="FFC000"/>
      </a:accent1>
      <a:accent2>
        <a:srgbClr val="A5D028"/>
      </a:accent2>
      <a:accent3>
        <a:srgbClr val="0CC978"/>
      </a:accent3>
      <a:accent4>
        <a:srgbClr val="099BDD"/>
      </a:accent4>
      <a:accent5>
        <a:srgbClr val="47BFCD"/>
      </a:accent5>
      <a:accent6>
        <a:srgbClr val="DD7C15"/>
      </a:accent6>
      <a:hlink>
        <a:srgbClr val="FF9933"/>
      </a:hlink>
      <a:folHlink>
        <a:srgbClr val="B2B2B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1D2DA32-AC8B-4194-BF85-FF4A5B40EB50}"/>
    </a:ext>
  </a:extLst>
</a:theme>
</file>

<file path=docProps/app.xml><?xml version="1.0" encoding="utf-8"?>
<Properties xmlns="http://schemas.openxmlformats.org/officeDocument/2006/extended-properties" xmlns:vt="http://schemas.openxmlformats.org/officeDocument/2006/docPropsVTypes">
  <Template>TC103090430[[fn=Banded]]</Template>
  <TotalTime>70</TotalTime>
  <Words>821</Words>
  <Application>Microsoft Office PowerPoint</Application>
  <PresentationFormat>Widescreen</PresentationFormat>
  <Paragraphs>99</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Corbel</vt:lpstr>
      <vt:lpstr>Wingdings</vt:lpstr>
      <vt:lpstr>Banded</vt:lpstr>
      <vt:lpstr>Forms and systems of government review</vt:lpstr>
      <vt:lpstr>Forms and Systems…What’s the difference????</vt:lpstr>
      <vt:lpstr>Direct democracy</vt:lpstr>
      <vt:lpstr>Representative democracy</vt:lpstr>
      <vt:lpstr>socialism</vt:lpstr>
      <vt:lpstr>communism</vt:lpstr>
      <vt:lpstr>monarchy</vt:lpstr>
      <vt:lpstr>oligarchy</vt:lpstr>
      <vt:lpstr>autocracy</vt:lpstr>
      <vt:lpstr>What Form of Gov’t Is This?</vt:lpstr>
      <vt:lpstr>What Form of Gov’t Is This?</vt:lpstr>
      <vt:lpstr>What Form of Gov’t Is This?</vt:lpstr>
      <vt:lpstr>What Form of Gov’t Is This?</vt:lpstr>
      <vt:lpstr>What Form of Gov’t Is This?</vt:lpstr>
      <vt:lpstr>What Form of Gov’t Is This?</vt:lpstr>
      <vt:lpstr>What Form of Gov’t Is This?</vt:lpstr>
      <vt:lpstr>What Form of Gov’t Is This?</vt:lpstr>
      <vt:lpstr>UNITARY SYSTEM</vt:lpstr>
      <vt:lpstr>Federal system</vt:lpstr>
      <vt:lpstr>Confederal system</vt:lpstr>
      <vt:lpstr>parliamentary</vt:lpstr>
      <vt:lpstr>What system of government is this?</vt:lpstr>
      <vt:lpstr>What system of government is this?</vt:lpstr>
      <vt:lpstr>What system of government is this?</vt:lpstr>
      <vt:lpstr>What system of government is this?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Forms and systems of government review</dc:title>
  <dc:creator>Kimberly Downes</dc:creator>
  <cp:lastModifiedBy>Kimberly Downes</cp:lastModifiedBy>
  <cp:revision>7</cp:revision>
  <dcterms:created xsi:type="dcterms:W3CDTF">2014-09-30T12:24:36Z</dcterms:created>
  <dcterms:modified xsi:type="dcterms:W3CDTF">2014-09-30T13:34:43Z</dcterms:modified>
</cp:coreProperties>
</file>