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72" r:id="rId4"/>
    <p:sldId id="260" r:id="rId5"/>
    <p:sldId id="262" r:id="rId6"/>
    <p:sldId id="264" r:id="rId7"/>
    <p:sldId id="257" r:id="rId8"/>
    <p:sldId id="258" r:id="rId9"/>
    <p:sldId id="269" r:id="rId10"/>
    <p:sldId id="270" r:id="rId11"/>
    <p:sldId id="268" r:id="rId12"/>
    <p:sldId id="273" r:id="rId13"/>
    <p:sldId id="276" r:id="rId14"/>
    <p:sldId id="265" r:id="rId15"/>
    <p:sldId id="275" r:id="rId16"/>
    <p:sldId id="259" r:id="rId17"/>
    <p:sldId id="266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8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8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3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32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6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1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4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1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2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2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6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4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3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0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-portal.com/academy/lesson/us-constitution-definition-and-the-judicial-review-of-marbury-v-madis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Supreme court cases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Civics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710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52757"/>
            <a:ext cx="10364451" cy="595141"/>
          </a:xfrm>
        </p:spPr>
        <p:txBody>
          <a:bodyPr/>
          <a:lstStyle/>
          <a:p>
            <a:r>
              <a:rPr lang="en-US" b="1" dirty="0" smtClean="0"/>
              <a:t>Plessy v. ferguson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75" y="1333544"/>
            <a:ext cx="5213608" cy="5183633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835535" y="1333544"/>
            <a:ext cx="6184669" cy="5183633"/>
          </a:xfrm>
        </p:spPr>
        <p:txBody>
          <a:bodyPr>
            <a:noAutofit/>
          </a:bodyPr>
          <a:lstStyle/>
          <a:p>
            <a:r>
              <a:rPr lang="en-US" sz="3200" dirty="0"/>
              <a:t>“What do you think is going on in this photograph? </a:t>
            </a: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is the issue on which it is focusing? </a:t>
            </a:r>
            <a:endParaRPr lang="en-US" sz="3200" dirty="0" smtClean="0"/>
          </a:p>
          <a:p>
            <a:r>
              <a:rPr lang="en-US" sz="3200" dirty="0" smtClean="0"/>
              <a:t>How </a:t>
            </a:r>
            <a:r>
              <a:rPr lang="en-US" sz="3200" dirty="0"/>
              <a:t>do you know? </a:t>
            </a:r>
            <a:endParaRPr lang="en-US" sz="3200" dirty="0" smtClean="0"/>
          </a:p>
          <a:p>
            <a:r>
              <a:rPr lang="en-US" sz="3200" dirty="0" smtClean="0"/>
              <a:t>How </a:t>
            </a:r>
            <a:r>
              <a:rPr lang="en-US" sz="3200" dirty="0"/>
              <a:t>do you think the people in this photograph feel?” </a:t>
            </a:r>
          </a:p>
        </p:txBody>
      </p:sp>
    </p:spTree>
    <p:extLst>
      <p:ext uri="{BB962C8B-B14F-4D97-AF65-F5344CB8AC3E}">
        <p14:creationId xmlns:p14="http://schemas.microsoft.com/office/powerpoint/2010/main" val="355022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1003" y="153004"/>
            <a:ext cx="10364451" cy="778021"/>
          </a:xfrm>
        </p:spPr>
        <p:txBody>
          <a:bodyPr/>
          <a:lstStyle/>
          <a:p>
            <a:r>
              <a:rPr lang="en-US" b="1" dirty="0" smtClean="0"/>
              <a:t>Plessy v. ferguson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16131" y="1296785"/>
            <a:ext cx="11754196" cy="5320145"/>
          </a:xfrm>
        </p:spPr>
        <p:txBody>
          <a:bodyPr>
            <a:noAutofit/>
          </a:bodyPr>
          <a:lstStyle/>
          <a:p>
            <a:r>
              <a:rPr lang="en-US" sz="3200" dirty="0" smtClean="0"/>
              <a:t>On your own sheet of paper, answer these questions.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What does “opinion” mean as it appears in the reading?</a:t>
            </a:r>
          </a:p>
          <a:p>
            <a:r>
              <a:rPr lang="en-US" sz="3200" dirty="0" smtClean="0"/>
              <a:t>What is the essential question?</a:t>
            </a:r>
          </a:p>
          <a:p>
            <a:r>
              <a:rPr lang="en-US" sz="3200" dirty="0" smtClean="0"/>
              <a:t>How would you summarize the background of the case in 3 sentences or less?</a:t>
            </a:r>
          </a:p>
          <a:p>
            <a:r>
              <a:rPr lang="en-US" sz="3200" dirty="0" smtClean="0"/>
              <a:t>List and Summarize both amendments that deal with this case.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00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52757"/>
            <a:ext cx="10364451" cy="595141"/>
          </a:xfrm>
        </p:spPr>
        <p:txBody>
          <a:bodyPr/>
          <a:lstStyle/>
          <a:p>
            <a:r>
              <a:rPr lang="en-US" b="1" dirty="0" smtClean="0"/>
              <a:t>Plessy v. ferguson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333543"/>
            <a:ext cx="5213608" cy="5183633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835535" y="1333544"/>
            <a:ext cx="6184669" cy="5183633"/>
          </a:xfrm>
        </p:spPr>
        <p:txBody>
          <a:bodyPr>
            <a:noAutofit/>
          </a:bodyPr>
          <a:lstStyle/>
          <a:p>
            <a:r>
              <a:rPr lang="en-US" sz="4400" dirty="0" smtClean="0"/>
              <a:t>This was called “separate but equal.”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305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5675" y="110517"/>
            <a:ext cx="10364451" cy="854683"/>
          </a:xfrm>
        </p:spPr>
        <p:txBody>
          <a:bodyPr/>
          <a:lstStyle/>
          <a:p>
            <a:r>
              <a:rPr lang="en-US" b="1" dirty="0" smtClean="0"/>
              <a:t>Write down your group &amp; court case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8196629"/>
              </p:ext>
            </p:extLst>
          </p:nvPr>
        </p:nvGraphicFramePr>
        <p:xfrm>
          <a:off x="0" y="749300"/>
          <a:ext cx="11798300" cy="60188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6754"/>
                <a:gridCol w="2633882"/>
                <a:gridCol w="2570370"/>
                <a:gridCol w="2869794"/>
                <a:gridCol w="2857500"/>
              </a:tblGrid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Gideon v. Wainwright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Miranda v. Arizona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In re </a:t>
                      </a:r>
                      <a:r>
                        <a:rPr lang="en-US" sz="2000" b="1" u="none" strike="noStrike" dirty="0" err="1">
                          <a:effectLst/>
                        </a:rPr>
                        <a:t>Gault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Tinker v. Des Moines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Lilly, Nick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Aren</a:t>
                      </a:r>
                      <a:r>
                        <a:rPr lang="en-US" sz="2000" u="none" strike="noStrike" dirty="0">
                          <a:effectLst/>
                        </a:rPr>
                        <a:t>, Addy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Jade, Justin, 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Alyssa, Jose, David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Alana, Anthony, Kayla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Felicity, Collin, April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Ja'kila, Jeanxiel, Joseph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Jameria, Alyssa, Leilani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Chloe, Lindsey, Sam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Brittany, Katie, </a:t>
                      </a:r>
                      <a:r>
                        <a:rPr lang="en-US" sz="2000" u="none" strike="noStrike" dirty="0" err="1">
                          <a:effectLst/>
                        </a:rPr>
                        <a:t>Aleeah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Jolyn</a:t>
                      </a:r>
                      <a:r>
                        <a:rPr lang="en-US" sz="2000" u="none" strike="noStrike" dirty="0">
                          <a:effectLst/>
                        </a:rPr>
                        <a:t>, Justin, Nick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Antonella</a:t>
                      </a:r>
                      <a:r>
                        <a:rPr lang="en-US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 smtClean="0">
                          <a:effectLst/>
                        </a:rPr>
                        <a:t>Jose,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Yedel</a:t>
                      </a:r>
                      <a:r>
                        <a:rPr lang="en-US" sz="2000" u="none" strike="noStrike" dirty="0">
                          <a:effectLst/>
                        </a:rPr>
                        <a:t>, Jacob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Raymond, Jacob, </a:t>
                      </a:r>
                      <a:r>
                        <a:rPr lang="en-US" sz="2000" u="none" strike="noStrike" dirty="0" err="1">
                          <a:effectLst/>
                        </a:rPr>
                        <a:t>Iyawna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Yvens</a:t>
                      </a:r>
                      <a:r>
                        <a:rPr lang="en-US" sz="2000" u="none" strike="noStrike" dirty="0">
                          <a:effectLst/>
                        </a:rPr>
                        <a:t>, Brennon, Sydney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Corin</a:t>
                      </a:r>
                      <a:r>
                        <a:rPr lang="en-US" sz="2000" u="none" strike="noStrike" dirty="0">
                          <a:effectLst/>
                        </a:rPr>
                        <a:t>, Malaki, Iyana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Ashantie, Piper, A.J.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Caliayh, Marissa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Kiyah</a:t>
                      </a:r>
                      <a:r>
                        <a:rPr lang="en-US" sz="2000" u="none" strike="noStrike" dirty="0">
                          <a:effectLst/>
                        </a:rPr>
                        <a:t>, Nick B., </a:t>
                      </a:r>
                      <a:r>
                        <a:rPr lang="en-US" sz="2000" u="none" strike="noStrike" dirty="0" err="1">
                          <a:effectLst/>
                        </a:rPr>
                        <a:t>Zaza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Dashawn, Victor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Treveon, Adreanah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John, Austin, Eddie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Labennie</a:t>
                      </a:r>
                      <a:r>
                        <a:rPr lang="en-US" sz="2000" u="none" strike="noStrike" dirty="0">
                          <a:effectLst/>
                        </a:rPr>
                        <a:t>, Hector, Libby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Gianella</a:t>
                      </a:r>
                      <a:r>
                        <a:rPr lang="en-US" sz="2000" u="none" strike="noStrike" dirty="0">
                          <a:effectLst/>
                        </a:rPr>
                        <a:t>, Lorenzo, Madison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Dylan, Frankie, Eryn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6508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11429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United States v. Nixon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Hazelwood v. Kuhlmeier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Bush v. Gore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District of Columbia v. Heller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Annemarie, Dylan, Jamal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Tatiana, Aidan, Aaliyah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Aaron, Gregorio, </a:t>
                      </a:r>
                      <a:r>
                        <a:rPr lang="en-US" sz="2000" u="none" strike="noStrike" dirty="0" err="1">
                          <a:effectLst/>
                        </a:rPr>
                        <a:t>La'miya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 Cody, Paul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Christian, Kevin, </a:t>
                      </a:r>
                      <a:r>
                        <a:rPr lang="en-US" sz="2000" u="none" strike="noStrike" dirty="0" err="1">
                          <a:effectLst/>
                        </a:rPr>
                        <a:t>Kleber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Kaitlyn, </a:t>
                      </a:r>
                      <a:r>
                        <a:rPr lang="en-US" sz="2000" u="none" strike="noStrike" dirty="0" err="1">
                          <a:effectLst/>
                        </a:rPr>
                        <a:t>Qasim</a:t>
                      </a:r>
                      <a:r>
                        <a:rPr lang="en-US" sz="2000" u="none" strike="noStrike" dirty="0">
                          <a:effectLst/>
                        </a:rPr>
                        <a:t>, Jordyn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Hannah, Gina, Jessica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Julie, Meagan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Monika, </a:t>
                      </a:r>
                      <a:r>
                        <a:rPr lang="en-US" sz="2000" u="none" strike="noStrike" dirty="0">
                          <a:effectLst/>
                        </a:rPr>
                        <a:t>Devin, </a:t>
                      </a:r>
                      <a:r>
                        <a:rPr lang="en-US" sz="2000" u="none" strike="noStrike" dirty="0" err="1">
                          <a:effectLst/>
                        </a:rPr>
                        <a:t>Jarvkevia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Idil</a:t>
                      </a:r>
                      <a:r>
                        <a:rPr lang="en-US" sz="2000" u="none" strike="noStrike" dirty="0">
                          <a:effectLst/>
                        </a:rPr>
                        <a:t>, Noel, Jackson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Caitlyn, Aaliyah, </a:t>
                      </a:r>
                      <a:r>
                        <a:rPr lang="en-US" sz="2000" u="none" strike="noStrike" dirty="0" err="1">
                          <a:effectLst/>
                        </a:rPr>
                        <a:t>Armarie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Kate, Stephen, Isaiah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Avery, Raidah, Samantha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Nick, </a:t>
                      </a:r>
                      <a:r>
                        <a:rPr lang="en-US" sz="2000" u="none" strike="noStrike" dirty="0" err="1">
                          <a:effectLst/>
                        </a:rPr>
                        <a:t>Mileysha</a:t>
                      </a:r>
                      <a:r>
                        <a:rPr lang="en-US" sz="2000" u="none" strike="noStrike" dirty="0">
                          <a:effectLst/>
                        </a:rPr>
                        <a:t>, </a:t>
                      </a:r>
                      <a:r>
                        <a:rPr lang="en-US" sz="2000" u="none" strike="noStrike" dirty="0" err="1">
                          <a:effectLst/>
                        </a:rPr>
                        <a:t>Larnelle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Zachary, </a:t>
                      </a:r>
                      <a:r>
                        <a:rPr lang="en-US" sz="2000" u="none" strike="noStrike" dirty="0" err="1">
                          <a:effectLst/>
                        </a:rPr>
                        <a:t>Ladarron</a:t>
                      </a:r>
                      <a:r>
                        <a:rPr lang="en-US" sz="2000" u="none" strike="noStrike" dirty="0">
                          <a:effectLst/>
                        </a:rPr>
                        <a:t>, Catalina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Madison, Josh, April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Roman, Corben, Janiah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Bryce, Madison, Nick V.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Demontae</a:t>
                      </a:r>
                      <a:r>
                        <a:rPr lang="en-US" sz="2000" u="none" strike="noStrike" dirty="0">
                          <a:effectLst/>
                        </a:rPr>
                        <a:t>, Geary, Kaitlyn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Isaac, Hannah, Alex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  <a:tr h="357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Pd. 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Riya, Daniel, Jason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Jovanny, Colin, Quintaj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Cyanela, Kyara, Deanna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Natalie, Victoria, Isabella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3" marR="6433" marT="643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03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13905" y="1300785"/>
            <a:ext cx="9925397" cy="2509213"/>
          </a:xfrm>
        </p:spPr>
        <p:txBody>
          <a:bodyPr/>
          <a:lstStyle/>
          <a:p>
            <a:r>
              <a:rPr lang="en-US" dirty="0" smtClean="0"/>
              <a:t>Brown v. Board of education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Supreme court cases</a:t>
            </a:r>
          </a:p>
          <a:p>
            <a:r>
              <a:rPr lang="en-US" sz="2800" dirty="0" smtClean="0"/>
              <a:t>civics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161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36132"/>
            <a:ext cx="10364451" cy="678268"/>
          </a:xfrm>
        </p:spPr>
        <p:txBody>
          <a:bodyPr/>
          <a:lstStyle/>
          <a:p>
            <a:r>
              <a:rPr lang="en-US" b="1" dirty="0" smtClean="0"/>
              <a:t>Brown v. board of education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85" y="1105062"/>
            <a:ext cx="5527271" cy="5478617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172199" y="1429789"/>
            <a:ext cx="5798127" cy="51538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the headline in the photograph about? </a:t>
            </a:r>
          </a:p>
          <a:p>
            <a:r>
              <a:rPr lang="en-US" sz="3600" dirty="0" smtClean="0"/>
              <a:t>How do you know? </a:t>
            </a:r>
          </a:p>
          <a:p>
            <a:r>
              <a:rPr lang="en-US" sz="3600" dirty="0" smtClean="0"/>
              <a:t>Why do you think the </a:t>
            </a:r>
            <a:r>
              <a:rPr lang="en-US" sz="3600" i="1" dirty="0" smtClean="0"/>
              <a:t>Tallahassee democrat </a:t>
            </a:r>
            <a:r>
              <a:rPr lang="en-US" sz="3600" dirty="0" smtClean="0"/>
              <a:t>made this the front-page headline?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70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14400" y="236133"/>
            <a:ext cx="10364451" cy="645018"/>
          </a:xfrm>
        </p:spPr>
        <p:txBody>
          <a:bodyPr/>
          <a:lstStyle/>
          <a:p>
            <a:r>
              <a:rPr lang="en-US" b="1" dirty="0" smtClean="0"/>
              <a:t>Brown v. board of education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097280"/>
            <a:ext cx="5519651" cy="5503025"/>
          </a:xfrm>
        </p:spPr>
      </p:pic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885411" y="1263535"/>
            <a:ext cx="6134793" cy="5336769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happening in this photograph?</a:t>
            </a:r>
          </a:p>
          <a:p>
            <a:r>
              <a:rPr lang="en-US" sz="3600" dirty="0" smtClean="0"/>
              <a:t>How do you know?</a:t>
            </a:r>
          </a:p>
          <a:p>
            <a:r>
              <a:rPr lang="en-US" sz="3600" dirty="0" smtClean="0"/>
              <a:t>How might this photograph be related to the outcome of brown v. board of education?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902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02882"/>
            <a:ext cx="10364451" cy="694894"/>
          </a:xfrm>
        </p:spPr>
        <p:txBody>
          <a:bodyPr/>
          <a:lstStyle/>
          <a:p>
            <a:r>
              <a:rPr lang="en-US" b="1" dirty="0" smtClean="0"/>
              <a:t>Brown v. board of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633" y="1463040"/>
            <a:ext cx="11687694" cy="523701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Key points: </a:t>
            </a:r>
          </a:p>
          <a:p>
            <a:pPr lvl="0"/>
            <a:r>
              <a:rPr lang="en-US" sz="2400" dirty="0"/>
              <a:t>The U.S. Supreme Court used intangible (unseen, not measurable) evidence to determine that the 14th Amendment's equal protection clause was violated.</a:t>
            </a:r>
          </a:p>
          <a:p>
            <a:pPr lvl="0"/>
            <a:r>
              <a:rPr lang="en-US" sz="2400" dirty="0"/>
              <a:t>The U.S. Supreme Court's decision was impactful in that it applied to all children enrolled in school, which was (and still is) required by state and federal law.</a:t>
            </a:r>
          </a:p>
          <a:p>
            <a:pPr lvl="0"/>
            <a:r>
              <a:rPr lang="en-US" sz="2400" dirty="0"/>
              <a:t>The U.S. Supreme Court ruled unanimously in this case which is rare for such a controversial issue.</a:t>
            </a:r>
          </a:p>
          <a:p>
            <a:pPr lvl="0"/>
            <a:r>
              <a:rPr lang="en-US" sz="2400" dirty="0"/>
              <a:t>The case broadened the interpretation of the equal protection clause, which set a precedent for later equal protection 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1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96" y="172961"/>
            <a:ext cx="5652804" cy="3424237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66700" y="4106487"/>
            <a:ext cx="11740728" cy="2548314"/>
          </a:xfrm>
        </p:spPr>
        <p:txBody>
          <a:bodyPr>
            <a:noAutofit/>
          </a:bodyPr>
          <a:lstStyle/>
          <a:p>
            <a:r>
              <a:rPr lang="en-US" sz="3600" dirty="0"/>
              <a:t>How do these images relate to the judicial </a:t>
            </a:r>
            <a:r>
              <a:rPr lang="en-US" sz="3600" dirty="0" smtClean="0"/>
              <a:t>branch?</a:t>
            </a:r>
          </a:p>
          <a:p>
            <a:r>
              <a:rPr lang="en-US" sz="3600" dirty="0" smtClean="0"/>
              <a:t>Which </a:t>
            </a:r>
            <a:r>
              <a:rPr lang="en-US" sz="3600" dirty="0"/>
              <a:t>court case is the first </a:t>
            </a:r>
            <a:r>
              <a:rPr lang="en-US" sz="3600" dirty="0" smtClean="0"/>
              <a:t>picture?</a:t>
            </a:r>
          </a:p>
          <a:p>
            <a:r>
              <a:rPr lang="en-US" sz="3600" dirty="0" smtClean="0"/>
              <a:t>which </a:t>
            </a:r>
            <a:r>
              <a:rPr lang="en-US" sz="3600" dirty="0"/>
              <a:t>court case is the second </a:t>
            </a:r>
            <a:r>
              <a:rPr lang="en-US" sz="3600" dirty="0" smtClean="0"/>
              <a:t>picture?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0" y="99859"/>
            <a:ext cx="5962228" cy="357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7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752" y="601893"/>
            <a:ext cx="10364451" cy="994152"/>
          </a:xfrm>
        </p:spPr>
        <p:txBody>
          <a:bodyPr/>
          <a:lstStyle/>
          <a:p>
            <a:r>
              <a:rPr lang="en-US" sz="4800" b="1" dirty="0" smtClean="0"/>
              <a:t>Landmark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66255" y="2367092"/>
            <a:ext cx="11787447" cy="4332966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/>
              <a:t>What does landmark mean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Landmark: an important or unique decision, event, fact, discovery, etc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You are </a:t>
            </a:r>
            <a:r>
              <a:rPr lang="en-US" sz="4400" dirty="0"/>
              <a:t>going to learn about landmark U.S. Supreme Court cases and that one characteristic of landmark cases is that they have had a big impact on society.</a:t>
            </a:r>
            <a:r>
              <a:rPr lang="en-US" sz="4400" dirty="0" smtClean="0"/>
              <a:t>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5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Marbury v. </a:t>
            </a:r>
            <a:r>
              <a:rPr lang="en-US" b="1" dirty="0" err="1" smtClean="0"/>
              <a:t>madison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Supreme court cases </a:t>
            </a:r>
          </a:p>
          <a:p>
            <a:r>
              <a:rPr lang="en-US" sz="2800" dirty="0" smtClean="0"/>
              <a:t>civics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284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724" y="237517"/>
            <a:ext cx="10364451" cy="657833"/>
          </a:xfrm>
        </p:spPr>
        <p:txBody>
          <a:bodyPr/>
          <a:lstStyle/>
          <a:p>
            <a:r>
              <a:rPr lang="en-US" b="1" dirty="0" smtClean="0"/>
              <a:t>Marbury v. </a:t>
            </a:r>
            <a:r>
              <a:rPr lang="en-US" b="1" dirty="0" err="1" smtClean="0"/>
              <a:t>madison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3350" y="1085850"/>
            <a:ext cx="11887200" cy="55626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Your task </a:t>
            </a:r>
            <a:r>
              <a:rPr lang="en-US" sz="3200" dirty="0"/>
              <a:t>will be to take notes on the following </a:t>
            </a:r>
            <a:r>
              <a:rPr lang="en-US" sz="3200" dirty="0" smtClean="0"/>
              <a:t>questions (write questions on your own paper):</a:t>
            </a:r>
            <a:endParaRPr lang="en-US" sz="2800" dirty="0"/>
          </a:p>
          <a:p>
            <a:pPr lvl="1"/>
            <a:r>
              <a:rPr lang="en-US" sz="2800" dirty="0" smtClean="0"/>
              <a:t>1. What </a:t>
            </a:r>
            <a:r>
              <a:rPr lang="en-US" sz="2800" dirty="0"/>
              <a:t>is the Supremacy Clause in Article VI of the U.S. Constitution? </a:t>
            </a:r>
            <a:endParaRPr lang="en-US" sz="2400" dirty="0"/>
          </a:p>
          <a:p>
            <a:pPr lvl="1"/>
            <a:r>
              <a:rPr lang="en-US" sz="2800" dirty="0" smtClean="0"/>
              <a:t>2. What </a:t>
            </a:r>
            <a:r>
              <a:rPr lang="en-US" sz="2800" dirty="0"/>
              <a:t>is the U.S. Supreme Court and what is the role of this </a:t>
            </a:r>
            <a:r>
              <a:rPr lang="en-US" sz="2800" dirty="0" smtClean="0"/>
              <a:t>court?</a:t>
            </a:r>
            <a:endParaRPr lang="en-US" sz="2400" dirty="0"/>
          </a:p>
          <a:p>
            <a:pPr lvl="1"/>
            <a:r>
              <a:rPr lang="en-US" sz="2800" dirty="0" smtClean="0"/>
              <a:t>3. What </a:t>
            </a:r>
            <a:r>
              <a:rPr lang="en-US" sz="2800" dirty="0"/>
              <a:t>is judicial review? What Supreme Court case is associated with judicial review? </a:t>
            </a:r>
            <a:endParaRPr lang="en-US" sz="2800" dirty="0" smtClean="0"/>
          </a:p>
          <a:p>
            <a:pPr lvl="1"/>
            <a:r>
              <a:rPr lang="en-US" sz="2400" dirty="0" smtClean="0"/>
              <a:t>Video Link: </a:t>
            </a:r>
            <a:r>
              <a:rPr lang="en-US" sz="2000" u="sng" dirty="0">
                <a:solidFill>
                  <a:srgbClr val="002060"/>
                </a:solidFill>
                <a:hlinkClick r:id="rId2"/>
              </a:rPr>
              <a:t>http://education-portal.com/academy/lesson/us-constitution-definition-and-the-judicial-review-of-marbury-v-madison.html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</a:p>
          <a:p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1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316" y="269382"/>
            <a:ext cx="10364451" cy="844523"/>
          </a:xfrm>
        </p:spPr>
        <p:txBody>
          <a:bodyPr/>
          <a:lstStyle/>
          <a:p>
            <a:r>
              <a:rPr lang="en-US" b="1" dirty="0" smtClean="0"/>
              <a:t>Marbury v. Madison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9382" y="1379913"/>
            <a:ext cx="11704320" cy="5270269"/>
          </a:xfrm>
        </p:spPr>
        <p:txBody>
          <a:bodyPr>
            <a:noAutofit/>
          </a:bodyPr>
          <a:lstStyle/>
          <a:p>
            <a:r>
              <a:rPr lang="en-US" sz="3600" dirty="0"/>
              <a:t>“Based on what we learned in the </a:t>
            </a:r>
            <a:r>
              <a:rPr lang="en-US" sz="3600" dirty="0" smtClean="0"/>
              <a:t>video: </a:t>
            </a:r>
          </a:p>
          <a:p>
            <a:r>
              <a:rPr lang="en-US" sz="3600" dirty="0" smtClean="0"/>
              <a:t>why </a:t>
            </a:r>
            <a:r>
              <a:rPr lang="en-US" sz="3600" dirty="0"/>
              <a:t>is </a:t>
            </a:r>
            <a:r>
              <a:rPr lang="en-US" sz="3600" i="1" dirty="0"/>
              <a:t>Marbury v. Madison</a:t>
            </a:r>
            <a:r>
              <a:rPr lang="en-US" sz="3600" dirty="0"/>
              <a:t> considered a landmark Supreme Court case</a:t>
            </a:r>
            <a:r>
              <a:rPr lang="en-US" sz="3600" dirty="0" smtClean="0"/>
              <a:t>?”</a:t>
            </a:r>
          </a:p>
          <a:p>
            <a:endParaRPr lang="en-US" sz="3600" dirty="0"/>
          </a:p>
          <a:p>
            <a:r>
              <a:rPr lang="en-US" sz="3600" i="1" dirty="0"/>
              <a:t>Marbury v. Madison</a:t>
            </a:r>
            <a:r>
              <a:rPr lang="en-US" sz="3600" dirty="0"/>
              <a:t> is a landmark Supreme Court case because it established the power of judicial review. </a:t>
            </a:r>
          </a:p>
        </p:txBody>
      </p:sp>
    </p:spTree>
    <p:extLst>
      <p:ext uri="{BB962C8B-B14F-4D97-AF65-F5344CB8AC3E}">
        <p14:creationId xmlns:p14="http://schemas.microsoft.com/office/powerpoint/2010/main" val="49191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Plessy v. ferguson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Supreme court cases</a:t>
            </a:r>
          </a:p>
          <a:p>
            <a:r>
              <a:rPr lang="en-US" sz="2800" dirty="0" smtClean="0"/>
              <a:t>civics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962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725" y="237517"/>
            <a:ext cx="10364451" cy="619733"/>
          </a:xfrm>
        </p:spPr>
        <p:txBody>
          <a:bodyPr/>
          <a:lstStyle/>
          <a:p>
            <a:r>
              <a:rPr lang="en-US" b="1" dirty="0" smtClean="0"/>
              <a:t>Look at these images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46" y="1471612"/>
            <a:ext cx="4884454" cy="513635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350" y="1471612"/>
            <a:ext cx="6096000" cy="513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4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6" y="153510"/>
            <a:ext cx="5373404" cy="3424237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52696" y="3738693"/>
            <a:ext cx="10834404" cy="2903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/>
              <a:t>is happening in both of these </a:t>
            </a:r>
            <a:r>
              <a:rPr lang="en-US" sz="3200" dirty="0" smtClean="0"/>
              <a:t>images?</a:t>
            </a:r>
          </a:p>
          <a:p>
            <a:r>
              <a:rPr lang="en-US" sz="3200" dirty="0" smtClean="0"/>
              <a:t>How </a:t>
            </a:r>
            <a:r>
              <a:rPr lang="en-US" sz="3200" dirty="0"/>
              <a:t>do you </a:t>
            </a:r>
            <a:r>
              <a:rPr lang="en-US" sz="3200" dirty="0" smtClean="0"/>
              <a:t>know?</a:t>
            </a:r>
          </a:p>
          <a:p>
            <a:r>
              <a:rPr lang="en-US" sz="3200" dirty="0" smtClean="0"/>
              <a:t>What </a:t>
            </a:r>
            <a:r>
              <a:rPr lang="en-US" sz="3200" dirty="0"/>
              <a:t>do you think is the issue in each </a:t>
            </a:r>
            <a:r>
              <a:rPr lang="en-US" sz="3200" dirty="0" smtClean="0"/>
              <a:t>image?</a:t>
            </a:r>
          </a:p>
          <a:p>
            <a:r>
              <a:rPr lang="en-US" sz="3200" dirty="0" smtClean="0"/>
              <a:t>what </a:t>
            </a:r>
            <a:r>
              <a:rPr lang="en-US" sz="3200" dirty="0"/>
              <a:t>evidence helps you identify the issue?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53510"/>
            <a:ext cx="6039380" cy="353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6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401" y="236131"/>
            <a:ext cx="10364451" cy="778021"/>
          </a:xfrm>
        </p:spPr>
        <p:txBody>
          <a:bodyPr/>
          <a:lstStyle/>
          <a:p>
            <a:r>
              <a:rPr lang="en-US" b="1" dirty="0" smtClean="0"/>
              <a:t>Plessy v. ferguson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1" y="1014152"/>
            <a:ext cx="11762510" cy="5652655"/>
          </a:xfrm>
        </p:spPr>
      </p:pic>
    </p:spTree>
    <p:extLst>
      <p:ext uri="{BB962C8B-B14F-4D97-AF65-F5344CB8AC3E}">
        <p14:creationId xmlns:p14="http://schemas.microsoft.com/office/powerpoint/2010/main" val="182650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3925</TotalTime>
  <Words>876</Words>
  <Application>Microsoft Office PowerPoint</Application>
  <PresentationFormat>Widescreen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Tw Cen MT</vt:lpstr>
      <vt:lpstr>Droplet</vt:lpstr>
      <vt:lpstr>Supreme court cases</vt:lpstr>
      <vt:lpstr>Landmark</vt:lpstr>
      <vt:lpstr>Marbury v. madison</vt:lpstr>
      <vt:lpstr>Marbury v. madison</vt:lpstr>
      <vt:lpstr>Marbury v. Madison</vt:lpstr>
      <vt:lpstr>Plessy v. ferguson</vt:lpstr>
      <vt:lpstr>Look at these images</vt:lpstr>
      <vt:lpstr>PowerPoint Presentation</vt:lpstr>
      <vt:lpstr>Plessy v. ferguson</vt:lpstr>
      <vt:lpstr>Plessy v. ferguson</vt:lpstr>
      <vt:lpstr>Plessy v. ferguson</vt:lpstr>
      <vt:lpstr>Plessy v. ferguson</vt:lpstr>
      <vt:lpstr>Write down your group &amp; court case</vt:lpstr>
      <vt:lpstr>Brown v. Board of education</vt:lpstr>
      <vt:lpstr>Brown v. board of education</vt:lpstr>
      <vt:lpstr>Brown v. board of education</vt:lpstr>
      <vt:lpstr>Brown v. board of education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Supreme Court Cases</dc:title>
  <dc:creator>andrewrappaport@knights.ucf.edu</dc:creator>
  <cp:lastModifiedBy>Andrew Rappaport</cp:lastModifiedBy>
  <cp:revision>29</cp:revision>
  <dcterms:created xsi:type="dcterms:W3CDTF">2015-01-03T23:20:21Z</dcterms:created>
  <dcterms:modified xsi:type="dcterms:W3CDTF">2015-01-12T15:01:51Z</dcterms:modified>
</cp:coreProperties>
</file>