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90" r:id="rId9"/>
    <p:sldId id="262" r:id="rId10"/>
    <p:sldId id="263" r:id="rId11"/>
    <p:sldId id="265" r:id="rId12"/>
    <p:sldId id="266" r:id="rId13"/>
    <p:sldId id="267" r:id="rId14"/>
    <p:sldId id="268" r:id="rId15"/>
    <p:sldId id="271" r:id="rId16"/>
    <p:sldId id="274" r:id="rId17"/>
    <p:sldId id="275" r:id="rId18"/>
    <p:sldId id="276" r:id="rId19"/>
    <p:sldId id="281" r:id="rId20"/>
    <p:sldId id="277" r:id="rId21"/>
    <p:sldId id="280" r:id="rId22"/>
    <p:sldId id="283" r:id="rId23"/>
    <p:sldId id="286" r:id="rId24"/>
    <p:sldId id="287" r:id="rId25"/>
    <p:sldId id="288" r:id="rId26"/>
    <p:sldId id="28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7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://www.greenwoodlakessocialstudies.weebly.com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connected.mcgraw-hill.com/connected/login.do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109" y="1803405"/>
            <a:ext cx="10993581" cy="1825096"/>
          </a:xfrm>
        </p:spPr>
        <p:txBody>
          <a:bodyPr/>
          <a:lstStyle/>
          <a:p>
            <a:r>
              <a:rPr lang="en-US" dirty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Civics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Mr. Rappaport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55247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Campus-wide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851" y="2194559"/>
            <a:ext cx="6503831" cy="4024125"/>
          </a:xfrm>
        </p:spPr>
        <p:txBody>
          <a:bodyPr>
            <a:noAutofit/>
          </a:bodyPr>
          <a:lstStyle/>
          <a:p>
            <a:pPr lvl="0"/>
            <a:r>
              <a:rPr lang="en-US" sz="2800" b="1" dirty="0"/>
              <a:t>Gum: Is not allowed on campus.</a:t>
            </a:r>
            <a:endParaRPr lang="en-US" sz="2800" dirty="0"/>
          </a:p>
          <a:p>
            <a:pPr lvl="0"/>
            <a:r>
              <a:rPr lang="en-US" sz="2800" dirty="0" smtClean="0"/>
              <a:t>Talking/texting </a:t>
            </a:r>
            <a:r>
              <a:rPr lang="en-US" sz="2800" dirty="0"/>
              <a:t>on cell phones is prohibited during the school day.</a:t>
            </a:r>
          </a:p>
          <a:p>
            <a:pPr lvl="0"/>
            <a:r>
              <a:rPr lang="en-US" sz="2800" dirty="0" smtClean="0"/>
              <a:t>Follow directions</a:t>
            </a:r>
          </a:p>
          <a:p>
            <a:pPr lvl="0"/>
            <a:r>
              <a:rPr lang="en-US" sz="2800" dirty="0" smtClean="0"/>
              <a:t>Walk </a:t>
            </a:r>
            <a:r>
              <a:rPr lang="en-US" sz="2800" dirty="0"/>
              <a:t>to classes and be on time.</a:t>
            </a:r>
          </a:p>
          <a:p>
            <a:r>
              <a:rPr lang="en-US" sz="2800" dirty="0"/>
              <a:t>Avoid all physical contact.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2057402"/>
            <a:ext cx="3303968" cy="4328810"/>
          </a:xfrm>
        </p:spPr>
      </p:pic>
    </p:spTree>
    <p:extLst>
      <p:ext uri="{BB962C8B-B14F-4D97-AF65-F5344CB8AC3E}">
        <p14:creationId xmlns:p14="http://schemas.microsoft.com/office/powerpoint/2010/main" val="3567644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rules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28" y="2310469"/>
            <a:ext cx="5334000" cy="360093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296393"/>
          </a:xfrm>
        </p:spPr>
        <p:txBody>
          <a:bodyPr>
            <a:normAutofit fontScale="92500" lnSpcReduction="10000"/>
          </a:bodyPr>
          <a:lstStyle/>
          <a:p>
            <a:r>
              <a:rPr lang="en-US" i="1" u="sng" dirty="0"/>
              <a:t>In addition, the following will be monitored in my classroom...</a:t>
            </a:r>
            <a:endParaRPr lang="en-US" dirty="0"/>
          </a:p>
          <a:p>
            <a:r>
              <a:rPr lang="en-US" dirty="0"/>
              <a:t>1. No students in designated teacher-only areas. (Storage closet, planning room, desk area)</a:t>
            </a:r>
          </a:p>
          <a:p>
            <a:r>
              <a:rPr lang="en-US" dirty="0"/>
              <a:t>2. Use of appropriate language at all times.</a:t>
            </a:r>
          </a:p>
          <a:p>
            <a:r>
              <a:rPr lang="en-US" dirty="0"/>
              <a:t>3. </a:t>
            </a:r>
            <a:r>
              <a:rPr lang="en-US" b="1" i="1" dirty="0"/>
              <a:t>RESPECT</a:t>
            </a:r>
            <a:r>
              <a:rPr lang="en-US" dirty="0"/>
              <a:t> of all school materials- books, equipment, electronics, etc...</a:t>
            </a:r>
          </a:p>
          <a:p>
            <a:r>
              <a:rPr lang="en-US" dirty="0"/>
              <a:t>4. Following of all classroom procedures.</a:t>
            </a:r>
          </a:p>
          <a:p>
            <a:r>
              <a:rPr lang="en-US" dirty="0"/>
              <a:t>5. Obeying of all aspects of the Code of Conduct for Seminole County Public Schools.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2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8941" y="1997402"/>
            <a:ext cx="6130344" cy="4025937"/>
          </a:xfrm>
        </p:spPr>
        <p:txBody>
          <a:bodyPr/>
          <a:lstStyle/>
          <a:p>
            <a:pPr lvl="0"/>
            <a:r>
              <a:rPr lang="en-US" sz="2800" dirty="0"/>
              <a:t>Be prepared and ready to work.</a:t>
            </a:r>
          </a:p>
          <a:p>
            <a:pPr lvl="0"/>
            <a:r>
              <a:rPr lang="en-US" sz="2800" dirty="0"/>
              <a:t>Do not miss </a:t>
            </a:r>
            <a:r>
              <a:rPr lang="en-US" sz="2800" dirty="0" smtClean="0"/>
              <a:t>class, especially on test review days (no test review make-ups will be given).</a:t>
            </a:r>
            <a:endParaRPr lang="en-US" sz="2800" dirty="0"/>
          </a:p>
          <a:p>
            <a:pPr lvl="0"/>
            <a:r>
              <a:rPr lang="en-US" sz="2800" dirty="0"/>
              <a:t>Work to your full potential.</a:t>
            </a:r>
          </a:p>
          <a:p>
            <a:pPr lvl="0"/>
            <a:r>
              <a:rPr lang="en-US" sz="2800" dirty="0"/>
              <a:t>Use social skills.</a:t>
            </a:r>
          </a:p>
          <a:p>
            <a:pPr lvl="0"/>
            <a:r>
              <a:rPr lang="en-US" sz="2800" dirty="0"/>
              <a:t>Take pride in your work.</a:t>
            </a:r>
          </a:p>
          <a:p>
            <a:pPr lvl="0"/>
            <a:r>
              <a:rPr lang="en-US" sz="2800" dirty="0"/>
              <a:t>Follow all rules and procedures.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929" y="2606683"/>
            <a:ext cx="5334000" cy="2807377"/>
          </a:xfrm>
        </p:spPr>
      </p:pic>
    </p:spTree>
    <p:extLst>
      <p:ext uri="{BB962C8B-B14F-4D97-AF65-F5344CB8AC3E}">
        <p14:creationId xmlns:p14="http://schemas.microsoft.com/office/powerpoint/2010/main" val="4028755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 consequences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48" y="2057401"/>
            <a:ext cx="3894496" cy="402431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637" y="2194559"/>
            <a:ext cx="7147774" cy="42706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Any offense may warrant a seat change, removal from class or discipline referral.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Offense:	Verbal Warning.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smtClean="0"/>
              <a:t>Offense: Parent </a:t>
            </a:r>
            <a:r>
              <a:rPr lang="en-US" dirty="0"/>
              <a:t>Contact: Parent Contact Form, phone call and/or e-mail.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Offense:	Verbal Warning / 2</a:t>
            </a:r>
            <a:r>
              <a:rPr lang="en-US" baseline="30000" dirty="0"/>
              <a:t>nd</a:t>
            </a:r>
            <a:r>
              <a:rPr lang="en-US" dirty="0"/>
              <a:t> Parent </a:t>
            </a:r>
            <a:r>
              <a:rPr lang="en-US" dirty="0" smtClean="0"/>
              <a:t>Contact</a:t>
            </a:r>
          </a:p>
          <a:p>
            <a:endParaRPr lang="en-US" dirty="0"/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Offense:	Referral to Dean.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537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phone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9093" y="2498501"/>
            <a:ext cx="6040191" cy="4224271"/>
          </a:xfrm>
        </p:spPr>
        <p:txBody>
          <a:bodyPr>
            <a:normAutofit/>
          </a:bodyPr>
          <a:lstStyle/>
          <a:p>
            <a:r>
              <a:rPr lang="en-US" dirty="0"/>
              <a:t>In addition to the consequences listed above, the following will occur…</a:t>
            </a:r>
          </a:p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offense:</a:t>
            </a:r>
            <a:r>
              <a:rPr lang="en-US" dirty="0"/>
              <a:t> Device confiscated and returned to student at the end of the school-day.</a:t>
            </a:r>
          </a:p>
          <a:p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offense and any thereafter</a:t>
            </a:r>
            <a:r>
              <a:rPr lang="en-US" dirty="0"/>
              <a:t>: Device confiscated and turned into the office. </a:t>
            </a:r>
          </a:p>
          <a:p>
            <a:r>
              <a:rPr lang="en-US" dirty="0"/>
              <a:t>Parent will be required to come in and claim the device from the office.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255" y="2319714"/>
            <a:ext cx="3868980" cy="3784871"/>
          </a:xfrm>
        </p:spPr>
      </p:pic>
    </p:spTree>
    <p:extLst>
      <p:ext uri="{BB962C8B-B14F-4D97-AF65-F5344CB8AC3E}">
        <p14:creationId xmlns:p14="http://schemas.microsoft.com/office/powerpoint/2010/main" val="3162908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the classroom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50332"/>
            <a:ext cx="5334000" cy="31114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You will line up outside the room along the wall and quietly wait for me to direct you to enter.</a:t>
            </a:r>
          </a:p>
          <a:p>
            <a:pPr lvl="0"/>
            <a:r>
              <a:rPr lang="en-US" dirty="0"/>
              <a:t>When told to go in, you are to enter the classroom quickly and quietly. </a:t>
            </a:r>
          </a:p>
          <a:p>
            <a:pPr lvl="0"/>
            <a:r>
              <a:rPr lang="en-US" dirty="0"/>
              <a:t>Students who do not do this will be asked to leave the room and reenter as expected.</a:t>
            </a:r>
          </a:p>
          <a:p>
            <a:pPr lvl="0"/>
            <a:r>
              <a:rPr lang="en-US" dirty="0"/>
              <a:t>As soon as you enter, go directly to your assigned seat and get settled in.</a:t>
            </a:r>
          </a:p>
          <a:p>
            <a:pPr lvl="0"/>
            <a:r>
              <a:rPr lang="en-US" dirty="0"/>
              <a:t>Cell phones should </a:t>
            </a:r>
            <a:r>
              <a:rPr lang="en-US" dirty="0" smtClean="0"/>
              <a:t>never be seen or heard.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5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to 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There will be times to have fun and times to work.</a:t>
            </a:r>
            <a:endParaRPr lang="en-US" sz="3200" dirty="0"/>
          </a:p>
          <a:p>
            <a:pPr lvl="0"/>
            <a:r>
              <a:rPr lang="en-US" sz="3200" dirty="0" smtClean="0"/>
              <a:t>Work hard, play hard.  You have to know how to do both.  You cannot just do one. 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287" y="2141168"/>
            <a:ext cx="4211392" cy="4211392"/>
          </a:xfrm>
        </p:spPr>
      </p:pic>
    </p:spTree>
    <p:extLst>
      <p:ext uri="{BB962C8B-B14F-4D97-AF65-F5344CB8AC3E}">
        <p14:creationId xmlns:p14="http://schemas.microsoft.com/office/powerpoint/2010/main" val="4230744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Exiting the classroom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11" y="2369713"/>
            <a:ext cx="4829577" cy="314244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5645" y="2194559"/>
            <a:ext cx="5620555" cy="3137295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Do not leave your seats until you are dismissed. </a:t>
            </a:r>
          </a:p>
          <a:p>
            <a:pPr lvl="0"/>
            <a:r>
              <a:rPr lang="en-US" sz="2400" dirty="0"/>
              <a:t>The teacher...</a:t>
            </a:r>
            <a:r>
              <a:rPr lang="en-US" sz="2400" b="1" i="1" u="sng" dirty="0"/>
              <a:t>NOT</a:t>
            </a:r>
            <a:r>
              <a:rPr lang="en-US" sz="2400" dirty="0"/>
              <a:t> the bell dismisses you~~ (Only when everyone is seated and quiet will I dismiss the class).</a:t>
            </a:r>
          </a:p>
          <a:p>
            <a:r>
              <a:rPr lang="en-US" sz="2400" dirty="0"/>
              <a:t>Walk out of the classroom quietly</a:t>
            </a:r>
          </a:p>
        </p:txBody>
      </p:sp>
    </p:spTree>
    <p:extLst>
      <p:ext uri="{BB962C8B-B14F-4D97-AF65-F5344CB8AC3E}">
        <p14:creationId xmlns:p14="http://schemas.microsoft.com/office/powerpoint/2010/main" val="3585332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755" y="2194559"/>
            <a:ext cx="6865494" cy="4236221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Please raise your hand and wait to be called on. (Unless I indicate otherwise)</a:t>
            </a:r>
          </a:p>
          <a:p>
            <a:pPr lvl="0"/>
            <a:r>
              <a:rPr lang="en-US" sz="3200" dirty="0" smtClean="0"/>
              <a:t>Parking Lot: If I am teaching a lesson and you have a question, please write the question down and I will answer it at the end of class. </a:t>
            </a:r>
            <a:endParaRPr lang="en-US" sz="3200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022" y="2057401"/>
            <a:ext cx="3915178" cy="4048999"/>
          </a:xfrm>
        </p:spPr>
      </p:pic>
    </p:spTree>
    <p:extLst>
      <p:ext uri="{BB962C8B-B14F-4D97-AF65-F5344CB8AC3E}">
        <p14:creationId xmlns:p14="http://schemas.microsoft.com/office/powerpoint/2010/main" val="1070008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on a topic or semester assessment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5" y="2191890"/>
            <a:ext cx="4026794" cy="402679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6704" y="2194559"/>
            <a:ext cx="5839496" cy="4257756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Clear desk of all materials except: a writing utensil, paper, copy of assessment.</a:t>
            </a:r>
          </a:p>
          <a:p>
            <a:pPr lvl="0"/>
            <a:r>
              <a:rPr lang="en-US" dirty="0"/>
              <a:t>All students should be working quietly.</a:t>
            </a:r>
          </a:p>
          <a:p>
            <a:pPr lvl="0"/>
            <a:r>
              <a:rPr lang="en-US" dirty="0"/>
              <a:t>All students will remain seated (Only getting up to turn in material).</a:t>
            </a:r>
          </a:p>
          <a:p>
            <a:pPr lvl="0"/>
            <a:r>
              <a:rPr lang="en-US" dirty="0"/>
              <a:t>All students should have eyes on their own papers.</a:t>
            </a:r>
          </a:p>
          <a:p>
            <a:pPr lvl="0"/>
            <a:r>
              <a:rPr lang="en-US" dirty="0"/>
              <a:t>If caught cheating a grade of “0” zero will be </a:t>
            </a:r>
            <a:r>
              <a:rPr lang="en-US" dirty="0" smtClean="0"/>
              <a:t>given and parents will be contacted.</a:t>
            </a:r>
            <a:endParaRPr lang="en-US" dirty="0"/>
          </a:p>
          <a:p>
            <a:pPr lvl="0"/>
            <a:r>
              <a:rPr lang="en-US" dirty="0"/>
              <a:t>If you have a question, follow procedure listed on previous page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290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6255" y="1641765"/>
            <a:ext cx="6359236" cy="4675908"/>
          </a:xfrm>
        </p:spPr>
        <p:txBody>
          <a:bodyPr>
            <a:normAutofit/>
          </a:bodyPr>
          <a:lstStyle/>
          <a:p>
            <a:r>
              <a:rPr lang="en-US" dirty="0" smtClean="0"/>
              <a:t>The primary content for the course pertains to the principles, functions, and organization of government; the origins of the American political system; the roles, rights, responsibilities of United States citizens; and methods of active participation in our political system.</a:t>
            </a: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990" y="2193925"/>
            <a:ext cx="4128209" cy="4148937"/>
          </a:xfrm>
        </p:spPr>
      </p:pic>
    </p:spTree>
    <p:extLst>
      <p:ext uri="{BB962C8B-B14F-4D97-AF65-F5344CB8AC3E}">
        <p14:creationId xmlns:p14="http://schemas.microsoft.com/office/powerpoint/2010/main" val="255700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Asking for help/sharpen pencil/Kleenex or hand sanitizer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4" y="2683959"/>
            <a:ext cx="5334000" cy="330471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324254"/>
            <a:ext cx="5334000" cy="4024125"/>
          </a:xfrm>
        </p:spPr>
        <p:txBody>
          <a:bodyPr/>
          <a:lstStyle/>
          <a:p>
            <a:pPr lvl="0"/>
            <a:r>
              <a:rPr lang="en-US" sz="3200" dirty="0"/>
              <a:t>Please raise your hand and wait for me to call on you.</a:t>
            </a:r>
          </a:p>
          <a:p>
            <a:pPr lvl="0"/>
            <a:r>
              <a:rPr lang="en-US" sz="3200" dirty="0"/>
              <a:t>When called on, just tell me what you need. If you need help, I will come over or have you come up to 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775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456" y="1828800"/>
            <a:ext cx="6928834" cy="471366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All assignments are due the day of the test.</a:t>
            </a:r>
            <a:endParaRPr lang="en-US" dirty="0"/>
          </a:p>
          <a:p>
            <a:pPr lvl="0"/>
            <a:r>
              <a:rPr lang="en-US" dirty="0"/>
              <a:t>Workbooks will remain in the class. We will remove pages for homework when needed.</a:t>
            </a:r>
          </a:p>
          <a:p>
            <a:pPr lvl="0"/>
            <a:r>
              <a:rPr lang="en-US" dirty="0"/>
              <a:t>If completed before due date- write your name on the 1</a:t>
            </a:r>
            <a:r>
              <a:rPr lang="en-US" baseline="30000" dirty="0"/>
              <a:t>st</a:t>
            </a:r>
            <a:r>
              <a:rPr lang="en-US" dirty="0"/>
              <a:t> page and place it in your period’s tray in the homework cubby.</a:t>
            </a:r>
          </a:p>
          <a:p>
            <a:pPr lvl="0"/>
            <a:r>
              <a:rPr lang="en-US" dirty="0"/>
              <a:t>Late homework will </a:t>
            </a:r>
            <a:r>
              <a:rPr lang="en-US" dirty="0" smtClean="0"/>
              <a:t>be accepted </a:t>
            </a:r>
            <a:r>
              <a:rPr lang="en-US" dirty="0" smtClean="0"/>
              <a:t>until the end of the quarter </a:t>
            </a:r>
            <a:r>
              <a:rPr lang="en-US" dirty="0" smtClean="0"/>
              <a:t>(Unless </a:t>
            </a:r>
            <a:r>
              <a:rPr lang="en-US" dirty="0"/>
              <a:t>I say otherwise).</a:t>
            </a:r>
          </a:p>
          <a:p>
            <a:pPr lvl="0"/>
            <a:r>
              <a:rPr lang="en-US" dirty="0"/>
              <a:t>Late homework will only be worth </a:t>
            </a:r>
            <a:r>
              <a:rPr lang="en-US" dirty="0" smtClean="0"/>
              <a:t>70% of </a:t>
            </a:r>
            <a:r>
              <a:rPr lang="en-US" dirty="0"/>
              <a:t>the possible </a:t>
            </a:r>
            <a:r>
              <a:rPr lang="en-US" dirty="0" smtClean="0"/>
              <a:t>grade if done correctly.  </a:t>
            </a:r>
          </a:p>
          <a:p>
            <a:pPr lvl="0"/>
            <a:r>
              <a:rPr lang="en-US" dirty="0" smtClean="0"/>
              <a:t>Work </a:t>
            </a:r>
            <a:r>
              <a:rPr lang="en-US" dirty="0"/>
              <a:t>not turned in will result in a zero.</a:t>
            </a:r>
          </a:p>
          <a:p>
            <a:r>
              <a:rPr lang="en-US" dirty="0"/>
              <a:t>You will need to log onto </a:t>
            </a:r>
            <a:r>
              <a:rPr lang="en-US" u="sng" dirty="0">
                <a:hlinkClick r:id="rId2"/>
              </a:rPr>
              <a:t>www.greenwoodlakessocialstudies.weebly.com</a:t>
            </a:r>
            <a:r>
              <a:rPr lang="en-US" dirty="0"/>
              <a:t> to print out </a:t>
            </a:r>
            <a:r>
              <a:rPr lang="en-US" dirty="0" smtClean="0"/>
              <a:t>homework.  </a:t>
            </a:r>
            <a:r>
              <a:rPr lang="en-US" dirty="0" smtClean="0"/>
              <a:t>See me if you do not have a printer. </a:t>
            </a: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392" y="2260968"/>
            <a:ext cx="4095750" cy="3792101"/>
          </a:xfrm>
        </p:spPr>
      </p:pic>
    </p:spTree>
    <p:extLst>
      <p:ext uri="{BB962C8B-B14F-4D97-AF65-F5344CB8AC3E}">
        <p14:creationId xmlns:p14="http://schemas.microsoft.com/office/powerpoint/2010/main" val="1572483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Makeup or missed assignments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2" y="1991865"/>
            <a:ext cx="3249367" cy="422681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92451" y="2194559"/>
            <a:ext cx="7513749" cy="402412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You are </a:t>
            </a:r>
            <a:r>
              <a:rPr lang="en-US" b="1" u="sng" dirty="0"/>
              <a:t>required</a:t>
            </a:r>
            <a:r>
              <a:rPr lang="en-US" dirty="0"/>
              <a:t> to make up any missed assignments or class notes.</a:t>
            </a:r>
          </a:p>
          <a:p>
            <a:pPr lvl="0"/>
            <a:r>
              <a:rPr lang="en-US" dirty="0"/>
              <a:t>When you return from an absence you need to see me before or after class to see what you missed and when it’s due.</a:t>
            </a:r>
          </a:p>
          <a:p>
            <a:pPr lvl="0"/>
            <a:r>
              <a:rPr lang="en-US" dirty="0"/>
              <a:t>You will either receive the exact assignment missed or another assignment determined by me.</a:t>
            </a:r>
          </a:p>
          <a:p>
            <a:pPr lvl="0"/>
            <a:r>
              <a:rPr lang="en-US" dirty="0"/>
              <a:t>You will have the number of days you were out, plus 1 day. Unless it is an assessment week then all work is due by assessment day. (Normally a Friday or Monday)</a:t>
            </a:r>
          </a:p>
          <a:p>
            <a:pPr lvl="0"/>
            <a:r>
              <a:rPr lang="en-US" dirty="0"/>
              <a:t>Once I have given you your note I WILL NOT remind you again until the day it’s due.</a:t>
            </a:r>
          </a:p>
          <a:p>
            <a:pPr lvl="0"/>
            <a:r>
              <a:rPr lang="en-US" dirty="0"/>
              <a:t>If the work is not turned in by the due date- the “0” grade will stand in the gradebook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Visiting the office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1" y="2452207"/>
            <a:ext cx="3805170" cy="301242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3059" y="2194559"/>
            <a:ext cx="7153141" cy="4024125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There are 3 acceptable reasons to visit the office: </a:t>
            </a:r>
          </a:p>
          <a:p>
            <a:pPr lvl="0"/>
            <a:r>
              <a:rPr lang="en-US" dirty="0"/>
              <a:t>- You have been called up by a member of the school Administration.</a:t>
            </a:r>
          </a:p>
          <a:p>
            <a:pPr lvl="0"/>
            <a:r>
              <a:rPr lang="en-US" dirty="0"/>
              <a:t>- You need to make arrangements for parent pickup or need to call home.</a:t>
            </a:r>
          </a:p>
          <a:p>
            <a:pPr lvl="0"/>
            <a:r>
              <a:rPr lang="en-US" dirty="0"/>
              <a:t>- You need write a witness statement.</a:t>
            </a:r>
          </a:p>
          <a:p>
            <a:pPr lvl="0"/>
            <a:r>
              <a:rPr lang="en-US" dirty="0"/>
              <a:t>[Do not ask to see the Principal, Asst. Principal, Dean, or Guidance Counselor during class- You must make an appointment or go up during the class change]</a:t>
            </a:r>
          </a:p>
          <a:p>
            <a:pPr lvl="0"/>
            <a:r>
              <a:rPr lang="en-US" b="1" i="1" dirty="0"/>
              <a:t>A phone call </a:t>
            </a:r>
            <a:r>
              <a:rPr lang="en-US" b="1" i="1" u="sng" dirty="0"/>
              <a:t>WILL BE</a:t>
            </a:r>
            <a:r>
              <a:rPr lang="en-US" b="1" i="1" dirty="0"/>
              <a:t> made to the office to let them know you are on the way there.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22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9383" y="1454727"/>
            <a:ext cx="7645366" cy="5255166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You are required to have online Internet access for this course to view the textbook online for homework assignments.  </a:t>
            </a:r>
          </a:p>
          <a:p>
            <a:pPr lvl="0"/>
            <a:r>
              <a:rPr lang="en-US" dirty="0"/>
              <a:t>The web address is </a:t>
            </a:r>
            <a:r>
              <a:rPr lang="en-US" u="sng" dirty="0">
                <a:hlinkClick r:id="rId2"/>
              </a:rPr>
              <a:t>http://connected.mcgraw-hill.com/connected/login.do</a:t>
            </a:r>
            <a:endParaRPr lang="en-US" dirty="0"/>
          </a:p>
          <a:p>
            <a:pPr lvl="0"/>
            <a:r>
              <a:rPr lang="en-US" dirty="0"/>
              <a:t>If you do not have Internet access please see me for accommodations (I will speak to your parents).  </a:t>
            </a:r>
          </a:p>
          <a:p>
            <a:pPr lvl="0"/>
            <a:r>
              <a:rPr lang="en-US" dirty="0"/>
              <a:t>Your log-on will be your student number followed by the letter s</a:t>
            </a:r>
          </a:p>
          <a:p>
            <a:pPr lvl="0"/>
            <a:r>
              <a:rPr lang="en-US" dirty="0"/>
              <a:t>Your password will be your year of birth, month, and then day followed by the letter s. YYYYMMDD s (no spaces).</a:t>
            </a:r>
          </a:p>
          <a:p>
            <a:pPr lvl="0"/>
            <a:r>
              <a:rPr lang="en-US" dirty="0"/>
              <a:t>If there is an online video or homework assigned, it is up to you to log-in, before the due date, and complete the activity.</a:t>
            </a:r>
          </a:p>
          <a:p>
            <a:pPr lvl="0"/>
            <a:r>
              <a:rPr lang="en-US" dirty="0"/>
              <a:t>The website sends me a report letting me know which students participated and which did not.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48" y="1905361"/>
            <a:ext cx="3611452" cy="4616994"/>
          </a:xfrm>
        </p:spPr>
      </p:pic>
    </p:spTree>
    <p:extLst>
      <p:ext uri="{BB962C8B-B14F-4D97-AF65-F5344CB8AC3E}">
        <p14:creationId xmlns:p14="http://schemas.microsoft.com/office/powerpoint/2010/main" val="1524408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work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273" y="4167984"/>
            <a:ext cx="3068782" cy="219417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8219" y="2194559"/>
            <a:ext cx="6246254" cy="4360787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You will be in groups almost every day so you will need to stay on task.  Your group depends on you.</a:t>
            </a:r>
          </a:p>
          <a:p>
            <a:pPr lvl="0"/>
            <a:r>
              <a:rPr lang="en-US" dirty="0"/>
              <a:t>You will be required to get up and move around during certain activities.</a:t>
            </a:r>
          </a:p>
          <a:p>
            <a:pPr lvl="0"/>
            <a:r>
              <a:rPr lang="en-US" dirty="0"/>
              <a:t>Everybody WILL participate.   </a:t>
            </a:r>
          </a:p>
          <a:p>
            <a:pPr lvl="0"/>
            <a:r>
              <a:rPr lang="en-US" dirty="0"/>
              <a:t>Discussions and/or group talking is only permitted during appropriate points during the class.</a:t>
            </a:r>
          </a:p>
          <a:p>
            <a:pPr lvl="0"/>
            <a:r>
              <a:rPr lang="en-US" dirty="0"/>
              <a:t>When in discussion situations, you are expected to keep discussions centered on task at hand (No off-topic discussions).</a:t>
            </a:r>
          </a:p>
          <a:p>
            <a:pPr lvl="0"/>
            <a:r>
              <a:rPr lang="en-US" dirty="0"/>
              <a:t>At certain times in an activity you may be required to write, speak or present your group’s material to the class.</a:t>
            </a:r>
          </a:p>
          <a:p>
            <a:pPr lvl="0"/>
            <a:r>
              <a:rPr lang="en-US" dirty="0"/>
              <a:t>Anyone not on task (after warning) will be removed from the group and will be responsible for ALL the work on their own.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82" y="1633000"/>
            <a:ext cx="3226268" cy="223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47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487" y="2194559"/>
            <a:ext cx="5646313" cy="445094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Each student in the group will be assigned a number (mat in the middle)</a:t>
            </a:r>
          </a:p>
          <a:p>
            <a:pPr lvl="0"/>
            <a:r>
              <a:rPr lang="en-US" dirty="0"/>
              <a:t>Each student will be assigned a job by their number (1-4). Jobs are subject to change. </a:t>
            </a:r>
          </a:p>
          <a:p>
            <a:r>
              <a:rPr lang="en-US" dirty="0" smtClean="0"/>
              <a:t>1. </a:t>
            </a:r>
            <a:r>
              <a:rPr lang="en-US" dirty="0"/>
              <a:t>Make sure all materials in the pencil box are accounted for before your group leaves.  </a:t>
            </a:r>
            <a:r>
              <a:rPr lang="en-US" dirty="0"/>
              <a:t>	</a:t>
            </a:r>
          </a:p>
          <a:p>
            <a:pPr lvl="0"/>
            <a:r>
              <a:rPr lang="en-US" dirty="0" smtClean="0"/>
              <a:t>2. </a:t>
            </a:r>
            <a:r>
              <a:rPr lang="en-US" dirty="0"/>
              <a:t>Make sure your area (desk &amp; floor) is cleaned up before your group leaves.</a:t>
            </a:r>
          </a:p>
          <a:p>
            <a:pPr lvl="0"/>
            <a:r>
              <a:rPr lang="en-US" dirty="0" smtClean="0"/>
              <a:t>3</a:t>
            </a:r>
            <a:r>
              <a:rPr lang="en-US" dirty="0" smtClean="0"/>
              <a:t>. Make </a:t>
            </a:r>
            <a:r>
              <a:rPr lang="en-US" dirty="0"/>
              <a:t>sure textbooks </a:t>
            </a:r>
            <a:r>
              <a:rPr lang="en-US" dirty="0" smtClean="0"/>
              <a:t>are neatly </a:t>
            </a:r>
            <a:r>
              <a:rPr lang="en-US" dirty="0"/>
              <a:t>returned to </a:t>
            </a:r>
            <a:r>
              <a:rPr lang="en-US" dirty="0" smtClean="0"/>
              <a:t>the middle of your </a:t>
            </a:r>
            <a:r>
              <a:rPr lang="en-US" dirty="0"/>
              <a:t>table </a:t>
            </a:r>
            <a:r>
              <a:rPr lang="en-US" dirty="0" smtClean="0"/>
              <a:t>before </a:t>
            </a:r>
            <a:r>
              <a:rPr lang="en-US" dirty="0"/>
              <a:t>your group leaves.	</a:t>
            </a:r>
          </a:p>
          <a:p>
            <a:pPr lvl="0"/>
            <a:r>
              <a:rPr lang="en-US" dirty="0" smtClean="0"/>
              <a:t>4. Make </a:t>
            </a:r>
            <a:r>
              <a:rPr lang="en-US" dirty="0"/>
              <a:t>sure your area (desk &amp; floor) is cleaned up before your group leaves.</a:t>
            </a: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920" y="4573274"/>
            <a:ext cx="2832279" cy="2025079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338" y="1936981"/>
            <a:ext cx="2834823" cy="242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49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1213" y="2194559"/>
            <a:ext cx="6240678" cy="4393277"/>
          </a:xfrm>
        </p:spPr>
        <p:txBody>
          <a:bodyPr>
            <a:normAutofit/>
          </a:bodyPr>
          <a:lstStyle/>
          <a:p>
            <a:r>
              <a:rPr lang="en-US" sz="2800" b="1" dirty="0"/>
              <a:t>1</a:t>
            </a:r>
            <a:r>
              <a:rPr lang="en-US" sz="2800" b="1" baseline="30000" dirty="0"/>
              <a:t>st</a:t>
            </a:r>
            <a:r>
              <a:rPr lang="en-US" sz="2800" b="1" dirty="0"/>
              <a:t> Quarter</a:t>
            </a:r>
            <a:r>
              <a:rPr lang="en-US" sz="2800" dirty="0"/>
              <a:t>	</a:t>
            </a:r>
          </a:p>
          <a:p>
            <a:r>
              <a:rPr lang="en-US" sz="2800" dirty="0" smtClean="0"/>
              <a:t>Ch. 3: Citizenship</a:t>
            </a:r>
          </a:p>
          <a:p>
            <a:r>
              <a:rPr lang="en-US" sz="2800" dirty="0" smtClean="0"/>
              <a:t>Ch. 4: Pathway to Democracy</a:t>
            </a:r>
          </a:p>
          <a:p>
            <a:r>
              <a:rPr lang="en-US" sz="2800" dirty="0" smtClean="0"/>
              <a:t>Ch. 5: The Constitution</a:t>
            </a:r>
            <a:endParaRPr lang="en-US" sz="2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42" y="2057401"/>
            <a:ext cx="5160115" cy="3865772"/>
          </a:xfrm>
        </p:spPr>
      </p:pic>
    </p:spTree>
    <p:extLst>
      <p:ext uri="{BB962C8B-B14F-4D97-AF65-F5344CB8AC3E}">
        <p14:creationId xmlns:p14="http://schemas.microsoft.com/office/powerpoint/2010/main" val="134227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6675" y="2194559"/>
            <a:ext cx="6439525" cy="4024125"/>
          </a:xfrm>
        </p:spPr>
        <p:txBody>
          <a:bodyPr>
            <a:normAutofit/>
          </a:bodyPr>
          <a:lstStyle/>
          <a:p>
            <a:r>
              <a:rPr lang="en-US" sz="2800" b="1" dirty="0"/>
              <a:t>2</a:t>
            </a:r>
            <a:r>
              <a:rPr lang="en-US" sz="2800" b="1" baseline="30000" dirty="0"/>
              <a:t>nd</a:t>
            </a:r>
            <a:r>
              <a:rPr lang="en-US" sz="2800" b="1" dirty="0"/>
              <a:t> Quarter</a:t>
            </a:r>
            <a:r>
              <a:rPr lang="en-US" sz="2800" dirty="0"/>
              <a:t>	</a:t>
            </a:r>
          </a:p>
          <a:p>
            <a:r>
              <a:rPr lang="en-US" sz="2800" dirty="0" smtClean="0"/>
              <a:t>Ch. 6: Amending the Constitution</a:t>
            </a:r>
          </a:p>
          <a:p>
            <a:r>
              <a:rPr lang="en-US" sz="2800" dirty="0" smtClean="0"/>
              <a:t>Ch. 7: The Legislative Branch</a:t>
            </a:r>
          </a:p>
          <a:p>
            <a:r>
              <a:rPr lang="en-US" sz="2800" dirty="0" smtClean="0"/>
              <a:t>Ch. 8: The Executive Branch</a:t>
            </a:r>
          </a:p>
          <a:p>
            <a:r>
              <a:rPr lang="en-US" sz="2800" dirty="0" smtClean="0"/>
              <a:t>Ch. 9: The Judicial Branch</a:t>
            </a:r>
            <a:endParaRPr lang="en-US" sz="28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16" y="2057401"/>
            <a:ext cx="4069550" cy="4024313"/>
          </a:xfrm>
        </p:spPr>
      </p:pic>
    </p:spTree>
    <p:extLst>
      <p:ext uri="{BB962C8B-B14F-4D97-AF65-F5344CB8AC3E}">
        <p14:creationId xmlns:p14="http://schemas.microsoft.com/office/powerpoint/2010/main" val="2241868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6695" y="2194559"/>
            <a:ext cx="6469505" cy="4024125"/>
          </a:xfrm>
        </p:spPr>
        <p:txBody>
          <a:bodyPr>
            <a:normAutofit/>
          </a:bodyPr>
          <a:lstStyle/>
          <a:p>
            <a:r>
              <a:rPr lang="en-US" sz="2800" b="1" dirty="0"/>
              <a:t>3</a:t>
            </a:r>
            <a:r>
              <a:rPr lang="en-US" sz="2800" b="1" baseline="30000" dirty="0"/>
              <a:t>rd</a:t>
            </a:r>
            <a:r>
              <a:rPr lang="en-US" sz="2800" b="1" dirty="0"/>
              <a:t> Quarter</a:t>
            </a:r>
            <a:r>
              <a:rPr lang="en-US" sz="2800" dirty="0"/>
              <a:t>			</a:t>
            </a:r>
            <a:endParaRPr lang="en-US" sz="2800" dirty="0" smtClean="0"/>
          </a:p>
          <a:p>
            <a:r>
              <a:rPr lang="en-US" sz="2800" dirty="0" smtClean="0"/>
              <a:t>Ch. 15: Citizens &amp; the Law</a:t>
            </a:r>
          </a:p>
          <a:p>
            <a:r>
              <a:rPr lang="en-US" sz="2800" dirty="0" smtClean="0"/>
              <a:t>Ch. 16: Criminal and Civil Law</a:t>
            </a:r>
          </a:p>
          <a:p>
            <a:r>
              <a:rPr lang="en-US" sz="2800" dirty="0" smtClean="0"/>
              <a:t>Ch. 13: State Government</a:t>
            </a:r>
          </a:p>
          <a:p>
            <a:r>
              <a:rPr lang="en-US" sz="2800" dirty="0" smtClean="0"/>
              <a:t>Ch. 14: Local Government</a:t>
            </a:r>
          </a:p>
          <a:p>
            <a:r>
              <a:rPr lang="en-US" sz="2800" dirty="0" smtClean="0"/>
              <a:t>Ch. 10: Political Parties</a:t>
            </a:r>
          </a:p>
          <a:p>
            <a:r>
              <a:rPr lang="en-US" sz="2800" dirty="0" smtClean="0"/>
              <a:t>Ch. 11: Voting and Elections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3" y="1787236"/>
            <a:ext cx="4333935" cy="4431448"/>
          </a:xfrm>
        </p:spPr>
      </p:pic>
    </p:spTree>
    <p:extLst>
      <p:ext uri="{BB962C8B-B14F-4D97-AF65-F5344CB8AC3E}">
        <p14:creationId xmlns:p14="http://schemas.microsoft.com/office/powerpoint/2010/main" val="248750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9802" y="2194559"/>
            <a:ext cx="7734925" cy="4024125"/>
          </a:xfrm>
        </p:spPr>
        <p:txBody>
          <a:bodyPr/>
          <a:lstStyle/>
          <a:p>
            <a:r>
              <a:rPr lang="en-US" sz="2800" b="1" dirty="0"/>
              <a:t>4</a:t>
            </a:r>
            <a:r>
              <a:rPr lang="en-US" sz="2800" b="1" baseline="30000" dirty="0"/>
              <a:t>th</a:t>
            </a:r>
            <a:r>
              <a:rPr lang="en-US" sz="2800" b="1" dirty="0"/>
              <a:t> Quarter</a:t>
            </a:r>
            <a:endParaRPr lang="en-US" sz="2800" dirty="0"/>
          </a:p>
          <a:p>
            <a:r>
              <a:rPr lang="en-US" sz="2800" dirty="0" smtClean="0"/>
              <a:t>Ch. 12: Public Opinion and Government </a:t>
            </a:r>
          </a:p>
          <a:p>
            <a:r>
              <a:rPr lang="en-US" sz="2800" dirty="0" smtClean="0"/>
              <a:t>Ch. 25: Foreign Affairs</a:t>
            </a:r>
            <a:endParaRPr lang="en-US" sz="2800" dirty="0"/>
          </a:p>
          <a:p>
            <a:r>
              <a:rPr lang="en-US" sz="2800" dirty="0" smtClean="0"/>
              <a:t>End of Course Final </a:t>
            </a:r>
            <a:r>
              <a:rPr lang="en-US" sz="2800" dirty="0"/>
              <a:t>Exam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444" y="2610349"/>
            <a:ext cx="3608335" cy="3608335"/>
          </a:xfrm>
        </p:spPr>
      </p:pic>
    </p:spTree>
    <p:extLst>
      <p:ext uri="{BB962C8B-B14F-4D97-AF65-F5344CB8AC3E}">
        <p14:creationId xmlns:p14="http://schemas.microsoft.com/office/powerpoint/2010/main" val="1047672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What you can expect in this course: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799" y="2194559"/>
            <a:ext cx="5586211" cy="4024125"/>
          </a:xfrm>
        </p:spPr>
        <p:txBody>
          <a:bodyPr>
            <a:normAutofit/>
          </a:bodyPr>
          <a:lstStyle/>
          <a:p>
            <a:r>
              <a:rPr lang="en-US" dirty="0"/>
              <a:t>1. Cooperative learning </a:t>
            </a:r>
            <a:r>
              <a:rPr lang="en-US" dirty="0" smtClean="0"/>
              <a:t>groups</a:t>
            </a:r>
            <a:endParaRPr lang="en-US" dirty="0"/>
          </a:p>
          <a:p>
            <a:r>
              <a:rPr lang="en-US" dirty="0" smtClean="0"/>
              <a:t>2</a:t>
            </a:r>
            <a:r>
              <a:rPr lang="en-US" dirty="0"/>
              <a:t>. Shared </a:t>
            </a:r>
            <a:r>
              <a:rPr lang="en-US" dirty="0" smtClean="0"/>
              <a:t>readings</a:t>
            </a:r>
            <a:endParaRPr lang="en-US" dirty="0"/>
          </a:p>
          <a:p>
            <a:r>
              <a:rPr lang="en-US" dirty="0" smtClean="0"/>
              <a:t>3</a:t>
            </a:r>
            <a:r>
              <a:rPr lang="en-US" dirty="0"/>
              <a:t>. Class Discussions	</a:t>
            </a:r>
            <a:endParaRPr lang="en-US" dirty="0" smtClean="0"/>
          </a:p>
          <a:p>
            <a:r>
              <a:rPr lang="en-US" dirty="0"/>
              <a:t>4. Notes &amp; Lectures </a:t>
            </a:r>
            <a:endParaRPr lang="en-US" dirty="0" smtClean="0"/>
          </a:p>
          <a:p>
            <a:r>
              <a:rPr lang="en-US" dirty="0"/>
              <a:t>5. Weekly Writing Pieces	 	</a:t>
            </a:r>
          </a:p>
          <a:p>
            <a:r>
              <a:rPr lang="en-US" dirty="0" smtClean="0"/>
              <a:t>6</a:t>
            </a:r>
            <a:r>
              <a:rPr lang="en-US" dirty="0"/>
              <a:t>. Activities</a:t>
            </a:r>
            <a:endParaRPr lang="en-US" dirty="0" smtClean="0"/>
          </a:p>
          <a:p>
            <a:r>
              <a:rPr lang="en-US" dirty="0"/>
              <a:t>7. Homework</a:t>
            </a:r>
          </a:p>
          <a:p>
            <a:r>
              <a:rPr lang="en-US" dirty="0"/>
              <a:t>8. Quarterly Assessments </a:t>
            </a:r>
          </a:p>
          <a:p>
            <a:r>
              <a:rPr lang="en-US" dirty="0"/>
              <a:t>9. Final Exam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19" y="2193925"/>
            <a:ext cx="3603878" cy="4024313"/>
          </a:xfrm>
        </p:spPr>
      </p:pic>
    </p:spTree>
    <p:extLst>
      <p:ext uri="{BB962C8B-B14F-4D97-AF65-F5344CB8AC3E}">
        <p14:creationId xmlns:p14="http://schemas.microsoft.com/office/powerpoint/2010/main" val="3091831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scale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4" y="2057401"/>
            <a:ext cx="3974592" cy="376732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4 = (A) – 3.45 – 4.0</a:t>
            </a:r>
          </a:p>
          <a:p>
            <a:r>
              <a:rPr lang="en-US" dirty="0" smtClean="0"/>
              <a:t>3 = (B) – 2.45 – 3.44 </a:t>
            </a:r>
          </a:p>
          <a:p>
            <a:r>
              <a:rPr lang="en-US" dirty="0" smtClean="0"/>
              <a:t>2 = (C) – 1.45 – 2.44 </a:t>
            </a:r>
          </a:p>
          <a:p>
            <a:r>
              <a:rPr lang="en-US" dirty="0" smtClean="0"/>
              <a:t>1 = (D) – .45 – 1.44 </a:t>
            </a:r>
          </a:p>
          <a:p>
            <a:r>
              <a:rPr lang="en-US" dirty="0" smtClean="0"/>
              <a:t>0 = (F) – .44 – 0</a:t>
            </a:r>
          </a:p>
          <a:p>
            <a:r>
              <a:rPr lang="en-US" dirty="0" smtClean="0"/>
              <a:t>0 = (F) – NTI – Not Turned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232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policy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75" y="1871330"/>
            <a:ext cx="3046115" cy="434735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4473" y="2194559"/>
            <a:ext cx="8416636" cy="4024125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Projects – </a:t>
            </a:r>
            <a:r>
              <a:rPr lang="en-US" sz="2800" dirty="0"/>
              <a:t>3</a:t>
            </a:r>
            <a:r>
              <a:rPr lang="en-US" sz="2800" dirty="0" smtClean="0"/>
              <a:t>0</a:t>
            </a:r>
            <a:r>
              <a:rPr lang="en-US" sz="2800" dirty="0" smtClean="0"/>
              <a:t>%</a:t>
            </a:r>
          </a:p>
          <a:p>
            <a:endParaRPr lang="en-US" sz="2800" dirty="0"/>
          </a:p>
          <a:p>
            <a:r>
              <a:rPr lang="en-US" sz="2800" dirty="0"/>
              <a:t>Assessments/Tests – </a:t>
            </a:r>
            <a:r>
              <a:rPr lang="en-US" sz="2800" dirty="0" smtClean="0"/>
              <a:t>30%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Homework/Participation – 10%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Classwork – </a:t>
            </a:r>
            <a:r>
              <a:rPr lang="en-US" sz="2800" dirty="0"/>
              <a:t>2</a:t>
            </a:r>
            <a:r>
              <a:rPr lang="en-US" sz="2800" dirty="0" smtClean="0"/>
              <a:t>0%</a:t>
            </a:r>
          </a:p>
          <a:p>
            <a:endParaRPr lang="en-US" sz="2800" dirty="0"/>
          </a:p>
          <a:p>
            <a:r>
              <a:rPr lang="en-US" sz="2800" dirty="0" smtClean="0"/>
              <a:t>Quizzes – 10%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End of Course Exam – 30% of </a:t>
            </a:r>
            <a:r>
              <a:rPr lang="en-US" sz="2800" u="sng" dirty="0" smtClean="0"/>
              <a:t>final course grade </a:t>
            </a:r>
            <a:endParaRPr lang="en-US" sz="2800" u="sng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070025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168</TotalTime>
  <Words>1464</Words>
  <Application>Microsoft Office PowerPoint</Application>
  <PresentationFormat>Widescreen</PresentationFormat>
  <Paragraphs>163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Century Gothic</vt:lpstr>
      <vt:lpstr>Vapor Trail</vt:lpstr>
      <vt:lpstr>7th Grade Civics</vt:lpstr>
      <vt:lpstr>Overview</vt:lpstr>
      <vt:lpstr>Course outline</vt:lpstr>
      <vt:lpstr>Course outline</vt:lpstr>
      <vt:lpstr>Course outline</vt:lpstr>
      <vt:lpstr>Course outline</vt:lpstr>
      <vt:lpstr>What you can expect in this course:</vt:lpstr>
      <vt:lpstr>Grading scale</vt:lpstr>
      <vt:lpstr>Grading policy</vt:lpstr>
      <vt:lpstr>Campus-wide Rules</vt:lpstr>
      <vt:lpstr>Classroom rules</vt:lpstr>
      <vt:lpstr>expectations</vt:lpstr>
      <vt:lpstr>Behavior consequences</vt:lpstr>
      <vt:lpstr>Cell phone policy</vt:lpstr>
      <vt:lpstr>Entering the classroom</vt:lpstr>
      <vt:lpstr>Coming to attention</vt:lpstr>
      <vt:lpstr>Exiting the classroom</vt:lpstr>
      <vt:lpstr>Answering questions</vt:lpstr>
      <vt:lpstr>Working on a topic or semester assessment</vt:lpstr>
      <vt:lpstr>Asking for help/sharpen pencil/Kleenex or hand sanitizer</vt:lpstr>
      <vt:lpstr>homework</vt:lpstr>
      <vt:lpstr>Makeup or missed assignments</vt:lpstr>
      <vt:lpstr>Visiting the office</vt:lpstr>
      <vt:lpstr>Online book</vt:lpstr>
      <vt:lpstr>Group work</vt:lpstr>
      <vt:lpstr>Group 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6th Grade World History</dc:title>
  <dc:creator>andrewrappaport@knights.ucf.edu</dc:creator>
  <cp:lastModifiedBy>andrewrappaport@knights.ucf.edu</cp:lastModifiedBy>
  <cp:revision>24</cp:revision>
  <dcterms:created xsi:type="dcterms:W3CDTF">2013-08-09T02:18:53Z</dcterms:created>
  <dcterms:modified xsi:type="dcterms:W3CDTF">2014-08-10T14:54:45Z</dcterms:modified>
</cp:coreProperties>
</file>