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898A4-D66F-4677-A68D-D1DD29767D2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92C31-7BA9-4CA0-9EA4-13A262C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DA1C7D-93C8-4AAD-8FD1-3F39426788F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7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3AF39E-4761-4FE2-9AD8-C712427DA404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Discuss responses and keep a running list of words on display. Use questions for discuss to debrief.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93AF19-49A7-4B7A-B98D-81A0507E1A15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CB88-F517-4CFC-8A4A-2E1F88277984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32AE46-C28D-4A71-BD1F-880B5E14F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C5B6-0C3D-4EE5-8CCF-7B44AFEFB1D7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A6AD2-B9B3-4B05-B3CD-04B6E34EA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2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D63DF6-0FCC-4A70-A57C-A17C4D89F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F98D-A6A7-4161-BAE0-F8C07010ED27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95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C686-8308-417F-84AE-F3BE647F01BF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4104-306F-43F4-925D-925606049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20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54D3-4882-40A9-969F-7B87ECFDEA43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BC13-A507-48C4-90C2-3F1BD1C66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1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05ED-0532-4592-8484-13524DD6F31D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870F3-C9CA-4F20-A885-FD4B9EA54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9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BC0A-6C13-4701-A66A-DF510811D477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4987-4755-432C-9F42-DFB32F999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E851-B637-4828-ABD3-C52CAA242ED6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CBD4-3BEA-4D86-BB95-F0787CAE4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4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CDDB-8E79-4F44-AD8C-E1CE6D5FEC1F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4C2A-AB63-495D-A081-16BD5BF4A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1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A9FC-FE32-4026-AFCE-35FA9A7C948E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DCEB9D-256C-41CB-AA4C-70BF1C2A2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2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C5C6-CFB0-464C-A6AC-16931E6D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F732-FEE4-45D6-9C60-1D77385C3443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12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9010-7E95-4A74-B95B-5EA127671C25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C5EFF6-2061-4451-AFE8-18E262F08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8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D02A-DB1B-43C6-A157-434D70972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3631-B9AF-4F05-948D-1A410EE50941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7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ED98-7C13-4129-9EB7-774230E0743E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7F85-09F4-4977-A9E1-76107ADBE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5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2DB5-8930-4A52-9822-667570F72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4074-1D4F-4357-A7BD-616CF4AC53D2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15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C686-8308-417F-84AE-F3BE647F01BF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4104-306F-43F4-925D-925606049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36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54D3-4882-40A9-969F-7B87ECFDEA43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BC13-A507-48C4-90C2-3F1BD1C66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05ED-0532-4592-8484-13524DD6F31D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870F3-C9CA-4F20-A885-FD4B9EA54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0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BC0A-6C13-4701-A66A-DF510811D477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4987-4755-432C-9F42-DFB32F999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E851-B637-4828-ABD3-C52CAA242ED6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CBD4-3BEA-4D86-BB95-F0787CAE4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CDDB-8E79-4F44-AD8C-E1CE6D5FEC1F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4C2A-AB63-495D-A081-16BD5BF4A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9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A9FC-FE32-4026-AFCE-35FA9A7C948E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DCEB9D-256C-41CB-AA4C-70BF1C2A2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722F-2042-40C6-81F8-722B2476F3D5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88C07A-EB6C-409D-8DEA-D45FAFAB4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C5C6-CFB0-464C-A6AC-16931E6D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F732-FEE4-45D6-9C60-1D77385C3443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D02A-DB1B-43C6-A157-434D70972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3631-B9AF-4F05-948D-1A410EE50941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8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ED98-7C13-4129-9EB7-774230E0743E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7F85-09F4-4977-A9E1-76107ADBE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71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2DB5-8930-4A52-9822-667570F72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4074-1D4F-4357-A7BD-616CF4AC53D2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C686-8308-417F-84AE-F3BE647F01BF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4104-306F-43F4-925D-925606049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54D3-4882-40A9-969F-7B87ECFDEA43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BC13-A507-48C4-90C2-3F1BD1C66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2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05ED-0532-4592-8484-13524DD6F31D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870F3-C9CA-4F20-A885-FD4B9EA54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7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BC0A-6C13-4701-A66A-DF510811D477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4987-4755-432C-9F42-DFB32F999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1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E851-B637-4828-ABD3-C52CAA242ED6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CBD4-3BEA-4D86-BB95-F0787CAE4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88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CDDB-8E79-4F44-AD8C-E1CE6D5FEC1F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4C2A-AB63-495D-A081-16BD5BF4A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8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434CE-F973-40F2-B5B8-7FBBD1BD17AB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B707D4-9EFE-4DA4-BBAA-CA36F2ECB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A9FC-FE32-4026-AFCE-35FA9A7C948E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DCEB9D-256C-41CB-AA4C-70BF1C2A2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99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C5C6-CFB0-464C-A6AC-16931E6D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F732-FEE4-45D6-9C60-1D77385C3443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4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D02A-DB1B-43C6-A157-434D70972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3631-B9AF-4F05-948D-1A410EE50941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95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ED98-7C13-4129-9EB7-774230E0743E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7F85-09F4-4977-A9E1-76107ADBE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2DB5-8930-4A52-9822-667570F72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4074-1D4F-4357-A7BD-616CF4AC53D2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75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EF2A-0162-4098-B063-91A77B9B9D87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161A86-34FE-41D5-BB4D-05DBC711F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4196-F339-4B2B-872D-A498D4710556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EDC946-796C-463C-90B6-65D17C0E6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6E71-9834-43CB-9E5B-AE1EFA24DC11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ED434E-F939-456C-8102-02EFF1C19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8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7BC94-06F6-4A83-8121-73FB2C892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2588B-E895-4752-9A91-BE1D9ACF7E52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5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FA248-DA65-4E3E-ACDD-594D9EB26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0CFD-32E9-4230-9A56-89355CEA94CE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21C09-49E3-43F9-B296-C893184674A9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3A62E1"/>
                </a:solidFill>
                <a:latin typeface="Footlight MT Light" panose="0204060206030A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55242-97EA-47B6-B6BF-5604D1F46D7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3A62E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4370FF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FCF60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AD6F6-4658-4A72-B50E-300699E67AE8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3A62E1"/>
                </a:solidFill>
                <a:latin typeface="Footlight MT Light" panose="0204060206030A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3A02E-90AA-4EEA-9784-CC55F6953D91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4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3A62E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4370FF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FCF60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AD6F6-4658-4A72-B50E-300699E67AE8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3A62E1"/>
                </a:solidFill>
                <a:latin typeface="Footlight MT Light" panose="0204060206030A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3A02E-90AA-4EEA-9784-CC55F6953D91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40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3A62E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4370FF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FCF60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AD6F6-4658-4A72-B50E-300699E67AE8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3A62E1"/>
                </a:solidFill>
                <a:latin typeface="Footlight MT Light" panose="0204060206030A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3A02E-90AA-4EEA-9784-CC55F6953D91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5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3A62E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3A62E1"/>
          </a:solidFill>
          <a:latin typeface="Goudy Stout" panose="0202090407030B020401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4370FF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FCF60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0"/>
            <a:ext cx="11379200" cy="1549399"/>
          </a:xfrm>
        </p:spPr>
        <p:txBody>
          <a:bodyPr/>
          <a:lstStyle/>
          <a:p>
            <a:r>
              <a:rPr lang="en-US" sz="3000" dirty="0" smtClean="0"/>
              <a:t>Review the Scale and rewrite the learning goal in your own words.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0700" y="1549399"/>
            <a:ext cx="8178800" cy="49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Race Relations: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Strong anti-discrimination laws are needed.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People and businesses can be trusted not to discriminate.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 Minimum Wage: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Increase the minimum hourly wage to help low-income workers and families.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Do not raise the minimum wage because it hurts businesses and increases the costs of goods and services.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6. Healthcare: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Government  should provide universal access to healthcare.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Government should limit its role in healthcare and citizens can choose or refuse to purchase health insurance.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7.Taxes: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Increase taxes on the wealthy to pay for public programs and services.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Cutting taxes for everyone helps the economy.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8. Military: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Cut military spending; expand veterans’ benefits; cooperate with other nations and support NATO and the UN.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Increase military spending; cut veterans’ benefits; don’t be constrained by other nations or by NATO or the UN.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9. Death penalty: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Oppose:  it does not prevent crime and is unevenly enforced, focusing on poor minority criminals.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Support:  it is a necessary and effective deterrent and the only appropriate penalty for certain crimes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10. Gay rights: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Gay rights and marriage are civil rights shared by all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Marriage is a sacred trust between a man and woman.  A Constitutional amendment should define marriage as only between a man a woman.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11. Prayer in schools: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Oppose:  it is a violation of the separation between church and state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Favor:  it is a religious right and part of our American tradition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08001"/>
            <a:ext cx="11379200" cy="758825"/>
          </a:xfrm>
        </p:spPr>
        <p:txBody>
          <a:bodyPr/>
          <a:lstStyle/>
          <a:p>
            <a:r>
              <a:rPr lang="en-US" dirty="0" smtClean="0"/>
              <a:t>Count the number of A and B responses.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2193925"/>
            <a:ext cx="2724150" cy="3238500"/>
          </a:xfrm>
        </p:spPr>
      </p:pic>
    </p:spTree>
    <p:extLst>
      <p:ext uri="{BB962C8B-B14F-4D97-AF65-F5344CB8AC3E}">
        <p14:creationId xmlns:p14="http://schemas.microsoft.com/office/powerpoint/2010/main" val="28290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16" y="444501"/>
            <a:ext cx="11379200" cy="758825"/>
          </a:xfrm>
        </p:spPr>
        <p:txBody>
          <a:bodyPr/>
          <a:lstStyle/>
          <a:p>
            <a:r>
              <a:rPr lang="en-US" dirty="0" smtClean="0"/>
              <a:t>If you have more A’s, you’re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1500" dirty="0" smtClean="0">
                <a:solidFill>
                  <a:schemeClr val="bg1"/>
                </a:solidFill>
              </a:rPr>
              <a:t>DEMOCRAT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81" y="3813048"/>
            <a:ext cx="2371470" cy="23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1015999"/>
          </a:xfrm>
        </p:spPr>
        <p:txBody>
          <a:bodyPr/>
          <a:lstStyle/>
          <a:p>
            <a:r>
              <a:rPr lang="en-US" dirty="0" smtClean="0"/>
              <a:t>What do these symbols represent?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4856" y="2265177"/>
            <a:ext cx="3731075" cy="2975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267" y="2265177"/>
            <a:ext cx="3962743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444501"/>
            <a:ext cx="11379200" cy="758825"/>
          </a:xfrm>
        </p:spPr>
        <p:txBody>
          <a:bodyPr/>
          <a:lstStyle/>
          <a:p>
            <a:pPr algn="l"/>
            <a:r>
              <a:rPr lang="en-US" dirty="0" smtClean="0"/>
              <a:t>If you have more B’s, you’re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1500" dirty="0" smtClean="0">
                <a:solidFill>
                  <a:schemeClr val="accent1"/>
                </a:solidFill>
              </a:rPr>
              <a:t>REPUBLICAN</a:t>
            </a:r>
            <a:endParaRPr lang="en-US" sz="115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20" y="4214368"/>
            <a:ext cx="1884680" cy="18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1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What comes to mind when you see: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2438401"/>
            <a:ext cx="8504238" cy="40354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11500" b="1" dirty="0">
                <a:solidFill>
                  <a:schemeClr val="bg1"/>
                </a:solidFill>
              </a:rPr>
              <a:t>DEMOCRAT</a:t>
            </a:r>
          </a:p>
          <a:p>
            <a:pPr marL="0" indent="0" algn="ctr" eaLnBrk="1" hangingPunct="1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Write down the first three words that come to mind</a:t>
            </a:r>
            <a:r>
              <a:rPr lang="en-US" altLang="en-US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60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1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What comes to mind when you see: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981201"/>
            <a:ext cx="8504238" cy="40354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11500" b="1">
                <a:solidFill>
                  <a:schemeClr val="bg1"/>
                </a:solidFill>
              </a:rPr>
              <a:t>REPUBLICAN</a:t>
            </a:r>
          </a:p>
          <a:p>
            <a:pPr marL="0" indent="0" algn="ctr" eaLnBrk="1" hangingPunct="1"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Write down the first three words that come to mind. </a:t>
            </a:r>
          </a:p>
        </p:txBody>
      </p:sp>
    </p:spTree>
    <p:extLst>
      <p:ext uri="{BB962C8B-B14F-4D97-AF65-F5344CB8AC3E}">
        <p14:creationId xmlns:p14="http://schemas.microsoft.com/office/powerpoint/2010/main" val="6504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IN your group: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Share your list of words for each political party with your shoulder partner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Combine your lists into one master list for all of the terms </a:t>
            </a:r>
            <a:r>
              <a:rPr lang="en-US" altLang="en-US" dirty="0" smtClean="0">
                <a:solidFill>
                  <a:schemeClr val="bg1"/>
                </a:solidFill>
              </a:rPr>
              <a:t>you </a:t>
            </a:r>
            <a:r>
              <a:rPr lang="en-US" altLang="en-US" dirty="0" smtClean="0">
                <a:solidFill>
                  <a:schemeClr val="bg1"/>
                </a:solidFill>
              </a:rPr>
              <a:t>and your shoulder partner came up with (do not include duplicates) </a:t>
            </a:r>
          </a:p>
        </p:txBody>
      </p:sp>
      <p:pic>
        <p:nvPicPr>
          <p:cNvPr id="20484" name="Picture 2" descr="C:\Documents and Settings\flrea\Local Settings\Temporary Internet Files\Content.IE5\53OAU1L4\MM9002347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276601"/>
            <a:ext cx="3438525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943100" y="3813175"/>
            <a:ext cx="5105400" cy="2743200"/>
          </a:xfrm>
          <a:prstGeom prst="wedgeRoundRectCallout">
            <a:avLst>
              <a:gd name="adj1" fmla="val -53448"/>
              <a:gd name="adj2" fmla="val 70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prstClr val="white"/>
                </a:solidFill>
              </a:rPr>
              <a:t>Questions for Discussion</a:t>
            </a:r>
          </a:p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Where have you heard these terms before?</a:t>
            </a: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What made you think of a particular word in reference to a political party?</a:t>
            </a:r>
          </a:p>
        </p:txBody>
      </p:sp>
    </p:spTree>
    <p:extLst>
      <p:ext uri="{BB962C8B-B14F-4D97-AF65-F5344CB8AC3E}">
        <p14:creationId xmlns:p14="http://schemas.microsoft.com/office/powerpoint/2010/main" val="698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419101"/>
            <a:ext cx="11379200" cy="758825"/>
          </a:xfrm>
        </p:spPr>
        <p:txBody>
          <a:bodyPr/>
          <a:lstStyle/>
          <a:p>
            <a:r>
              <a:rPr lang="en-US" dirty="0" smtClean="0"/>
              <a:t>Am I a democrat or a republican?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Directions:  Number a piece of paper from 1-11.  For the following issues, choose which statement, A or B, best represents your views.  Write the letter of your choice on your paper.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36" y="3663950"/>
            <a:ext cx="4953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 Flag Burning: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Flag burning is political speech and is protected by the Constitution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Protect the flag from burning by Constitutional amendment.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Gun control: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Gun control is necessary and guns should be restricted.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Gun control is unconstitutional and responsible citizens should be able to purchase weapons as they choose.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 Natural Environment: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Strong regulations are needed to protect the environment.</a:t>
            </a:r>
          </a:p>
          <a:p>
            <a:pPr marL="514350" indent="-514350">
              <a:buAutoNum type="alphaUcPeriod"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Strong environmental laws harm the economy and increase the costs of goods and services.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5">
      <a:dk1>
        <a:sysClr val="windowText" lastClr="000000"/>
      </a:dk1>
      <a:lt1>
        <a:sysClr val="window" lastClr="FFFFFF"/>
      </a:lt1>
      <a:dk2>
        <a:srgbClr val="BAAFA9"/>
      </a:dk2>
      <a:lt2>
        <a:srgbClr val="0033CC"/>
      </a:lt2>
      <a:accent1>
        <a:srgbClr val="E20000"/>
      </a:accent1>
      <a:accent2>
        <a:srgbClr val="FFFFFF"/>
      </a:accent2>
      <a:accent3>
        <a:srgbClr val="4370FF"/>
      </a:accent3>
      <a:accent4>
        <a:srgbClr val="00CCFF"/>
      </a:accent4>
      <a:accent5>
        <a:srgbClr val="FCF600"/>
      </a:accent5>
      <a:accent6>
        <a:srgbClr val="D19049"/>
      </a:accent6>
      <a:hlink>
        <a:srgbClr val="00A3D6"/>
      </a:hlink>
      <a:folHlink>
        <a:srgbClr val="694F07"/>
      </a:folHlink>
    </a:clrScheme>
    <a:fontScheme name="Fun">
      <a:majorFont>
        <a:latin typeface="Goudy Stout"/>
        <a:ea typeface=""/>
        <a:cs typeface=""/>
      </a:majorFont>
      <a:minorFont>
        <a:latin typeface="Footlight M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ustom 5">
      <a:dk1>
        <a:sysClr val="windowText" lastClr="000000"/>
      </a:dk1>
      <a:lt1>
        <a:sysClr val="window" lastClr="FFFFFF"/>
      </a:lt1>
      <a:dk2>
        <a:srgbClr val="BAAFA9"/>
      </a:dk2>
      <a:lt2>
        <a:srgbClr val="0033CC"/>
      </a:lt2>
      <a:accent1>
        <a:srgbClr val="E20000"/>
      </a:accent1>
      <a:accent2>
        <a:srgbClr val="FFFFFF"/>
      </a:accent2>
      <a:accent3>
        <a:srgbClr val="4370FF"/>
      </a:accent3>
      <a:accent4>
        <a:srgbClr val="00CCFF"/>
      </a:accent4>
      <a:accent5>
        <a:srgbClr val="FCF600"/>
      </a:accent5>
      <a:accent6>
        <a:srgbClr val="D19049"/>
      </a:accent6>
      <a:hlink>
        <a:srgbClr val="00A3D6"/>
      </a:hlink>
      <a:folHlink>
        <a:srgbClr val="694F07"/>
      </a:folHlink>
    </a:clrScheme>
    <a:fontScheme name="Fun">
      <a:majorFont>
        <a:latin typeface="Goudy Stout"/>
        <a:ea typeface=""/>
        <a:cs typeface=""/>
      </a:majorFont>
      <a:minorFont>
        <a:latin typeface="Footlight M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vic">
  <a:themeElements>
    <a:clrScheme name="Custom 5">
      <a:dk1>
        <a:sysClr val="windowText" lastClr="000000"/>
      </a:dk1>
      <a:lt1>
        <a:sysClr val="window" lastClr="FFFFFF"/>
      </a:lt1>
      <a:dk2>
        <a:srgbClr val="BAAFA9"/>
      </a:dk2>
      <a:lt2>
        <a:srgbClr val="0033CC"/>
      </a:lt2>
      <a:accent1>
        <a:srgbClr val="E20000"/>
      </a:accent1>
      <a:accent2>
        <a:srgbClr val="FFFFFF"/>
      </a:accent2>
      <a:accent3>
        <a:srgbClr val="4370FF"/>
      </a:accent3>
      <a:accent4>
        <a:srgbClr val="00CCFF"/>
      </a:accent4>
      <a:accent5>
        <a:srgbClr val="FCF600"/>
      </a:accent5>
      <a:accent6>
        <a:srgbClr val="D19049"/>
      </a:accent6>
      <a:hlink>
        <a:srgbClr val="00A3D6"/>
      </a:hlink>
      <a:folHlink>
        <a:srgbClr val="694F07"/>
      </a:folHlink>
    </a:clrScheme>
    <a:fontScheme name="Fun">
      <a:majorFont>
        <a:latin typeface="Goudy Stout"/>
        <a:ea typeface=""/>
        <a:cs typeface=""/>
      </a:majorFont>
      <a:minorFont>
        <a:latin typeface="Footlight M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ivic">
  <a:themeElements>
    <a:clrScheme name="Custom 5">
      <a:dk1>
        <a:sysClr val="windowText" lastClr="000000"/>
      </a:dk1>
      <a:lt1>
        <a:sysClr val="window" lastClr="FFFFFF"/>
      </a:lt1>
      <a:dk2>
        <a:srgbClr val="BAAFA9"/>
      </a:dk2>
      <a:lt2>
        <a:srgbClr val="0033CC"/>
      </a:lt2>
      <a:accent1>
        <a:srgbClr val="E20000"/>
      </a:accent1>
      <a:accent2>
        <a:srgbClr val="FFFFFF"/>
      </a:accent2>
      <a:accent3>
        <a:srgbClr val="4370FF"/>
      </a:accent3>
      <a:accent4>
        <a:srgbClr val="00CCFF"/>
      </a:accent4>
      <a:accent5>
        <a:srgbClr val="FCF600"/>
      </a:accent5>
      <a:accent6>
        <a:srgbClr val="D19049"/>
      </a:accent6>
      <a:hlink>
        <a:srgbClr val="00A3D6"/>
      </a:hlink>
      <a:folHlink>
        <a:srgbClr val="694F07"/>
      </a:folHlink>
    </a:clrScheme>
    <a:fontScheme name="Fun">
      <a:majorFont>
        <a:latin typeface="Goudy Stout"/>
        <a:ea typeface=""/>
        <a:cs typeface=""/>
      </a:majorFont>
      <a:minorFont>
        <a:latin typeface="Footlight M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580</Words>
  <Application>Microsoft Office PowerPoint</Application>
  <PresentationFormat>Widescreen</PresentationFormat>
  <Paragraphs>71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Footlight MT Light</vt:lpstr>
      <vt:lpstr>Goudy Stout</vt:lpstr>
      <vt:lpstr>Wingdings</vt:lpstr>
      <vt:lpstr>Wingdings 2</vt:lpstr>
      <vt:lpstr>Civic</vt:lpstr>
      <vt:lpstr>1_Civic</vt:lpstr>
      <vt:lpstr>2_Civic</vt:lpstr>
      <vt:lpstr>3_Civic</vt:lpstr>
      <vt:lpstr>Review the Scale and rewrite the learning goal in your own words.</vt:lpstr>
      <vt:lpstr>What do these symbols represent?</vt:lpstr>
      <vt:lpstr>What comes to mind when you see:</vt:lpstr>
      <vt:lpstr>What comes to mind when you see:</vt:lpstr>
      <vt:lpstr>IN your group:</vt:lpstr>
      <vt:lpstr>Am I a democrat or a republican? Survey</vt:lpstr>
      <vt:lpstr>1. Flag Burning:</vt:lpstr>
      <vt:lpstr>2. Gun control:</vt:lpstr>
      <vt:lpstr>3. Natural Environment:</vt:lpstr>
      <vt:lpstr>4. Race Relations:</vt:lpstr>
      <vt:lpstr>5. Minimum Wage:</vt:lpstr>
      <vt:lpstr>6. Healthcare:</vt:lpstr>
      <vt:lpstr>7.Taxes:</vt:lpstr>
      <vt:lpstr>8. Military:</vt:lpstr>
      <vt:lpstr>9. Death penalty:</vt:lpstr>
      <vt:lpstr>10. Gay rights:</vt:lpstr>
      <vt:lpstr>11. Prayer in schools:</vt:lpstr>
      <vt:lpstr>Count the number of A and B responses.</vt:lpstr>
      <vt:lpstr>If you have more A’s, you’re a…</vt:lpstr>
      <vt:lpstr>If you have more B’s, you’re a…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the Scale and rewrite the learning goal in your own words.</dc:title>
  <dc:creator>Kimberly Downes</dc:creator>
  <cp:lastModifiedBy>Rappaport, Andrew</cp:lastModifiedBy>
  <cp:revision>7</cp:revision>
  <dcterms:created xsi:type="dcterms:W3CDTF">2015-02-17T23:49:02Z</dcterms:created>
  <dcterms:modified xsi:type="dcterms:W3CDTF">2015-02-18T15:36:30Z</dcterms:modified>
</cp:coreProperties>
</file>