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64" r:id="rId3"/>
    <p:sldId id="279" r:id="rId4"/>
    <p:sldId id="266" r:id="rId5"/>
    <p:sldId id="269" r:id="rId6"/>
    <p:sldId id="268" r:id="rId7"/>
    <p:sldId id="270" r:id="rId8"/>
    <p:sldId id="280" r:id="rId9"/>
    <p:sldId id="276" r:id="rId10"/>
    <p:sldId id="274" r:id="rId11"/>
    <p:sldId id="281" r:id="rId12"/>
    <p:sldId id="278" r:id="rId13"/>
    <p:sldId id="282" r:id="rId14"/>
    <p:sldId id="286" r:id="rId15"/>
    <p:sldId id="284" r:id="rId16"/>
    <p:sldId id="285" r:id="rId17"/>
    <p:sldId id="287" r:id="rId18"/>
    <p:sldId id="277" r:id="rId19"/>
    <p:sldId id="283"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howGuides="1">
      <p:cViewPr varScale="1">
        <p:scale>
          <a:sx n="53" d="100"/>
          <a:sy n="53" d="100"/>
        </p:scale>
        <p:origin x="102" y="43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12/8/2013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12/8/2013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12/8/2013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12/8/2013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12/8/2013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12/8/2013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12/8/2013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12/8/2013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12/8/2013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12/8/2013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12/8/2013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12/8/2013</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Civics Q2 Review</a:t>
            </a:r>
            <a:endParaRPr lang="en-US" dirty="0"/>
          </a:p>
        </p:txBody>
      </p:sp>
      <p:sp>
        <p:nvSpPr>
          <p:cNvPr id="3" name="Subtitle 2"/>
          <p:cNvSpPr>
            <a:spLocks noGrp="1"/>
          </p:cNvSpPr>
          <p:nvPr>
            <p:ph type="subTitle" idx="1"/>
          </p:nvPr>
        </p:nvSpPr>
        <p:spPr/>
        <p:txBody>
          <a:bodyPr/>
          <a:lstStyle/>
          <a:p>
            <a:r>
              <a:rPr lang="en-US" dirty="0" smtClean="0"/>
              <a:t>Rappaport</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SS.7.C.2.4</a:t>
            </a:r>
            <a:endParaRPr lang="en-US" dirty="0"/>
          </a:p>
        </p:txBody>
      </p:sp>
      <p:sp>
        <p:nvSpPr>
          <p:cNvPr id="3" name="Content Placeholder 2"/>
          <p:cNvSpPr>
            <a:spLocks noGrp="1"/>
          </p:cNvSpPr>
          <p:nvPr>
            <p:ph idx="1"/>
          </p:nvPr>
        </p:nvSpPr>
        <p:spPr/>
        <p:txBody>
          <a:bodyPr/>
          <a:lstStyle/>
          <a:p>
            <a:r>
              <a:rPr lang="en-US" dirty="0" smtClean="0"/>
              <a:t>Evaluate rights contained in the Bill of Rights and other amendments to the Constitution </a:t>
            </a:r>
            <a:endParaRPr lang="en-US" dirty="0"/>
          </a:p>
        </p:txBody>
      </p:sp>
    </p:spTree>
    <p:extLst>
      <p:ext uri="{BB962C8B-B14F-4D97-AF65-F5344CB8AC3E}">
        <p14:creationId xmlns:p14="http://schemas.microsoft.com/office/powerpoint/2010/main" val="1454682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SS.7.C.3.3</a:t>
            </a:r>
            <a:endParaRPr lang="en-US" dirty="0"/>
          </a:p>
        </p:txBody>
      </p:sp>
      <p:sp>
        <p:nvSpPr>
          <p:cNvPr id="5" name="Content Placeholder 4"/>
          <p:cNvSpPr>
            <a:spLocks noGrp="1"/>
          </p:cNvSpPr>
          <p:nvPr>
            <p:ph idx="1"/>
          </p:nvPr>
        </p:nvSpPr>
        <p:spPr/>
        <p:txBody>
          <a:bodyPr/>
          <a:lstStyle/>
          <a:p>
            <a:r>
              <a:rPr lang="en-US" dirty="0" smtClean="0"/>
              <a:t>Illustrate the structure and function (three branches of government established in Articles I, II, and III with corresponding powers) of government in the United States as established in the Constitution.</a:t>
            </a:r>
            <a:endParaRPr lang="en-US" dirty="0" smtClean="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SS.7.C.3.5</a:t>
            </a:r>
            <a:endParaRPr lang="en-US" dirty="0"/>
          </a:p>
        </p:txBody>
      </p:sp>
      <p:sp>
        <p:nvSpPr>
          <p:cNvPr id="3" name="Content Placeholder 2"/>
          <p:cNvSpPr>
            <a:spLocks noGrp="1"/>
          </p:cNvSpPr>
          <p:nvPr>
            <p:ph idx="1"/>
          </p:nvPr>
        </p:nvSpPr>
        <p:spPr/>
        <p:txBody>
          <a:bodyPr/>
          <a:lstStyle/>
          <a:p>
            <a:r>
              <a:rPr lang="en-US" dirty="0" smtClean="0"/>
              <a:t>Explain the Constitutional amendment process</a:t>
            </a:r>
            <a:endParaRPr lang="en-US" dirty="0"/>
          </a:p>
        </p:txBody>
      </p:sp>
    </p:spTree>
    <p:extLst>
      <p:ext uri="{BB962C8B-B14F-4D97-AF65-F5344CB8AC3E}">
        <p14:creationId xmlns:p14="http://schemas.microsoft.com/office/powerpoint/2010/main" val="3780723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SS.7.C.3.6</a:t>
            </a:r>
            <a:endParaRPr lang="en-US" dirty="0"/>
          </a:p>
        </p:txBody>
      </p:sp>
      <p:sp>
        <p:nvSpPr>
          <p:cNvPr id="3" name="Content Placeholder 2"/>
          <p:cNvSpPr>
            <a:spLocks noGrp="1"/>
          </p:cNvSpPr>
          <p:nvPr>
            <p:ph idx="1"/>
          </p:nvPr>
        </p:nvSpPr>
        <p:spPr/>
        <p:txBody>
          <a:bodyPr/>
          <a:lstStyle/>
          <a:p>
            <a:r>
              <a:rPr lang="en-US" dirty="0" smtClean="0"/>
              <a:t>Evaluate Constitutional rights and their impact on individuals and society</a:t>
            </a:r>
            <a:endParaRPr lang="en-US" dirty="0"/>
          </a:p>
        </p:txBody>
      </p:sp>
    </p:spTree>
    <p:extLst>
      <p:ext uri="{BB962C8B-B14F-4D97-AF65-F5344CB8AC3E}">
        <p14:creationId xmlns:p14="http://schemas.microsoft.com/office/powerpoint/2010/main" val="406765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SS.7.C.3.7</a:t>
            </a:r>
            <a:endParaRPr lang="en-US" dirty="0"/>
          </a:p>
        </p:txBody>
      </p:sp>
      <p:sp>
        <p:nvSpPr>
          <p:cNvPr id="3" name="Content Placeholder 2"/>
          <p:cNvSpPr>
            <a:spLocks noGrp="1"/>
          </p:cNvSpPr>
          <p:nvPr>
            <p:ph idx="1"/>
          </p:nvPr>
        </p:nvSpPr>
        <p:spPr/>
        <p:txBody>
          <a:bodyPr/>
          <a:lstStyle/>
          <a:p>
            <a:r>
              <a:rPr lang="en-US" dirty="0" smtClean="0"/>
              <a:t>Analyze the impact of the 13</a:t>
            </a:r>
            <a:r>
              <a:rPr lang="en-US" baseline="30000" dirty="0" smtClean="0"/>
              <a:t>th</a:t>
            </a:r>
            <a:r>
              <a:rPr lang="en-US" dirty="0" smtClean="0"/>
              <a:t>, 14</a:t>
            </a:r>
            <a:r>
              <a:rPr lang="en-US" baseline="30000" dirty="0" smtClean="0"/>
              <a:t>th</a:t>
            </a:r>
            <a:r>
              <a:rPr lang="en-US" dirty="0" smtClean="0"/>
              <a:t>, 15</a:t>
            </a:r>
            <a:r>
              <a:rPr lang="en-US" baseline="30000" dirty="0" smtClean="0"/>
              <a:t>th</a:t>
            </a:r>
            <a:r>
              <a:rPr lang="en-US" dirty="0" smtClean="0"/>
              <a:t>, 19</a:t>
            </a:r>
            <a:r>
              <a:rPr lang="en-US" baseline="30000" dirty="0" smtClean="0"/>
              <a:t>th</a:t>
            </a:r>
            <a:r>
              <a:rPr lang="en-US" dirty="0" smtClean="0"/>
              <a:t>, 24</a:t>
            </a:r>
            <a:r>
              <a:rPr lang="en-US" baseline="30000" dirty="0" smtClean="0"/>
              <a:t>th</a:t>
            </a:r>
            <a:r>
              <a:rPr lang="en-US" dirty="0" smtClean="0"/>
              <a:t>, and 26</a:t>
            </a:r>
            <a:r>
              <a:rPr lang="en-US" baseline="30000" dirty="0" smtClean="0"/>
              <a:t>th</a:t>
            </a:r>
            <a:r>
              <a:rPr lang="en-US" dirty="0" smtClean="0"/>
              <a:t> amendments on participation of minority groups in the American political process.</a:t>
            </a:r>
            <a:endParaRPr lang="en-US" dirty="0"/>
          </a:p>
        </p:txBody>
      </p:sp>
    </p:spTree>
    <p:extLst>
      <p:ext uri="{BB962C8B-B14F-4D97-AF65-F5344CB8AC3E}">
        <p14:creationId xmlns:p14="http://schemas.microsoft.com/office/powerpoint/2010/main" val="3652793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SS.7.C.3.8</a:t>
            </a:r>
            <a:endParaRPr lang="en-US" dirty="0"/>
          </a:p>
        </p:txBody>
      </p:sp>
      <p:sp>
        <p:nvSpPr>
          <p:cNvPr id="3" name="Content Placeholder 2"/>
          <p:cNvSpPr>
            <a:spLocks noGrp="1"/>
          </p:cNvSpPr>
          <p:nvPr>
            <p:ph idx="1"/>
          </p:nvPr>
        </p:nvSpPr>
        <p:spPr/>
        <p:txBody>
          <a:bodyPr/>
          <a:lstStyle/>
          <a:p>
            <a:r>
              <a:rPr lang="en-US" dirty="0" smtClean="0"/>
              <a:t>Analyze the structure, functions, and processes of the legislative, executive, and judicial branches</a:t>
            </a:r>
            <a:endParaRPr lang="en-US" dirty="0"/>
          </a:p>
        </p:txBody>
      </p:sp>
    </p:spTree>
    <p:extLst>
      <p:ext uri="{BB962C8B-B14F-4D97-AF65-F5344CB8AC3E}">
        <p14:creationId xmlns:p14="http://schemas.microsoft.com/office/powerpoint/2010/main" val="3951114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SS.7.C.3.9</a:t>
            </a:r>
            <a:endParaRPr lang="en-US" dirty="0"/>
          </a:p>
        </p:txBody>
      </p:sp>
      <p:sp>
        <p:nvSpPr>
          <p:cNvPr id="3" name="Content Placeholder 2"/>
          <p:cNvSpPr>
            <a:spLocks noGrp="1"/>
          </p:cNvSpPr>
          <p:nvPr>
            <p:ph idx="1"/>
          </p:nvPr>
        </p:nvSpPr>
        <p:spPr/>
        <p:txBody>
          <a:bodyPr/>
          <a:lstStyle/>
          <a:p>
            <a:r>
              <a:rPr lang="en-US" dirty="0" smtClean="0"/>
              <a:t>Illustrate the law making process at the local, state, and federal levels</a:t>
            </a:r>
            <a:endParaRPr lang="en-US" dirty="0"/>
          </a:p>
        </p:txBody>
      </p:sp>
    </p:spTree>
    <p:extLst>
      <p:ext uri="{BB962C8B-B14F-4D97-AF65-F5344CB8AC3E}">
        <p14:creationId xmlns:p14="http://schemas.microsoft.com/office/powerpoint/2010/main" val="2831283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SS.7.C.3.11</a:t>
            </a:r>
            <a:endParaRPr lang="en-US" dirty="0"/>
          </a:p>
        </p:txBody>
      </p:sp>
      <p:sp>
        <p:nvSpPr>
          <p:cNvPr id="3" name="Content Placeholder 2"/>
          <p:cNvSpPr>
            <a:spLocks noGrp="1"/>
          </p:cNvSpPr>
          <p:nvPr>
            <p:ph idx="1"/>
          </p:nvPr>
        </p:nvSpPr>
        <p:spPr/>
        <p:txBody>
          <a:bodyPr/>
          <a:lstStyle/>
          <a:p>
            <a:r>
              <a:rPr lang="en-US" dirty="0" smtClean="0"/>
              <a:t>Diagram the levels, functions, and powers of courts at the state and federal levels.</a:t>
            </a:r>
            <a:endParaRPr lang="en-US" dirty="0"/>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SS.7.C.3.12</a:t>
            </a:r>
            <a:endParaRPr lang="en-US" dirty="0"/>
          </a:p>
        </p:txBody>
      </p:sp>
      <p:sp>
        <p:nvSpPr>
          <p:cNvPr id="3" name="Content Placeholder 2"/>
          <p:cNvSpPr>
            <a:spLocks noGrp="1"/>
          </p:cNvSpPr>
          <p:nvPr>
            <p:ph idx="1"/>
          </p:nvPr>
        </p:nvSpPr>
        <p:spPr/>
        <p:txBody>
          <a:bodyPr/>
          <a:lstStyle/>
          <a:p>
            <a:r>
              <a:rPr lang="en-US" dirty="0" smtClean="0"/>
              <a:t>Analyze the significance and outcomes of landmark Supreme Court cases including, but not limited to, Marbury v. Madison, Plessy v. Ferguson, Brown v. Board of Education, Gideon v. Wainwright, Miranda v. Arizona, In re Gault, Tinker v. Des Moines, Hazelwood v. Kuhlmeier </a:t>
            </a:r>
            <a:endParaRPr lang="en-US" dirty="0"/>
          </a:p>
        </p:txBody>
      </p:sp>
    </p:spTree>
    <p:extLst>
      <p:ext uri="{BB962C8B-B14F-4D97-AF65-F5344CB8AC3E}">
        <p14:creationId xmlns:p14="http://schemas.microsoft.com/office/powerpoint/2010/main" val="1232115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SS.7.C.1.1</a:t>
            </a:r>
            <a:endParaRPr lang="en-US" dirty="0"/>
          </a:p>
        </p:txBody>
      </p:sp>
      <p:sp>
        <p:nvSpPr>
          <p:cNvPr id="6" name="Content Placeholder 5"/>
          <p:cNvSpPr>
            <a:spLocks noGrp="1"/>
          </p:cNvSpPr>
          <p:nvPr>
            <p:ph idx="1"/>
          </p:nvPr>
        </p:nvSpPr>
        <p:spPr/>
        <p:txBody>
          <a:bodyPr/>
          <a:lstStyle/>
          <a:p>
            <a:r>
              <a:rPr lang="en-US" dirty="0" smtClean="0"/>
              <a:t>Recognize how Enlightenment ideas including Montesquieu’s view of separation of power and John Locke’s theories related to natural law and how Locke’s social contract influenced the Founding Fathers.</a:t>
            </a:r>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SS.7.C.1.2</a:t>
            </a:r>
            <a:endParaRPr lang="en-US" dirty="0"/>
          </a:p>
        </p:txBody>
      </p:sp>
      <p:sp>
        <p:nvSpPr>
          <p:cNvPr id="5" name="Content Placeholder 4"/>
          <p:cNvSpPr>
            <a:spLocks noGrp="1"/>
          </p:cNvSpPr>
          <p:nvPr>
            <p:ph idx="1"/>
          </p:nvPr>
        </p:nvSpPr>
        <p:spPr/>
        <p:txBody>
          <a:bodyPr/>
          <a:lstStyle/>
          <a:p>
            <a:r>
              <a:rPr lang="en-US" dirty="0"/>
              <a:t>Trace the impact that the Magna Carta, English Bill of Rights, Mayflower Compact, and Thomas Paine's "Common Sense" had on colonists' views of government. </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SS.7.C.1.3</a:t>
            </a:r>
            <a:endParaRPr lang="en-US" dirty="0"/>
          </a:p>
        </p:txBody>
      </p:sp>
      <p:sp>
        <p:nvSpPr>
          <p:cNvPr id="3" name="Content Placeholder 2"/>
          <p:cNvSpPr>
            <a:spLocks noGrp="1"/>
          </p:cNvSpPr>
          <p:nvPr>
            <p:ph idx="1"/>
          </p:nvPr>
        </p:nvSpPr>
        <p:spPr/>
        <p:txBody>
          <a:bodyPr/>
          <a:lstStyle/>
          <a:p>
            <a:r>
              <a:rPr lang="en-US" dirty="0" smtClean="0"/>
              <a:t>Describe how English policies and responses to colonial concerns led to the writing of the Declaration of Independence</a:t>
            </a:r>
            <a:endParaRPr lang="en-US"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SS.7.C.1.4</a:t>
            </a:r>
            <a:endParaRPr lang="en-US" dirty="0"/>
          </a:p>
        </p:txBody>
      </p:sp>
      <p:sp>
        <p:nvSpPr>
          <p:cNvPr id="8" name="Content Placeholder 7"/>
          <p:cNvSpPr>
            <a:spLocks noGrp="1"/>
          </p:cNvSpPr>
          <p:nvPr>
            <p:ph idx="1"/>
          </p:nvPr>
        </p:nvSpPr>
        <p:spPr/>
        <p:txBody>
          <a:bodyPr/>
          <a:lstStyle/>
          <a:p>
            <a:r>
              <a:rPr lang="en-US" dirty="0" smtClean="0"/>
              <a:t>Analyze the ideas (natural rights, role of the government) and complaints set forth in the Declaration of Independence</a:t>
            </a:r>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SS.7.C.1.5</a:t>
            </a:r>
            <a:endParaRPr lang="en-US" dirty="0"/>
          </a:p>
        </p:txBody>
      </p:sp>
      <p:sp>
        <p:nvSpPr>
          <p:cNvPr id="3" name="Content Placeholder 2"/>
          <p:cNvSpPr>
            <a:spLocks noGrp="1"/>
          </p:cNvSpPr>
          <p:nvPr>
            <p:ph idx="1"/>
          </p:nvPr>
        </p:nvSpPr>
        <p:spPr/>
        <p:txBody>
          <a:bodyPr/>
          <a:lstStyle/>
          <a:p>
            <a:r>
              <a:rPr lang="en-US" dirty="0" smtClean="0"/>
              <a:t>Identify how the weaknesses of the Articles of Confederation led to the writing of the Constitution </a:t>
            </a:r>
            <a:endParaRPr lang="en-US" dirty="0"/>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SS.7.C.1.6</a:t>
            </a:r>
            <a:endParaRPr lang="en-US" dirty="0"/>
          </a:p>
        </p:txBody>
      </p:sp>
      <p:sp>
        <p:nvSpPr>
          <p:cNvPr id="6" name="Content Placeholder 5"/>
          <p:cNvSpPr>
            <a:spLocks noGrp="1"/>
          </p:cNvSpPr>
          <p:nvPr>
            <p:ph idx="1"/>
          </p:nvPr>
        </p:nvSpPr>
        <p:spPr/>
        <p:txBody>
          <a:bodyPr/>
          <a:lstStyle/>
          <a:p>
            <a:r>
              <a:rPr lang="en-US" dirty="0" smtClean="0"/>
              <a:t>Interpret the intentions of the Preamble of the Constitution </a:t>
            </a:r>
            <a:endParaRPr lang="en-US"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SS.7.C.1.7</a:t>
            </a:r>
            <a:endParaRPr lang="en-US" dirty="0"/>
          </a:p>
        </p:txBody>
      </p:sp>
      <p:sp>
        <p:nvSpPr>
          <p:cNvPr id="14" name="Content Placeholder 13"/>
          <p:cNvSpPr>
            <a:spLocks noGrp="1"/>
          </p:cNvSpPr>
          <p:nvPr>
            <p:ph idx="1"/>
          </p:nvPr>
        </p:nvSpPr>
        <p:spPr/>
        <p:txBody>
          <a:bodyPr/>
          <a:lstStyle/>
          <a:p>
            <a:r>
              <a:rPr lang="en-US" dirty="0" smtClean="0"/>
              <a:t>Describe how the Constitution limits the powers of government  through separation of powers and checks and balances.</a:t>
            </a:r>
            <a:endParaRPr lang="en-US" dirty="0" smtClean="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SS.7.C.1.8</a:t>
            </a:r>
            <a:endParaRPr lang="en-US" dirty="0"/>
          </a:p>
        </p:txBody>
      </p:sp>
      <p:sp>
        <p:nvSpPr>
          <p:cNvPr id="6" name="Content Placeholder 5"/>
          <p:cNvSpPr>
            <a:spLocks noGrp="1"/>
          </p:cNvSpPr>
          <p:nvPr>
            <p:ph idx="1"/>
          </p:nvPr>
        </p:nvSpPr>
        <p:spPr/>
        <p:txBody>
          <a:bodyPr/>
          <a:lstStyle/>
          <a:p>
            <a:r>
              <a:rPr lang="en-US" dirty="0" smtClean="0"/>
              <a:t>Explain the viewpoints of the Federalists and the Anti-Federalists regarding the ratification of the Constitution and inclusion of a bill of rights</a:t>
            </a:r>
            <a:endParaRPr lang="en-US" dirty="0"/>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384</Words>
  <Application>Microsoft Office PowerPoint</Application>
  <PresentationFormat>Custom</PresentationFormat>
  <Paragraphs>36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Books 16x9</vt:lpstr>
      <vt:lpstr>Civics Q2 Review</vt:lpstr>
      <vt:lpstr>SS.7.C.1.1</vt:lpstr>
      <vt:lpstr>SS.7.C.1.2</vt:lpstr>
      <vt:lpstr>SS.7.C.1.3</vt:lpstr>
      <vt:lpstr>SS.7.C.1.4</vt:lpstr>
      <vt:lpstr>SS.7.C.1.5</vt:lpstr>
      <vt:lpstr>SS.7.C.1.6</vt:lpstr>
      <vt:lpstr>SS.7.C.1.7</vt:lpstr>
      <vt:lpstr>SS.7.C.1.8</vt:lpstr>
      <vt:lpstr>SS.7.C.2.4</vt:lpstr>
      <vt:lpstr>SS.7.C.3.3</vt:lpstr>
      <vt:lpstr>SS.7.C.3.5</vt:lpstr>
      <vt:lpstr>SS.7.C.3.6</vt:lpstr>
      <vt:lpstr>SS.7.C.3.7</vt:lpstr>
      <vt:lpstr>SS.7.C.3.8</vt:lpstr>
      <vt:lpstr>SS.7.C.3.9</vt:lpstr>
      <vt:lpstr>SS.7.C.3.11</vt:lpstr>
      <vt:lpstr>SS.7.C.3.12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2013-12-09T03:31:29Z</dcterms:created>
  <dcterms:modified xsi:type="dcterms:W3CDTF">2013-12-09T04:02:04Z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