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99B59-61C0-40DB-9AD7-D1FA54DB9E4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94F3-7442-4479-9774-597C54082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29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3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3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6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2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6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6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2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2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8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6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Supreme Court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3"/>
            <a:ext cx="7197726" cy="843994"/>
          </a:xfrm>
        </p:spPr>
        <p:txBody>
          <a:bodyPr>
            <a:noAutofit/>
          </a:bodyPr>
          <a:lstStyle/>
          <a:p>
            <a:r>
              <a:rPr lang="en-US" sz="3600" dirty="0" smtClean="0"/>
              <a:t>Civics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18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676902"/>
            <a:ext cx="10255753" cy="1010653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Gideon v. Wainwright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828800"/>
            <a:ext cx="11341769" cy="4796589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Constitutional Principle: </a:t>
            </a:r>
          </a:p>
          <a:p>
            <a:pPr lvl="1"/>
            <a:r>
              <a:rPr lang="en-US" sz="4000" dirty="0" smtClean="0"/>
              <a:t>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 – right to a lawyer</a:t>
            </a:r>
          </a:p>
          <a:p>
            <a:pPr lvl="1"/>
            <a:r>
              <a:rPr lang="en-US" sz="4000" dirty="0" smtClean="0"/>
              <a:t>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 – Equal Protection Clause</a:t>
            </a:r>
          </a:p>
          <a:p>
            <a:r>
              <a:rPr lang="en-US" sz="4400" b="1" dirty="0" smtClean="0"/>
              <a:t>Impact: </a:t>
            </a:r>
          </a:p>
          <a:p>
            <a:pPr lvl="1"/>
            <a:r>
              <a:rPr lang="en-US" sz="4000" dirty="0" smtClean="0"/>
              <a:t>Right to a lawyer, even if you cannot afford one</a:t>
            </a:r>
          </a:p>
          <a:p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96" y="67051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641683"/>
            <a:ext cx="10448258" cy="1058780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Miranda v. Arizona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828801"/>
            <a:ext cx="11197389" cy="476450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Constitutional Principle: </a:t>
            </a:r>
          </a:p>
          <a:p>
            <a:pPr lvl="1"/>
            <a:r>
              <a:rPr lang="en-US" sz="3600" dirty="0" smtClean="0"/>
              <a:t>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 – Self-incrimination</a:t>
            </a:r>
          </a:p>
          <a:p>
            <a:pPr lvl="1"/>
            <a:r>
              <a:rPr lang="en-US" sz="3600" dirty="0" smtClean="0"/>
              <a:t>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 – Equal Protection Clause </a:t>
            </a:r>
          </a:p>
          <a:p>
            <a:r>
              <a:rPr lang="en-US" sz="4000" b="1" dirty="0" smtClean="0"/>
              <a:t>Impact: </a:t>
            </a:r>
          </a:p>
          <a:p>
            <a:pPr lvl="1"/>
            <a:r>
              <a:rPr lang="en-US" sz="3600" dirty="0" smtClean="0"/>
              <a:t>Protection from self-incrimination and knowing your rights if you are arrested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884" y="770021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3" y="497307"/>
            <a:ext cx="10131425" cy="978568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In re </a:t>
            </a:r>
            <a:r>
              <a:rPr lang="en-US" sz="4800" b="1" i="1" dirty="0" err="1" smtClean="0"/>
              <a:t>Gault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3" y="1572127"/>
            <a:ext cx="11085094" cy="492492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Constitutional Principle: </a:t>
            </a:r>
          </a:p>
          <a:p>
            <a:pPr lvl="1"/>
            <a:r>
              <a:rPr lang="en-US" sz="4000" dirty="0" smtClean="0"/>
              <a:t>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Amendment: Equal Protection Clause</a:t>
            </a:r>
          </a:p>
          <a:p>
            <a:r>
              <a:rPr lang="en-US" sz="4400" b="1" dirty="0" smtClean="0"/>
              <a:t>Impact: </a:t>
            </a:r>
          </a:p>
          <a:p>
            <a:pPr lvl="1"/>
            <a:r>
              <a:rPr lang="en-US" sz="4000" dirty="0" smtClean="0"/>
              <a:t>Determined that juvenile court must comply with the 14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Amendment’s Equal Protection Clause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64" y="5519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3" y="719328"/>
            <a:ext cx="10131425" cy="755904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Tinker v. Des Moines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3" y="1668379"/>
            <a:ext cx="11409946" cy="48421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Constitutional Principle:</a:t>
            </a:r>
          </a:p>
          <a:p>
            <a:pPr lvl="1"/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Amendment: Freedom of Speech</a:t>
            </a:r>
          </a:p>
          <a:p>
            <a:pPr lvl="1"/>
            <a:r>
              <a:rPr lang="en-US" sz="3600" dirty="0" smtClean="0"/>
              <a:t>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Amendment: Equal Protection Clause</a:t>
            </a:r>
          </a:p>
          <a:p>
            <a:r>
              <a:rPr lang="en-US" sz="4000" b="1" dirty="0" smtClean="0"/>
              <a:t>Impact: </a:t>
            </a:r>
          </a:p>
          <a:p>
            <a:pPr lvl="1"/>
            <a:r>
              <a:rPr lang="en-US" sz="3600" dirty="0" smtClean="0"/>
              <a:t>Upheld student’s First Amendment right to engage in symbolic speech 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592" y="694182"/>
            <a:ext cx="2286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41628"/>
            <a:ext cx="10131425" cy="921411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U.S. v. Nixon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5483"/>
            <a:ext cx="11164822" cy="484723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Constitutional Principle:</a:t>
            </a:r>
          </a:p>
          <a:p>
            <a:pPr lvl="1"/>
            <a:r>
              <a:rPr lang="en-US" sz="3600" dirty="0" smtClean="0"/>
              <a:t>Executive Privilege: President’s conversations are private </a:t>
            </a:r>
          </a:p>
          <a:p>
            <a:pPr lvl="1"/>
            <a:r>
              <a:rPr lang="en-US" sz="3600" dirty="0" smtClean="0"/>
              <a:t>Rule of Law</a:t>
            </a:r>
            <a:endParaRPr lang="en-US" sz="3600" dirty="0"/>
          </a:p>
          <a:p>
            <a:r>
              <a:rPr lang="en-US" sz="4000" b="1" dirty="0" smtClean="0"/>
              <a:t>Impact: </a:t>
            </a:r>
          </a:p>
          <a:p>
            <a:pPr lvl="1"/>
            <a:r>
              <a:rPr lang="en-US" sz="3600" dirty="0" smtClean="0"/>
              <a:t>U.S. Supreme Court Limited executive privilege/no one is above the law –Rule of Law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051" y="541628"/>
            <a:ext cx="1557909" cy="18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41153"/>
            <a:ext cx="6599595" cy="792480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Hazelwood v. Kuhlmeier 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1" y="1828800"/>
            <a:ext cx="10929164" cy="45719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Constitutional Principle: </a:t>
            </a:r>
          </a:p>
          <a:p>
            <a:pPr lvl="1"/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Amendment – Freedom of Speech</a:t>
            </a:r>
            <a:endParaRPr lang="en-US" sz="3600" dirty="0"/>
          </a:p>
          <a:p>
            <a:r>
              <a:rPr lang="en-US" sz="4000" b="1" dirty="0" smtClean="0"/>
              <a:t>Impact: </a:t>
            </a:r>
          </a:p>
          <a:p>
            <a:pPr lvl="1"/>
            <a:r>
              <a:rPr lang="en-US" sz="3600" dirty="0" smtClean="0"/>
              <a:t>Determined that the First Amendment does not protect all types of student speech in school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112" y="64598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21792"/>
            <a:ext cx="10131425" cy="841248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Bush v. Gore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16505"/>
            <a:ext cx="11091670" cy="47330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Constitutional Principle: </a:t>
            </a:r>
          </a:p>
          <a:p>
            <a:pPr lvl="1"/>
            <a:r>
              <a:rPr lang="en-US" sz="3600" dirty="0" smtClean="0"/>
              <a:t>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 – Equal Protection Clause </a:t>
            </a:r>
            <a:endParaRPr lang="en-US" sz="3600" dirty="0"/>
          </a:p>
          <a:p>
            <a:r>
              <a:rPr lang="en-US" sz="4000" b="1" dirty="0" smtClean="0"/>
              <a:t>Impact: </a:t>
            </a:r>
          </a:p>
          <a:p>
            <a:pPr lvl="1"/>
            <a:r>
              <a:rPr lang="en-US" sz="3600" dirty="0" smtClean="0"/>
              <a:t>Determined that states cannot violate 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Amendment when undertaking election recounts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26" y="621792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54" y="674310"/>
            <a:ext cx="7876556" cy="816864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District of Columbia v. Heller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604211"/>
            <a:ext cx="11189688" cy="48575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Constitutional Principle: </a:t>
            </a:r>
          </a:p>
          <a:p>
            <a:pPr lvl="1"/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Amendment – Right to bear arms</a:t>
            </a:r>
            <a:endParaRPr lang="en-US" sz="3600" dirty="0"/>
          </a:p>
          <a:p>
            <a:r>
              <a:rPr lang="en-US" sz="4000" b="1" dirty="0" smtClean="0"/>
              <a:t>Impact: </a:t>
            </a:r>
          </a:p>
          <a:p>
            <a:pPr lvl="1"/>
            <a:r>
              <a:rPr lang="en-US" sz="3600" dirty="0" smtClean="0"/>
              <a:t>Upheld that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Amendment protects an individual’s right to possess </a:t>
            </a:r>
            <a:r>
              <a:rPr lang="en-US" sz="3600" smtClean="0"/>
              <a:t>a </a:t>
            </a:r>
            <a:r>
              <a:rPr lang="en-US" sz="3600" smtClean="0"/>
              <a:t>firearm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168" y="52425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251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Supreme Court Cases</vt:lpstr>
      <vt:lpstr>Gideon v. Wainwright</vt:lpstr>
      <vt:lpstr>Miranda v. Arizona</vt:lpstr>
      <vt:lpstr>In re Gault</vt:lpstr>
      <vt:lpstr>Tinker v. Des Moines </vt:lpstr>
      <vt:lpstr>U.S. v. Nixon</vt:lpstr>
      <vt:lpstr>Hazelwood v. Kuhlmeier </vt:lpstr>
      <vt:lpstr>Bush v. Gore</vt:lpstr>
      <vt:lpstr>District of Columbia v. Heller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Supreme Court Cases</dc:title>
  <dc:creator>Andrew Rappaport</dc:creator>
  <cp:lastModifiedBy>Andrew Rappaport</cp:lastModifiedBy>
  <cp:revision>14</cp:revision>
  <cp:lastPrinted>2015-01-15T15:11:09Z</cp:lastPrinted>
  <dcterms:created xsi:type="dcterms:W3CDTF">2015-01-14T18:18:28Z</dcterms:created>
  <dcterms:modified xsi:type="dcterms:W3CDTF">2015-01-15T15:36:42Z</dcterms:modified>
</cp:coreProperties>
</file>